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4"/>
  </p:notesMasterIdLst>
  <p:sldIdLst>
    <p:sldId id="296" r:id="rId3"/>
    <p:sldId id="358" r:id="rId4"/>
    <p:sldId id="258" r:id="rId5"/>
    <p:sldId id="362" r:id="rId6"/>
    <p:sldId id="297" r:id="rId7"/>
    <p:sldId id="259" r:id="rId8"/>
    <p:sldId id="303" r:id="rId9"/>
    <p:sldId id="314" r:id="rId10"/>
    <p:sldId id="309" r:id="rId11"/>
    <p:sldId id="315" r:id="rId12"/>
    <p:sldId id="342" r:id="rId13"/>
    <p:sldId id="307" r:id="rId14"/>
    <p:sldId id="343" r:id="rId15"/>
    <p:sldId id="302" r:id="rId16"/>
    <p:sldId id="301" r:id="rId17"/>
    <p:sldId id="261" r:id="rId18"/>
    <p:sldId id="316" r:id="rId19"/>
    <p:sldId id="363" r:id="rId20"/>
    <p:sldId id="335" r:id="rId21"/>
    <p:sldId id="311" r:id="rId22"/>
    <p:sldId id="336" r:id="rId23"/>
    <p:sldId id="263" r:id="rId24"/>
    <p:sldId id="283" r:id="rId25"/>
    <p:sldId id="284" r:id="rId26"/>
    <p:sldId id="285" r:id="rId27"/>
    <p:sldId id="287" r:id="rId28"/>
    <p:sldId id="361" r:id="rId29"/>
    <p:sldId id="318" r:id="rId30"/>
    <p:sldId id="359" r:id="rId31"/>
    <p:sldId id="320" r:id="rId32"/>
    <p:sldId id="364" r:id="rId33"/>
    <p:sldId id="291" r:id="rId34"/>
    <p:sldId id="290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23" r:id="rId46"/>
    <p:sldId id="360" r:id="rId47"/>
    <p:sldId id="334" r:id="rId48"/>
    <p:sldId id="345" r:id="rId49"/>
    <p:sldId id="344" r:id="rId50"/>
    <p:sldId id="299" r:id="rId51"/>
    <p:sldId id="341" r:id="rId52"/>
    <p:sldId id="357" r:id="rId53"/>
  </p:sldIdLst>
  <p:sldSz cx="18288000" cy="10287000"/>
  <p:notesSz cx="6858000" cy="9144000"/>
  <p:embeddedFontLst>
    <p:embeddedFont>
      <p:font typeface="07あかずきんポップ Heavy" panose="020B0600070205080204" charset="-128"/>
      <p:bold r:id="rId55"/>
    </p:embeddedFont>
    <p:embeddedFont>
      <p:font typeface="BIZ UDPゴシック" panose="020B0400000000000000" pitchFamily="50" charset="-128"/>
      <p:regular r:id="rId56"/>
      <p:bold r:id="rId57"/>
      <p:italic r:id="rId58"/>
      <p:boldItalic r:id="rId59"/>
    </p:embeddedFont>
    <p:embeddedFont>
      <p:font typeface="Meiryo UI" panose="020B0604030504040204" pitchFamily="50" charset="-128"/>
      <p:regular r:id="rId60"/>
      <p:bold r:id="rId61"/>
      <p:italic r:id="rId62"/>
      <p:boldItalic r:id="rId63"/>
    </p:embeddedFont>
    <p:embeddedFont>
      <p:font typeface="ＭＳ Ｐゴシック" panose="020B0600070205080204" pitchFamily="50" charset="-128"/>
      <p:regular r:id="rId64"/>
    </p:embeddedFont>
    <p:embeddedFont>
      <p:font typeface="UD デジタル 教科書体 NK-B" panose="02020700000000000000" pitchFamily="18" charset="-128"/>
      <p:bold r:id="rId65"/>
    </p:embeddedFont>
    <p:embeddedFont>
      <p:font typeface="UD デジタル 教科書体 NK-B" panose="02020700000000000000" pitchFamily="18" charset="-128"/>
      <p:bold r:id="rId65"/>
    </p:embeddedFont>
    <p:embeddedFont>
      <p:font typeface="UD デジタル 教科書体 NP-B" panose="02020700000000000000" pitchFamily="18" charset="-128"/>
      <p:bold r:id="rId66"/>
    </p:embeddedFont>
    <p:embeddedFont>
      <p:font typeface="游ゴシック" panose="020B0400000000000000" pitchFamily="50" charset="-128"/>
      <p:regular r:id="rId67"/>
      <p:bold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233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89" autoAdjust="0"/>
    <p:restoredTop sz="94650" autoAdjust="0"/>
  </p:normalViewPr>
  <p:slideViewPr>
    <p:cSldViewPr>
      <p:cViewPr varScale="1">
        <p:scale>
          <a:sx n="58" d="100"/>
          <a:sy n="58" d="100"/>
        </p:scale>
        <p:origin x="2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5" Type="http://schemas.openxmlformats.org/officeDocument/2006/relationships/slide" Target="slides/slide3.xml"/><Relationship Id="rId61" Type="http://schemas.openxmlformats.org/officeDocument/2006/relationships/font" Target="fonts/font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font" Target="fonts/font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30996258446415"/>
          <c:y val="0.1627860115641985"/>
          <c:w val="0.74929510805830124"/>
          <c:h val="0.7568057938030504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7A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11-E94F-8E30-78D360487F01}"/>
              </c:ext>
            </c:extLst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11-E94F-8E30-78D360487F01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11-E94F-8E30-78D360487F01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11-E94F-8E30-78D360487F01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211-E94F-8E30-78D360487F01}"/>
              </c:ext>
            </c:extLst>
          </c:dPt>
          <c:dPt>
            <c:idx val="5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211-E94F-8E30-78D360487F01}"/>
              </c:ext>
            </c:extLst>
          </c:dPt>
          <c:dPt>
            <c:idx val="6"/>
            <c:bubble3D val="0"/>
            <c:spPr>
              <a:solidFill>
                <a:srgbClr val="9452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211-E94F-8E30-78D360487F01}"/>
              </c:ext>
            </c:extLst>
          </c:dPt>
          <c:dLbls>
            <c:dLbl>
              <c:idx val="0"/>
              <c:layout>
                <c:manualLayout>
                  <c:x val="-0.25773992267671386"/>
                  <c:y val="-0.21123391626249466"/>
                </c:manualLayout>
              </c:layout>
              <c:tx>
                <c:rich>
                  <a:bodyPr/>
                  <a:lstStyle/>
                  <a:p>
                    <a:fld id="{F506E57D-44AE-324D-B0BF-3D8F82E7272F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096C53ED-2800-9447-BC23-197361457AD4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459801213583842"/>
                      <c:h val="0.155749828371149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211-E94F-8E30-78D360487F01}"/>
                </c:ext>
              </c:extLst>
            </c:dLbl>
            <c:dLbl>
              <c:idx val="1"/>
              <c:layout>
                <c:manualLayout>
                  <c:x val="3.6755207611464144E-3"/>
                  <c:y val="4.1636077365657068E-2"/>
                </c:manualLayout>
              </c:layout>
              <c:tx>
                <c:rich>
                  <a:bodyPr/>
                  <a:lstStyle/>
                  <a:p>
                    <a:fld id="{EC3FB2CD-F467-2E4A-A382-6FE43341443D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A30E7D1D-4551-BC45-9B76-C6A945CACA72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514446394657378"/>
                      <c:h val="0.1389544593567855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211-E94F-8E30-78D360487F01}"/>
                </c:ext>
              </c:extLst>
            </c:dLbl>
            <c:dLbl>
              <c:idx val="2"/>
              <c:layout>
                <c:manualLayout>
                  <c:x val="-3.7426425420226728E-2"/>
                  <c:y val="-2.248357446351947E-3"/>
                </c:manualLayout>
              </c:layout>
              <c:tx>
                <c:rich>
                  <a:bodyPr/>
                  <a:lstStyle/>
                  <a:p>
                    <a:fld id="{55E8F2B6-309E-934E-BD18-62CBD0BDC0B8}" type="CATEGORYNAME">
                      <a:rPr lang="ja-JP" altLang="en-US"/>
                      <a:pPr/>
                      <a:t>[分類名]</a:t>
                    </a:fld>
                    <a:endParaRPr lang="ja-JP" altLang="en-US" baseline="0"/>
                  </a:p>
                  <a:p>
                    <a:fld id="{F6D59282-EACA-7448-BE0C-A1BA1E9733DD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211-E94F-8E30-78D360487F01}"/>
                </c:ext>
              </c:extLst>
            </c:dLbl>
            <c:dLbl>
              <c:idx val="3"/>
              <c:layout>
                <c:manualLayout>
                  <c:x val="-2.2542720723739321E-2"/>
                  <c:y val="4.1916562696869018E-2"/>
                </c:manualLayout>
              </c:layout>
              <c:tx>
                <c:rich>
                  <a:bodyPr/>
                  <a:lstStyle/>
                  <a:p>
                    <a:fld id="{6E1E0F8C-172B-9B4E-A431-CB0C77948EDF}" type="CATEGORYNAME">
                      <a:rPr lang="ja-JP" altLang="en-US"/>
                      <a:pPr/>
                      <a:t>[分類名]</a:t>
                    </a:fld>
                    <a:endParaRPr lang="ja-JP" altLang="en-US" baseline="0"/>
                  </a:p>
                  <a:p>
                    <a:fld id="{1E5A9965-4B33-A249-8454-4D7447ADFF82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211-E94F-8E30-78D360487F01}"/>
                </c:ext>
              </c:extLst>
            </c:dLbl>
            <c:dLbl>
              <c:idx val="4"/>
              <c:layout>
                <c:manualLayout>
                  <c:x val="-4.879076618082314E-2"/>
                  <c:y val="1.156105485908075E-2"/>
                </c:manualLayout>
              </c:layout>
              <c:tx>
                <c:rich>
                  <a:bodyPr/>
                  <a:lstStyle/>
                  <a:p>
                    <a:fld id="{0D93BAA5-E80B-1A46-8ED0-3EED80A888D3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BA8685B6-E547-414D-BBAB-7DE48C1DE674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509699436573036"/>
                      <c:h val="0.153525545225730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211-E94F-8E30-78D360487F01}"/>
                </c:ext>
              </c:extLst>
            </c:dLbl>
            <c:dLbl>
              <c:idx val="5"/>
              <c:layout>
                <c:manualLayout>
                  <c:x val="2.8131456972133801E-5"/>
                  <c:y val="1.4498986085903013E-7"/>
                </c:manualLayout>
              </c:layout>
              <c:tx>
                <c:rich>
                  <a:bodyPr/>
                  <a:lstStyle/>
                  <a:p>
                    <a:fld id="{9883F35B-CD14-CD44-AD68-34ACA581DF54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0A0C290A-0EC5-6847-A59D-8A5DD7D8FBF8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963448826827999"/>
                      <c:h val="0.119401681544282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211-E94F-8E30-78D360487F01}"/>
                </c:ext>
              </c:extLst>
            </c:dLbl>
            <c:dLbl>
              <c:idx val="6"/>
              <c:layout>
                <c:manualLayout>
                  <c:x val="7.4902067740123923E-2"/>
                  <c:y val="4.3273776350492783E-4"/>
                </c:manualLayout>
              </c:layout>
              <c:tx>
                <c:rich>
                  <a:bodyPr/>
                  <a:lstStyle/>
                  <a:p>
                    <a:fld id="{EE50CC29-7338-B04D-BBF8-86A5657E5216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5D3BDF63-F692-AF40-A077-9718FC42A0A6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879501891899356"/>
                      <c:h val="0.1198683604908650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1211-E94F-8E30-78D360487F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火力</c:v>
                </c:pt>
                <c:pt idx="1">
                  <c:v>原子力</c:v>
                </c:pt>
                <c:pt idx="2">
                  <c:v>水力</c:v>
                </c:pt>
                <c:pt idx="3">
                  <c:v>太陽光</c:v>
                </c:pt>
                <c:pt idx="4">
                  <c:v>バイオマス</c:v>
                </c:pt>
                <c:pt idx="5">
                  <c:v>風力</c:v>
                </c:pt>
                <c:pt idx="6">
                  <c:v>地熱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72.7</c:v>
                </c:pt>
                <c:pt idx="1">
                  <c:v>5.6</c:v>
                </c:pt>
                <c:pt idx="2">
                  <c:v>7.6</c:v>
                </c:pt>
                <c:pt idx="3">
                  <c:v>9.1999999999999993</c:v>
                </c:pt>
                <c:pt idx="4">
                  <c:v>3.7</c:v>
                </c:pt>
                <c:pt idx="5">
                  <c:v>0.9</c:v>
                </c:pt>
                <c:pt idx="6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211-E94F-8E30-78D360487F0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UD デジタル 教科書体 NK-B" panose="02020700000000000000" pitchFamily="18" charset="-128"/>
          <a:ea typeface="UD デジタル 教科書体 NK-B" panose="02020700000000000000" pitchFamily="18" charset="-128"/>
        </a:defRPr>
      </a:pPr>
      <a:endParaRPr lang="ja-JP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0.26056</cdr:x>
      <cdr:y>0.94175</cdr:y>
    </cdr:from>
    <cdr:to>
      <cdr:x>0.76504</cdr:x>
      <cdr:y>0.9953</cdr:y>
    </cdr:to>
    <cdr:sp macro="" textlink="">
      <cdr:nvSpPr>
        <cdr:cNvPr id="2" name="テキスト ボックス 12">
          <a:extLst xmlns:a="http://schemas.openxmlformats.org/drawingml/2006/main">
            <a:ext uri="{FF2B5EF4-FFF2-40B4-BE49-F238E27FC236}">
              <a16:creationId xmlns:a16="http://schemas.microsoft.com/office/drawing/2014/main" id="{8B316ED6-697E-D632-DA45-AE058603CBAD}"/>
            </a:ext>
          </a:extLst>
        </cdr:cNvPr>
        <cdr:cNvSpPr txBox="1"/>
      </cdr:nvSpPr>
      <cdr:spPr>
        <a:xfrm xmlns:a="http://schemas.openxmlformats.org/drawingml/2006/main">
          <a:off x="1866314" y="6495282"/>
          <a:ext cx="361349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kumimoji="1" lang="ja-JP" altLang="en-US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rPr>
            <a:t>出所：総合エネルギー統計より作成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DEC275-AB0B-44EB-BBB4-36185C36B5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397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DEC275-AB0B-44EB-BBB4-36185C36B5A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4368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VAVpGN3kIKM?feature=oembed" TargetMode="External"/><Relationship Id="rId6" Type="http://schemas.openxmlformats.org/officeDocument/2006/relationships/hyperlink" Target="https://youtu.be/VAVpGN3kIKM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VAVpGN3kIKM?feature=oembed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8XT-qdBte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w8XT-qdBteg?feature=oembed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hyperlink" Target="https://youtu.be/4ly8e2pg8qA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q5FBd1rlDA?feature=oembed" TargetMode="External"/><Relationship Id="rId6" Type="http://schemas.openxmlformats.org/officeDocument/2006/relationships/hyperlink" Target="https://youtu.be/fq5FBd1rlDA" TargetMode="Externa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q5FBd1rlDA?feature=oembed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4E1D48-9043-C219-1541-774AE85C006A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68CBC0"/>
          </a:solidFill>
        </p:grpSpPr>
        <p:sp>
          <p:nvSpPr>
            <p:cNvPr id="9" name="Freeform 9"/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pPr>
                <a:lnSpc>
                  <a:spcPct val="150000"/>
                </a:lnSpc>
              </a:pPr>
              <a:r>
                <a:rPr lang="en-US" altLang="ja-JP" sz="5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Nature-based Solutions</a:t>
              </a:r>
            </a:p>
            <a:p>
              <a:pPr>
                <a:lnSpc>
                  <a:spcPct val="150000"/>
                </a:lnSpc>
              </a:pPr>
              <a:r>
                <a:rPr lang="ja-JP" altLang="ja-JP" sz="48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（自然を活用した解決策</a:t>
              </a:r>
              <a:r>
                <a:rPr lang="ja-JP" altLang="en-US" sz="48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）</a:t>
              </a:r>
              <a:endParaRPr lang="ja-JP" altLang="ja-JP" sz="2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1905000" y="2007798"/>
            <a:ext cx="15795935" cy="1933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 2027</a:t>
            </a:r>
            <a:r>
              <a:rPr lang="ja-JP" altLang="en-US" sz="4000" b="1" kern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01</a:t>
            </a:r>
            <a:endParaRPr kumimoji="1" lang="ja-JP" altLang="en-US" sz="72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AC8E21-1AC6-8276-5F46-A9E6E1B34231}"/>
              </a:ext>
            </a:extLst>
          </p:cNvPr>
          <p:cNvSpPr txBox="1"/>
          <p:nvPr/>
        </p:nvSpPr>
        <p:spPr>
          <a:xfrm>
            <a:off x="533400" y="537806"/>
            <a:ext cx="678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小学生用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0B49290E-DFB9-7F5E-B7B8-F92D899635A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江戸時代の農家は野菜を育てるために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あるものを使って工夫していました。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次のうち何を使ったでしょう？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B7ED7FEA-4500-0900-08E7-9AD44AC5200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467686-3C2B-BBB8-6142-B16BC781095F}"/>
              </a:ext>
            </a:extLst>
          </p:cNvPr>
          <p:cNvSpPr txBox="1"/>
          <p:nvPr/>
        </p:nvSpPr>
        <p:spPr>
          <a:xfrm>
            <a:off x="741001" y="4443182"/>
            <a:ext cx="430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え　　　ど　　　　じ　　　だい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AC7753F-C260-A07C-524C-9BEDFE62248B}"/>
              </a:ext>
            </a:extLst>
          </p:cNvPr>
          <p:cNvSpPr txBox="1"/>
          <p:nvPr/>
        </p:nvSpPr>
        <p:spPr>
          <a:xfrm>
            <a:off x="7848600" y="4516501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や　　　さい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1600198" y="3656244"/>
            <a:ext cx="15087600" cy="50754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</a:t>
            </a: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鉄</a:t>
            </a: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茶碗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786B07D2-A73D-7FEC-3AF5-D855ACA78C2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43CAA65-455B-5B6D-B8A1-A62BE54BC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803" y="2207953"/>
            <a:ext cx="2337465" cy="307861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59EEBBA-193B-A437-BFFB-D07E19E93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9696" y="5268261"/>
            <a:ext cx="3508102" cy="1964537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18C2DED-F939-AE49-9147-5ED05B947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430" y="6072084"/>
            <a:ext cx="3462603" cy="3462603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12750CE5-8945-4E5D-3F83-CF543C72879D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7897DD0-54AB-A752-2E50-67AE68FF6537}"/>
              </a:ext>
            </a:extLst>
          </p:cNvPr>
          <p:cNvSpPr txBox="1"/>
          <p:nvPr/>
        </p:nvSpPr>
        <p:spPr>
          <a:xfrm>
            <a:off x="2731992" y="680726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ちゃ　　　　わん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2083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BBF78A58-65A9-A0F2-33A3-B3CFC8607321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974B2C1-66B5-5182-7D6C-22D082FCA092}"/>
              </a:ext>
            </a:extLst>
          </p:cNvPr>
          <p:cNvSpPr txBox="1"/>
          <p:nvPr/>
        </p:nvSpPr>
        <p:spPr>
          <a:xfrm>
            <a:off x="5486400" y="3543300"/>
            <a:ext cx="3516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>
                <a:latin typeface="Meiryo UI" panose="020B0604030504040204" pitchFamily="34" charset="-128"/>
                <a:ea typeface="Meiryo UI" panose="020B0604030504040204" pitchFamily="34" charset="-128"/>
              </a:rPr>
              <a:t>せい　　　　　かい</a:t>
            </a:r>
            <a:endParaRPr kumimoji="1" lang="ja-JP" altLang="en-US" sz="32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213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1600200" y="2923808"/>
            <a:ext cx="15087600" cy="1173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115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</a:t>
            </a:r>
            <a:endParaRPr lang="en-US" altLang="ja-JP" sz="1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786B07D2-A73D-7FEC-3AF5-D855ACA78C2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43CAA65-455B-5B6D-B8A1-A62BE54BC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9034" y="5480812"/>
            <a:ext cx="2801451" cy="3689716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87C56290-8068-121B-3CC0-C0444E19A276}"/>
              </a:ext>
            </a:extLst>
          </p:cNvPr>
          <p:cNvSpPr txBox="1"/>
          <p:nvPr/>
        </p:nvSpPr>
        <p:spPr>
          <a:xfrm>
            <a:off x="2438400" y="5509386"/>
            <a:ext cx="15087600" cy="39499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クヌギやコナラを植え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落ち葉を肥料として活用することで、</a:t>
            </a: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化学肥料に頼らず、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5400" spc="300" dirty="0">
                <a:solidFill>
                  <a:srgbClr val="FF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持続可能な食料生産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」へ導いた例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57A7705-4C17-6F15-0B56-19C7FC496677}"/>
              </a:ext>
            </a:extLst>
          </p:cNvPr>
          <p:cNvSpPr txBox="1"/>
          <p:nvPr/>
        </p:nvSpPr>
        <p:spPr>
          <a:xfrm>
            <a:off x="1752600" y="4042078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ひ　　りょう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4EC96379-6CB6-1573-73DB-1D810B9A6633}"/>
              </a:ext>
            </a:extLst>
          </p:cNvPr>
          <p:cNvSpPr txBox="1"/>
          <p:nvPr/>
        </p:nvSpPr>
        <p:spPr>
          <a:xfrm>
            <a:off x="2429929" y="4308353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肥料にするため畑の近くに落葉樹を植えた</a:t>
            </a:r>
            <a:endParaRPr lang="en-US" altLang="ja-JP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A24C3DB-4F06-A814-8162-6C0D7A6C4822}"/>
              </a:ext>
            </a:extLst>
          </p:cNvPr>
          <p:cNvSpPr txBox="1"/>
          <p:nvPr/>
        </p:nvSpPr>
        <p:spPr>
          <a:xfrm>
            <a:off x="10744200" y="404508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らく　　よう　　じゅ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430A4BB-4BD6-E781-B5E3-D02EF3ADEA50}"/>
              </a:ext>
            </a:extLst>
          </p:cNvPr>
          <p:cNvSpPr txBox="1"/>
          <p:nvPr/>
        </p:nvSpPr>
        <p:spPr>
          <a:xfrm>
            <a:off x="2175845" y="7415754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　　がく　　ひ　りょう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D88164A-6438-09E1-BB3F-CD6975E47EF1}"/>
              </a:ext>
            </a:extLst>
          </p:cNvPr>
          <p:cNvSpPr txBox="1"/>
          <p:nvPr/>
        </p:nvSpPr>
        <p:spPr>
          <a:xfrm>
            <a:off x="4662585" y="7415754"/>
            <a:ext cx="155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たよ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AEB11DA-0054-4FB2-8BDA-877997596873}"/>
              </a:ext>
            </a:extLst>
          </p:cNvPr>
          <p:cNvSpPr txBox="1"/>
          <p:nvPr/>
        </p:nvSpPr>
        <p:spPr>
          <a:xfrm>
            <a:off x="3048000" y="827533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じ　　ぞく　　　　か　　　のう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0133210-423A-A6E4-0282-592B4DAB62FD}"/>
              </a:ext>
            </a:extLst>
          </p:cNvPr>
          <p:cNvSpPr txBox="1"/>
          <p:nvPr/>
        </p:nvSpPr>
        <p:spPr>
          <a:xfrm>
            <a:off x="6677740" y="827533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しょく　</a:t>
            </a:r>
            <a:r>
              <a:rPr kumimoji="1" lang="en-US" altLang="ja-JP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りょう　　せい　　さん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C4C9970-161B-11B9-7BD8-E477E65973B7}"/>
              </a:ext>
            </a:extLst>
          </p:cNvPr>
          <p:cNvSpPr txBox="1"/>
          <p:nvPr/>
        </p:nvSpPr>
        <p:spPr>
          <a:xfrm>
            <a:off x="10254220" y="8421779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みちび　　　　　　　れい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E39CC5B-F2F1-E36C-7AB1-9290E1CEF510}"/>
              </a:ext>
            </a:extLst>
          </p:cNvPr>
          <p:cNvSpPr txBox="1"/>
          <p:nvPr/>
        </p:nvSpPr>
        <p:spPr>
          <a:xfrm>
            <a:off x="4423833" y="6465935"/>
            <a:ext cx="155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ひ　りょう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7152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822676" y="2803819"/>
            <a:ext cx="15131090" cy="6958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自然を活用した解決策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のことを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</a:t>
            </a:r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ｂ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S』</a:t>
            </a:r>
          </a:p>
          <a:p>
            <a:pPr algn="ctr">
              <a:lnSpc>
                <a:spcPts val="7840"/>
              </a:lnSpc>
            </a:pPr>
            <a:r>
              <a:rPr lang="ja-JP" altLang="en-US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</a:t>
            </a:r>
          </a:p>
          <a:p>
            <a:pPr algn="ctr">
              <a:lnSpc>
                <a:spcPts val="7840"/>
              </a:lnSpc>
            </a:pPr>
            <a:endParaRPr lang="en-US" altLang="ja-JP" sz="72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と呼びます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56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38F7F2D8-2781-2652-D021-C4886492594D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8D30F22-9594-7DD3-920C-1E8A2E21DB15}"/>
              </a:ext>
            </a:extLst>
          </p:cNvPr>
          <p:cNvSpPr txBox="1"/>
          <p:nvPr/>
        </p:nvSpPr>
        <p:spPr>
          <a:xfrm>
            <a:off x="11430000" y="2232277"/>
            <a:ext cx="417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かい　　　　けつ　　　さく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2535887-4130-49E4-45E5-126631723376}"/>
              </a:ext>
            </a:extLst>
          </p:cNvPr>
          <p:cNvSpPr txBox="1"/>
          <p:nvPr/>
        </p:nvSpPr>
        <p:spPr>
          <a:xfrm>
            <a:off x="7391400" y="7200900"/>
            <a:ext cx="1557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よ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9E55495-7B5E-1BAD-8582-9A3249839E36}"/>
              </a:ext>
            </a:extLst>
          </p:cNvPr>
          <p:cNvSpPr txBox="1"/>
          <p:nvPr/>
        </p:nvSpPr>
        <p:spPr>
          <a:xfrm>
            <a:off x="3276600" y="5286269"/>
            <a:ext cx="4176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か　　　　　だい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65DBDDB-A57F-FA3C-19F8-C2E86EDF3AF9}"/>
              </a:ext>
            </a:extLst>
          </p:cNvPr>
          <p:cNvSpPr txBox="1"/>
          <p:nvPr/>
        </p:nvSpPr>
        <p:spPr>
          <a:xfrm>
            <a:off x="6538399" y="5286269"/>
            <a:ext cx="4176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かい　　　　　けつ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FFC10F6-4319-8FFC-33F2-3F1F94CA82E1}"/>
              </a:ext>
            </a:extLst>
          </p:cNvPr>
          <p:cNvSpPr txBox="1"/>
          <p:nvPr/>
        </p:nvSpPr>
        <p:spPr>
          <a:xfrm>
            <a:off x="6439193" y="6449532"/>
            <a:ext cx="1013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く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869225" y="4273736"/>
            <a:ext cx="14549546" cy="746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546617" y="5988079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7A98EC2-6F2E-4FA9-052D-9AC605E6748D}"/>
              </a:ext>
            </a:extLst>
          </p:cNvPr>
          <p:cNvSpPr txBox="1"/>
          <p:nvPr/>
        </p:nvSpPr>
        <p:spPr>
          <a:xfrm>
            <a:off x="10668000" y="3480393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はつ　　　でん　　　　ぎ　　　じゅつ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 教材❶01">
            <a:hlinkClick r:id="" action="ppaction://media"/>
            <a:extLst>
              <a:ext uri="{FF2B5EF4-FFF2-40B4-BE49-F238E27FC236}">
                <a16:creationId xmlns:a16="http://schemas.microsoft.com/office/drawing/2014/main" id="{05916992-CA11-1E1F-198F-13DEFED9585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7825" y="57150"/>
            <a:ext cx="18004779" cy="101727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CD260C78-0780-01B3-2D74-70D2269DE0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5396" y="57150"/>
            <a:ext cx="18288005" cy="102870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8E7860-F3E4-AE90-B1A4-6C095F217B9F}"/>
              </a:ext>
            </a:extLst>
          </p:cNvPr>
          <p:cNvSpPr txBox="1"/>
          <p:nvPr/>
        </p:nvSpPr>
        <p:spPr>
          <a:xfrm>
            <a:off x="838200" y="8650269"/>
            <a:ext cx="1036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6"/>
              </a:rPr>
              <a:t>https://youtu.be/VAVpGN3kIKM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801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 教材❶01">
            <a:hlinkClick r:id="" action="ppaction://media"/>
            <a:extLst>
              <a:ext uri="{FF2B5EF4-FFF2-40B4-BE49-F238E27FC236}">
                <a16:creationId xmlns:a16="http://schemas.microsoft.com/office/drawing/2014/main" id="{05916992-CA11-1E1F-198F-13DEFED9585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7825" y="57150"/>
            <a:ext cx="18004779" cy="101727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5A827A9-ADCB-0D7C-2BB1-B286A5637687}"/>
              </a:ext>
            </a:extLst>
          </p:cNvPr>
          <p:cNvSpPr txBox="1"/>
          <p:nvPr/>
        </p:nvSpPr>
        <p:spPr>
          <a:xfrm>
            <a:off x="14630400" y="9665932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https://youtu.be/VAVpGN3kIKM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42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1066800" y="2522695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今の主力の発電方法って？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1404C0-554C-337A-B87C-BDD6C7899AD3}"/>
              </a:ext>
            </a:extLst>
          </p:cNvPr>
          <p:cNvSpPr txBox="1"/>
          <p:nvPr/>
        </p:nvSpPr>
        <p:spPr>
          <a:xfrm>
            <a:off x="2135724" y="3641167"/>
            <a:ext cx="10404914" cy="68606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日本のエネルギー供給は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火力発電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が主流です。 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しかし、発電するときに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地球温暖化</a:t>
            </a:r>
            <a:r>
              <a:rPr lang="ja-JP" altLang="en-US" sz="40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の原因の一つと言われる</a:t>
            </a:r>
            <a:endParaRPr lang="en-US" altLang="ja-JP" sz="1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二酸化炭素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たくさん出しています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。</a:t>
            </a:r>
          </a:p>
          <a:p>
            <a:pPr>
              <a:lnSpc>
                <a:spcPts val="784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aphicFrame>
        <p:nvGraphicFramePr>
          <p:cNvPr id="11" name="グラフ 10">
            <a:extLst>
              <a:ext uri="{FF2B5EF4-FFF2-40B4-BE49-F238E27FC236}">
                <a16:creationId xmlns:a16="http://schemas.microsoft.com/office/drawing/2014/main" id="{AA596DD5-363A-D6F6-34FD-D1868084A4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077224"/>
              </p:ext>
            </p:extLst>
          </p:nvPr>
        </p:nvGraphicFramePr>
        <p:xfrm>
          <a:off x="10872883" y="2557862"/>
          <a:ext cx="7162800" cy="6897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24A58E3-893E-995D-A0A3-7AA9C0209A2D}"/>
              </a:ext>
            </a:extLst>
          </p:cNvPr>
          <p:cNvSpPr txBox="1"/>
          <p:nvPr/>
        </p:nvSpPr>
        <p:spPr>
          <a:xfrm>
            <a:off x="4191000" y="2256632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はつ　　でん　　　ほう　　ほう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A9A1C95-F66C-E9BE-D9CF-3F7E5F35E163}"/>
              </a:ext>
            </a:extLst>
          </p:cNvPr>
          <p:cNvSpPr txBox="1"/>
          <p:nvPr/>
        </p:nvSpPr>
        <p:spPr>
          <a:xfrm>
            <a:off x="3733800" y="4381756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　　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35FDF5C-E1D8-F1D7-B280-305727482DF1}"/>
              </a:ext>
            </a:extLst>
          </p:cNvPr>
          <p:cNvSpPr txBox="1"/>
          <p:nvPr/>
        </p:nvSpPr>
        <p:spPr>
          <a:xfrm>
            <a:off x="5757038" y="4580324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しゅ　りゅう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6F12917-7A10-2451-E657-9241EED21BD4}"/>
              </a:ext>
            </a:extLst>
          </p:cNvPr>
          <p:cNvSpPr txBox="1"/>
          <p:nvPr/>
        </p:nvSpPr>
        <p:spPr>
          <a:xfrm>
            <a:off x="3857776" y="5747315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2498380-4AC3-C802-5FD7-41E9A6E2A39F}"/>
              </a:ext>
            </a:extLst>
          </p:cNvPr>
          <p:cNvSpPr txBox="1"/>
          <p:nvPr/>
        </p:nvSpPr>
        <p:spPr>
          <a:xfrm>
            <a:off x="2120288" y="6575752"/>
            <a:ext cx="2709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ち　　きゅう　　おん　</a:t>
            </a:r>
            <a:r>
              <a:rPr kumimoji="1" lang="en-US" altLang="ja-JP" sz="1600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だん　　か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9ABFB02-EA52-B811-C816-DE9BBEC50456}"/>
              </a:ext>
            </a:extLst>
          </p:cNvPr>
          <p:cNvSpPr txBox="1"/>
          <p:nvPr/>
        </p:nvSpPr>
        <p:spPr>
          <a:xfrm>
            <a:off x="4959472" y="6575752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げん　いん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FE6E3E0-ACFD-4A2B-061A-D2E2EAC95D13}"/>
              </a:ext>
            </a:extLst>
          </p:cNvPr>
          <p:cNvSpPr txBox="1"/>
          <p:nvPr/>
        </p:nvSpPr>
        <p:spPr>
          <a:xfrm>
            <a:off x="2135720" y="7316341"/>
            <a:ext cx="4396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に　　　　　さん　　　　か　　　　　　たん　　　　　そ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B2CC582-13B8-ABF1-CFB3-67200071BE45}"/>
              </a:ext>
            </a:extLst>
          </p:cNvPr>
          <p:cNvSpPr txBox="1"/>
          <p:nvPr/>
        </p:nvSpPr>
        <p:spPr>
          <a:xfrm>
            <a:off x="6078919" y="3593653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きょうきゅう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309300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自然を活用した解決策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DB12F81-79D1-4463-7457-C853C6471699}"/>
              </a:ext>
            </a:extLst>
          </p:cNvPr>
          <p:cNvSpPr txBox="1"/>
          <p:nvPr/>
        </p:nvSpPr>
        <p:spPr>
          <a:xfrm>
            <a:off x="952498" y="3888939"/>
            <a:ext cx="16383000" cy="397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8800" b="1" spc="-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『Nature-based-Solutions』</a:t>
            </a:r>
          </a:p>
          <a:p>
            <a:pPr algn="ctr">
              <a:lnSpc>
                <a:spcPct val="150000"/>
              </a:lnSpc>
            </a:pPr>
            <a:r>
              <a:rPr lang="ja-JP" altLang="en-US" sz="88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について興味を持つ</a:t>
            </a:r>
            <a:endParaRPr lang="en-US" altLang="ja-JP" sz="88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3A84F8F6-C4D7-7D9D-5352-72FD1F116000}"/>
              </a:ext>
            </a:extLst>
          </p:cNvPr>
          <p:cNvSpPr/>
          <p:nvPr/>
        </p:nvSpPr>
        <p:spPr>
          <a:xfrm>
            <a:off x="8534400" y="7965884"/>
            <a:ext cx="8954228" cy="1623091"/>
          </a:xfrm>
          <a:prstGeom prst="wedgeRoundRectCallout">
            <a:avLst>
              <a:gd name="adj1" fmla="val 38563"/>
              <a:gd name="adj2" fmla="val -83737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通称：</a:t>
            </a:r>
            <a:r>
              <a:rPr lang="en-US" altLang="ja-JP" sz="3600" b="1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（エヌビーエス）</a:t>
            </a:r>
            <a:endParaRPr lang="en-US" altLang="ja-JP" sz="36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EDE0B3-B258-3794-1EFD-A6F16429C7F9}"/>
              </a:ext>
            </a:extLst>
          </p:cNvPr>
          <p:cNvSpPr txBox="1"/>
          <p:nvPr/>
        </p:nvSpPr>
        <p:spPr>
          <a:xfrm>
            <a:off x="3593006" y="3825810"/>
            <a:ext cx="118519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4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ネイチャー・ベースド・ソリューションズ</a:t>
            </a:r>
            <a:endParaRPr lang="en-US" altLang="ja-JP" sz="4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8C6272-66F7-1C47-C7E6-4D1B3CFEEFF5}"/>
              </a:ext>
            </a:extLst>
          </p:cNvPr>
          <p:cNvSpPr txBox="1"/>
          <p:nvPr/>
        </p:nvSpPr>
        <p:spPr>
          <a:xfrm>
            <a:off x="9753600" y="2278035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かい　　　けつ　　　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1D7A764-7B7C-0C5A-9755-513D86CFC5BB}"/>
              </a:ext>
            </a:extLst>
          </p:cNvPr>
          <p:cNvSpPr txBox="1"/>
          <p:nvPr/>
        </p:nvSpPr>
        <p:spPr>
          <a:xfrm>
            <a:off x="8763000" y="596612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きょう　　　　み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812275" y="2845764"/>
            <a:ext cx="1508760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80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再生可能エネルギー」</a:t>
            </a:r>
            <a:endParaRPr lang="ja-JP" altLang="en-US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1404C0-554C-337A-B87C-BDD6C7899AD3}"/>
              </a:ext>
            </a:extLst>
          </p:cNvPr>
          <p:cNvSpPr txBox="1"/>
          <p:nvPr/>
        </p:nvSpPr>
        <p:spPr>
          <a:xfrm>
            <a:off x="964518" y="3912832"/>
            <a:ext cx="13511059" cy="6835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4000" spc="300" dirty="0">
                <a:solidFill>
                  <a:srgbClr val="FF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資源がなくなることがないエネルギー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のこと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例）太陽光発電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風力発電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水力発電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地力発電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バイオマス発電</a:t>
            </a: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6BA00C98-1158-DF55-B921-FD3D425DC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671" y="5494527"/>
            <a:ext cx="5736129" cy="38240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7C2008FA-612F-1C05-C7BC-397BC2E74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3341" y="5494526"/>
            <a:ext cx="5105873" cy="3824085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4E39A9-9491-E4DA-A615-484D468F2B32}"/>
              </a:ext>
            </a:extLst>
          </p:cNvPr>
          <p:cNvSpPr txBox="1"/>
          <p:nvPr/>
        </p:nvSpPr>
        <p:spPr>
          <a:xfrm>
            <a:off x="1371600" y="2365246"/>
            <a:ext cx="4396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さい　　　　せい　　　　　か　　　　のう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8C130B5-9B51-1F46-6866-A701C121D306}"/>
              </a:ext>
            </a:extLst>
          </p:cNvPr>
          <p:cNvSpPr txBox="1"/>
          <p:nvPr/>
        </p:nvSpPr>
        <p:spPr>
          <a:xfrm>
            <a:off x="1164174" y="3890665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し　　げん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23C1CF7-A4BA-E9E7-708C-7A83715F9BFA}"/>
              </a:ext>
            </a:extLst>
          </p:cNvPr>
          <p:cNvSpPr txBox="1"/>
          <p:nvPr/>
        </p:nvSpPr>
        <p:spPr>
          <a:xfrm>
            <a:off x="3276600" y="4843277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EF6C628-B7C3-B91E-89C0-F60A7EC06583}"/>
              </a:ext>
            </a:extLst>
          </p:cNvPr>
          <p:cNvSpPr txBox="1"/>
          <p:nvPr/>
        </p:nvSpPr>
        <p:spPr>
          <a:xfrm>
            <a:off x="2973269" y="5773722"/>
            <a:ext cx="135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45CEC9D-4540-F5B4-A70F-19DAF19950FE}"/>
              </a:ext>
            </a:extLst>
          </p:cNvPr>
          <p:cNvSpPr txBox="1"/>
          <p:nvPr/>
        </p:nvSpPr>
        <p:spPr>
          <a:xfrm>
            <a:off x="2973269" y="6704167"/>
            <a:ext cx="135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D683C06-83A6-DDD1-E593-A497A7290813}"/>
              </a:ext>
            </a:extLst>
          </p:cNvPr>
          <p:cNvSpPr txBox="1"/>
          <p:nvPr/>
        </p:nvSpPr>
        <p:spPr>
          <a:xfrm>
            <a:off x="2973269" y="7565138"/>
            <a:ext cx="135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01C1B8-B1C3-DA40-41F1-3AE589B64D3A}"/>
              </a:ext>
            </a:extLst>
          </p:cNvPr>
          <p:cNvSpPr txBox="1"/>
          <p:nvPr/>
        </p:nvSpPr>
        <p:spPr>
          <a:xfrm>
            <a:off x="4632326" y="8496300"/>
            <a:ext cx="135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latin typeface="Meiryo UI" panose="020B0604030504040204" pitchFamily="34" charset="-128"/>
                <a:ea typeface="Meiryo UI" panose="020B0604030504040204" pitchFamily="34" charset="-128"/>
              </a:rPr>
              <a:t>はつ　でん</a:t>
            </a:r>
            <a:endParaRPr kumimoji="1" lang="ja-JP" altLang="en-US" sz="1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7415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0667-1127-807A-1D59-BC9EC8866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DBB79B4-8DDF-0493-9C7E-FA12D2695D2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CAFA4F40-FAC7-1507-8FD5-828CA3C619C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29678EB5-76F5-B68B-01E0-838C0ECEE89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C701AED-2B3A-CB45-84A8-49A5FB62909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3D89119B-D114-D8F5-37FB-A5FF704580AA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4F2E6C65-82F4-422C-3AFA-811E1FF57F55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F5D3027-832B-0F0C-7961-2C03C82E77A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ADB493B3-0DE7-A0CF-1253-932972C334A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92060985-AF72-BFB4-3248-94EF649DE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48C7362-56C1-78D3-8CDF-98AC36F7111E}"/>
              </a:ext>
            </a:extLst>
          </p:cNvPr>
          <p:cNvSpPr txBox="1"/>
          <p:nvPr/>
        </p:nvSpPr>
        <p:spPr>
          <a:xfrm>
            <a:off x="1676400" y="2893478"/>
            <a:ext cx="16149830" cy="4772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実は、先ほど</a:t>
            </a:r>
            <a:r>
              <a:rPr lang="en-US" altLang="ja-JP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VTR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にあった</a:t>
            </a:r>
            <a:endParaRPr lang="en-US" altLang="ja-JP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ボタニカルライトも</a:t>
            </a:r>
            <a:endParaRPr lang="en-US" altLang="ja-JP" sz="8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80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再生可能エネルギー」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なのです</a:t>
            </a:r>
            <a:r>
              <a:rPr lang="en-US" altLang="ja-JP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！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89955E8B-5BD4-DA5D-7A0C-97327E07AFD6}"/>
              </a:ext>
            </a:extLst>
          </p:cNvPr>
          <p:cNvSpPr txBox="1"/>
          <p:nvPr/>
        </p:nvSpPr>
        <p:spPr>
          <a:xfrm>
            <a:off x="1828800" y="8327524"/>
            <a:ext cx="17084046" cy="897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再生可能エネルギー＝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資源がなくなることがないエネルギー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BC6749F-4D28-9B60-7661-D14854AC8481}"/>
              </a:ext>
            </a:extLst>
          </p:cNvPr>
          <p:cNvSpPr txBox="1"/>
          <p:nvPr/>
        </p:nvSpPr>
        <p:spPr>
          <a:xfrm>
            <a:off x="2590800" y="6057900"/>
            <a:ext cx="4396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さい　　　　せい　　　　　か　　　　のう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81154AA-E4B6-60D2-1E74-E0C61CED275D}"/>
              </a:ext>
            </a:extLst>
          </p:cNvPr>
          <p:cNvSpPr txBox="1"/>
          <p:nvPr/>
        </p:nvSpPr>
        <p:spPr>
          <a:xfrm>
            <a:off x="1371600" y="8261304"/>
            <a:ext cx="2971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さい　せい　　か　のう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F020024-AB6D-DD0F-2814-4684402D19EF}"/>
              </a:ext>
            </a:extLst>
          </p:cNvPr>
          <p:cNvSpPr txBox="1"/>
          <p:nvPr/>
        </p:nvSpPr>
        <p:spPr>
          <a:xfrm>
            <a:off x="7620000" y="8275291"/>
            <a:ext cx="1667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し　　げん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3327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54C08A-91F9-3D03-708D-A459E87ECC33}"/>
              </a:ext>
            </a:extLst>
          </p:cNvPr>
          <p:cNvSpPr txBox="1"/>
          <p:nvPr/>
        </p:nvSpPr>
        <p:spPr>
          <a:xfrm>
            <a:off x="8610600" y="4159553"/>
            <a:ext cx="166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さく　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DA985-F6E0-420F-D50C-3AAD9127D54E}"/>
              </a:ext>
            </a:extLst>
          </p:cNvPr>
          <p:cNvSpPr txBox="1"/>
          <p:nvPr/>
        </p:nvSpPr>
        <p:spPr>
          <a:xfrm>
            <a:off x="2624620" y="6306984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 </a:t>
            </a:r>
            <a:r>
              <a:rPr lang="ja-JP" altLang="en-US" sz="20800" spc="168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8500FED8-0A08-37F4-F321-2A64D059C226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E2AEA98-B5F6-D1B8-FF48-1A1948C567AA}"/>
              </a:ext>
            </a:extLst>
          </p:cNvPr>
          <p:cNvSpPr txBox="1"/>
          <p:nvPr/>
        </p:nvSpPr>
        <p:spPr>
          <a:xfrm>
            <a:off x="837466" y="3043163"/>
            <a:ext cx="150876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66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ボタニカルライト」を作る会社を</a:t>
            </a:r>
            <a:endParaRPr lang="ja-JP" altLang="en-US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46F3C56-06BE-E415-D7C4-E138A89F0F7F}"/>
              </a:ext>
            </a:extLst>
          </p:cNvPr>
          <p:cNvSpPr txBox="1"/>
          <p:nvPr/>
        </p:nvSpPr>
        <p:spPr>
          <a:xfrm>
            <a:off x="11086366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C646825-940C-5E7A-1212-44BA2652ED09}"/>
              </a:ext>
            </a:extLst>
          </p:cNvPr>
          <p:cNvSpPr txBox="1"/>
          <p:nvPr/>
        </p:nvSpPr>
        <p:spPr>
          <a:xfrm>
            <a:off x="8610600" y="4111327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>
                <a:latin typeface="Meiryo UI" panose="020B0604030504040204" pitchFamily="34" charset="-128"/>
                <a:ea typeface="Meiryo UI" panose="020B0604030504040204" pitchFamily="34" charset="-128"/>
              </a:rPr>
              <a:t>たん　　　　　　　けん　</a:t>
            </a:r>
            <a:endParaRPr kumimoji="1" lang="ja-JP" altLang="en-US" sz="36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0">
            <a:extLst>
              <a:ext uri="{FF2B5EF4-FFF2-40B4-BE49-F238E27FC236}">
                <a16:creationId xmlns:a16="http://schemas.microsoft.com/office/drawing/2014/main" id="{A3A46FAA-6710-3E25-183F-BED0B04EF078}"/>
              </a:ext>
            </a:extLst>
          </p:cNvPr>
          <p:cNvSpPr txBox="1"/>
          <p:nvPr/>
        </p:nvSpPr>
        <p:spPr>
          <a:xfrm>
            <a:off x="1261573" y="4701418"/>
            <a:ext cx="8057368" cy="3248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spc="139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39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クイズも隠れているので、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spc="139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ワークシートに回答してください。</a:t>
            </a:r>
            <a:endParaRPr lang="en-US" altLang="ja-JP" sz="36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938398" y="3071910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D0ADCEB6-EDD8-809D-605B-84343D3D64B8}"/>
              </a:ext>
            </a:extLst>
          </p:cNvPr>
          <p:cNvSpPr/>
          <p:nvPr/>
        </p:nvSpPr>
        <p:spPr>
          <a:xfrm>
            <a:off x="1261573" y="8205354"/>
            <a:ext cx="6669104" cy="1127209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ワークシートに回答を記入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1762624" cy="1730577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https://my.matterport.com/show/?m=qr6iCmqahuo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0761A451-8DEB-F977-8896-B5965A7F9E3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921382-5FCB-9034-B2BA-D5750DD08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82" y="6833926"/>
            <a:ext cx="2742857" cy="2742857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9CC94ED-2773-A2A7-18CC-49ADEE91D002}"/>
              </a:ext>
            </a:extLst>
          </p:cNvPr>
          <p:cNvSpPr txBox="1"/>
          <p:nvPr/>
        </p:nvSpPr>
        <p:spPr>
          <a:xfrm>
            <a:off x="2895600" y="62219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かく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958CAC7-185C-42C4-7541-3A617957E477}"/>
              </a:ext>
            </a:extLst>
          </p:cNvPr>
          <p:cNvSpPr txBox="1"/>
          <p:nvPr/>
        </p:nvSpPr>
        <p:spPr>
          <a:xfrm>
            <a:off x="9837715" y="2470348"/>
            <a:ext cx="1433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ちゅう　</a:t>
            </a:r>
            <a:r>
              <a:rPr kumimoji="1" lang="en-US" altLang="ja-JP" sz="14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 sz="140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い　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0ADE5B7-75A3-6325-4434-D88F38580583}"/>
              </a:ext>
            </a:extLst>
          </p:cNvPr>
          <p:cNvSpPr txBox="1"/>
          <p:nvPr/>
        </p:nvSpPr>
        <p:spPr>
          <a:xfrm>
            <a:off x="11857615" y="2246062"/>
            <a:ext cx="227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Meiryo UI" panose="020B0604030504040204" pitchFamily="34" charset="-128"/>
                <a:ea typeface="Meiryo UI" panose="020B0604030504040204" pitchFamily="34" charset="-128"/>
              </a:rPr>
              <a:t>じどうほんやくきのう　</a:t>
            </a:r>
            <a:endParaRPr kumimoji="1" lang="ja-JP" altLang="en-US" sz="1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ボタニカルライトの３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空間を見た感想や気づきはありましたか？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8B84838C-37F3-96C6-983C-07F8B4A2A99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0594801F-5901-5A40-D7F8-FA634199149E}"/>
              </a:ext>
            </a:extLst>
          </p:cNvPr>
          <p:cNvSpPr/>
          <p:nvPr/>
        </p:nvSpPr>
        <p:spPr>
          <a:xfrm>
            <a:off x="670554" y="6439995"/>
            <a:ext cx="3740487" cy="3139164"/>
          </a:xfrm>
          <a:prstGeom prst="wedgeEllipseCallout">
            <a:avLst>
              <a:gd name="adj1" fmla="val 69139"/>
              <a:gd name="adj2" fmla="val -7086"/>
            </a:avLst>
          </a:prstGeom>
          <a:ln w="3810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5B6399-094E-8AD2-A518-FA9D870D90C4}"/>
              </a:ext>
            </a:extLst>
          </p:cNvPr>
          <p:cNvSpPr txBox="1"/>
          <p:nvPr/>
        </p:nvSpPr>
        <p:spPr>
          <a:xfrm>
            <a:off x="1365167" y="7101636"/>
            <a:ext cx="23512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クイズは</a:t>
            </a:r>
            <a:endParaRPr kumimoji="1" lang="en-US" altLang="ja-JP" sz="28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28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授業の最後に答え合わせをします！</a:t>
            </a: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/>
          <p:cNvSpPr txBox="1"/>
          <p:nvPr/>
        </p:nvSpPr>
        <p:spPr>
          <a:xfrm>
            <a:off x="1879417" y="3266927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ボタニカルライトの仕組み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861004" y="8235776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2" y="5988079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BCCEF-3E28-8799-87C5-50A270722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E2E28067-F21B-C76E-5356-9848F53E8910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FBCFBB1-72D8-B8F1-7539-7B8CD89FE7DA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29EB1A-6D84-1905-C5F0-DBFD93943FBA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教材❶：</a:t>
            </a:r>
            <a:r>
              <a:rPr kumimoji="1" lang="en-US" altLang="ja-JP" sz="4400" dirty="0" err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B26F5334-4FB4-E968-0215-E81AD0771175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0CB952D7-C104-2CAB-E182-934FF3E531A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1BE53D93-A1E0-FD4E-554F-6C6C5BC3D1B2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「ボタニカルライトは何で発電する？」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C16AA670-BBAE-F274-8CFC-ACDE1C683A55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38AE616-EC2A-FCFF-54BE-5BEDF3FC5A48}"/>
              </a:ext>
            </a:extLst>
          </p:cNvPr>
          <p:cNvSpPr txBox="1"/>
          <p:nvPr/>
        </p:nvSpPr>
        <p:spPr>
          <a:xfrm>
            <a:off x="13890935" y="95631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https://youtu.be/w8XT-qdBteg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109FEFE-AFC6-398A-5553-388E3DFC168A}"/>
              </a:ext>
            </a:extLst>
          </p:cNvPr>
          <p:cNvSpPr txBox="1"/>
          <p:nvPr/>
        </p:nvSpPr>
        <p:spPr>
          <a:xfrm>
            <a:off x="779590" y="8576072"/>
            <a:ext cx="10411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https://youtu.be/w8XT-qdBteg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344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❶02">
            <a:hlinkClick r:id="" action="ppaction://media"/>
            <a:extLst>
              <a:ext uri="{FF2B5EF4-FFF2-40B4-BE49-F238E27FC236}">
                <a16:creationId xmlns:a16="http://schemas.microsoft.com/office/drawing/2014/main" id="{7A8F6552-5E65-0A3C-553C-97E2E1FF877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3697"/>
            <a:ext cx="18255566" cy="103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2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1866166" y="2281437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ボタニカルライトの仕組み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CDA61BD3-F97F-3619-125C-DC79B601B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01"/>
          <a:stretch/>
        </p:blipFill>
        <p:spPr>
          <a:xfrm>
            <a:off x="4827843" y="3831424"/>
            <a:ext cx="9269217" cy="57658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6772B16-401D-FE9D-8295-E120C8143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598719"/>
            <a:ext cx="971461" cy="2185788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AE69F4C-E600-87EF-448E-14EE22B0B4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92349">
            <a:off x="10840718" y="5844188"/>
            <a:ext cx="3747902" cy="3407184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D8FD21DB-6147-DABF-89D3-0D81151F97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0866" y="6649596"/>
            <a:ext cx="3193543" cy="1796368"/>
          </a:xfrm>
          <a:prstGeom prst="rect">
            <a:avLst/>
          </a:prstGeom>
        </p:spPr>
      </p:pic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C99F1BE-51C6-4288-4F69-F109A4886598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5287629" y="5174776"/>
            <a:ext cx="9" cy="77623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7390491-C2A3-AB27-DE81-2D0E563388C9}"/>
              </a:ext>
            </a:extLst>
          </p:cNvPr>
          <p:cNvCxnSpPr>
            <a:cxnSpLocks/>
          </p:cNvCxnSpPr>
          <p:nvPr/>
        </p:nvCxnSpPr>
        <p:spPr>
          <a:xfrm flipV="1">
            <a:off x="5287633" y="5143500"/>
            <a:ext cx="7427036" cy="6255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図 19">
            <a:extLst>
              <a:ext uri="{FF2B5EF4-FFF2-40B4-BE49-F238E27FC236}">
                <a16:creationId xmlns:a16="http://schemas.microsoft.com/office/drawing/2014/main" id="{88E3BAB6-DC7E-B405-61B7-4DE873C184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96" y="3636039"/>
            <a:ext cx="1729807" cy="1792939"/>
          </a:xfrm>
          <a:prstGeom prst="rect">
            <a:avLst/>
          </a:prstGeom>
        </p:spPr>
      </p:pic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19E13E2D-D674-C18A-1066-473DBB295ADF}"/>
              </a:ext>
            </a:extLst>
          </p:cNvPr>
          <p:cNvCxnSpPr>
            <a:cxnSpLocks/>
          </p:cNvCxnSpPr>
          <p:nvPr/>
        </p:nvCxnSpPr>
        <p:spPr>
          <a:xfrm>
            <a:off x="12689258" y="5129046"/>
            <a:ext cx="9" cy="77623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3">
            <a:extLst>
              <a:ext uri="{FF2B5EF4-FFF2-40B4-BE49-F238E27FC236}">
                <a16:creationId xmlns:a16="http://schemas.microsoft.com/office/drawing/2014/main" id="{D3BD02B1-486D-87F1-D3F6-ABF3816F8E27}"/>
              </a:ext>
            </a:extLst>
          </p:cNvPr>
          <p:cNvSpPr txBox="1"/>
          <p:nvPr/>
        </p:nvSpPr>
        <p:spPr>
          <a:xfrm>
            <a:off x="4366769" y="8903819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マグネシウム板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D52F8C53-2ABD-39DE-9A6B-CBFD18782118}"/>
              </a:ext>
            </a:extLst>
          </p:cNvPr>
          <p:cNvSpPr txBox="1"/>
          <p:nvPr/>
        </p:nvSpPr>
        <p:spPr>
          <a:xfrm>
            <a:off x="7513062" y="8503943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微生物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5" name="TextBox 13">
            <a:extLst>
              <a:ext uri="{FF2B5EF4-FFF2-40B4-BE49-F238E27FC236}">
                <a16:creationId xmlns:a16="http://schemas.microsoft.com/office/drawing/2014/main" id="{28B5BADB-A1EB-2F45-5D8F-6816122D25D4}"/>
              </a:ext>
            </a:extLst>
          </p:cNvPr>
          <p:cNvSpPr txBox="1"/>
          <p:nvPr/>
        </p:nvSpPr>
        <p:spPr>
          <a:xfrm>
            <a:off x="12284711" y="9144552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備長炭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091419E5-DA3D-3431-34D4-4A03AF87C8E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60" y="6924447"/>
            <a:ext cx="402454" cy="911646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50515BAE-A8A5-2083-A9BE-51BDE37A95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226" y="6126143"/>
            <a:ext cx="381512" cy="864208"/>
          </a:xfrm>
          <a:prstGeom prst="rect">
            <a:avLst/>
          </a:prstGeom>
        </p:spPr>
      </p:pic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FD2A392E-22A9-FB29-5163-6F4B4E16AB46}"/>
              </a:ext>
            </a:extLst>
          </p:cNvPr>
          <p:cNvCxnSpPr>
            <a:cxnSpLocks/>
          </p:cNvCxnSpPr>
          <p:nvPr/>
        </p:nvCxnSpPr>
        <p:spPr>
          <a:xfrm flipV="1">
            <a:off x="4038600" y="5206052"/>
            <a:ext cx="0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1BFBB80D-382A-05AC-5E85-9144E5B6A619}"/>
              </a:ext>
            </a:extLst>
          </p:cNvPr>
          <p:cNvCxnSpPr>
            <a:cxnSpLocks/>
          </p:cNvCxnSpPr>
          <p:nvPr/>
        </p:nvCxnSpPr>
        <p:spPr>
          <a:xfrm flipV="1">
            <a:off x="5287629" y="3358690"/>
            <a:ext cx="6997082" cy="7360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C2F05006-186A-5E03-32D4-EE5259547F61}"/>
              </a:ext>
            </a:extLst>
          </p:cNvPr>
          <p:cNvCxnSpPr>
            <a:cxnSpLocks/>
          </p:cNvCxnSpPr>
          <p:nvPr/>
        </p:nvCxnSpPr>
        <p:spPr>
          <a:xfrm>
            <a:off x="13140544" y="4967671"/>
            <a:ext cx="0" cy="82141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図 13">
            <a:extLst>
              <a:ext uri="{FF2B5EF4-FFF2-40B4-BE49-F238E27FC236}">
                <a16:creationId xmlns:a16="http://schemas.microsoft.com/office/drawing/2014/main" id="{B6B8546D-E359-DF23-96F7-7B2A80AC16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2072" flipH="1" flipV="1">
            <a:off x="9222689" y="5324373"/>
            <a:ext cx="159971" cy="159971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0981CDB1-0109-E0FE-FE56-3DA9E9104A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2072" flipH="1" flipV="1">
            <a:off x="8552304" y="6560517"/>
            <a:ext cx="205757" cy="205757"/>
          </a:xfrm>
          <a:prstGeom prst="rect">
            <a:avLst/>
          </a:prstGeom>
        </p:spPr>
      </p:pic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52B43784-D9CA-AC24-7A2C-B0F3D6401738}"/>
              </a:ext>
            </a:extLst>
          </p:cNvPr>
          <p:cNvCxnSpPr>
            <a:cxnSpLocks/>
          </p:cNvCxnSpPr>
          <p:nvPr/>
        </p:nvCxnSpPr>
        <p:spPr>
          <a:xfrm>
            <a:off x="9302674" y="3831424"/>
            <a:ext cx="0" cy="144823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722A96F5-D56B-F47D-58E1-D0181DD30569}"/>
              </a:ext>
            </a:extLst>
          </p:cNvPr>
          <p:cNvCxnSpPr>
            <a:cxnSpLocks/>
          </p:cNvCxnSpPr>
          <p:nvPr/>
        </p:nvCxnSpPr>
        <p:spPr>
          <a:xfrm flipH="1">
            <a:off x="8720106" y="5562892"/>
            <a:ext cx="516446" cy="98167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D9FDFFDC-158C-CEA7-A79D-A9BD979AF426}"/>
              </a:ext>
            </a:extLst>
          </p:cNvPr>
          <p:cNvCxnSpPr>
            <a:cxnSpLocks/>
          </p:cNvCxnSpPr>
          <p:nvPr/>
        </p:nvCxnSpPr>
        <p:spPr>
          <a:xfrm flipH="1">
            <a:off x="8351877" y="6793959"/>
            <a:ext cx="249114" cy="26097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6FF167D7-1025-207D-E9AC-41A0B888A5AD}"/>
              </a:ext>
            </a:extLst>
          </p:cNvPr>
          <p:cNvCxnSpPr>
            <a:cxnSpLocks/>
          </p:cNvCxnSpPr>
          <p:nvPr/>
        </p:nvCxnSpPr>
        <p:spPr>
          <a:xfrm flipH="1" flipV="1">
            <a:off x="7235912" y="7299114"/>
            <a:ext cx="377503" cy="21398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FAF91387-D9A9-8217-5A1A-16E8C56EFFA5}"/>
              </a:ext>
            </a:extLst>
          </p:cNvPr>
          <p:cNvCxnSpPr>
            <a:cxnSpLocks/>
          </p:cNvCxnSpPr>
          <p:nvPr/>
        </p:nvCxnSpPr>
        <p:spPr>
          <a:xfrm flipH="1" flipV="1">
            <a:off x="6231055" y="6947942"/>
            <a:ext cx="587906" cy="25295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15E7BD8-8191-70FC-5BD8-BD6F8782CF29}"/>
              </a:ext>
            </a:extLst>
          </p:cNvPr>
          <p:cNvSpPr txBox="1"/>
          <p:nvPr/>
        </p:nvSpPr>
        <p:spPr>
          <a:xfrm>
            <a:off x="7134256" y="8735836"/>
            <a:ext cx="1553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Meiryo UI" panose="020B0604030504040204" pitchFamily="34" charset="-128"/>
                <a:ea typeface="Meiryo UI" panose="020B0604030504040204" pitchFamily="34" charset="-128"/>
              </a:rPr>
              <a:t>びせいぶつ　</a:t>
            </a:r>
            <a:endParaRPr kumimoji="1" lang="ja-JP" altLang="en-US" sz="1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8AEF8E-BCBA-E694-8CEE-CFD60E455F5D}"/>
              </a:ext>
            </a:extLst>
          </p:cNvPr>
          <p:cNvSpPr txBox="1"/>
          <p:nvPr/>
        </p:nvSpPr>
        <p:spPr>
          <a:xfrm>
            <a:off x="11899970" y="9386531"/>
            <a:ext cx="1553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Meiryo UI" panose="020B0604030504040204" pitchFamily="34" charset="-128"/>
                <a:ea typeface="Meiryo UI" panose="020B0604030504040204" pitchFamily="34" charset="-128"/>
              </a:rPr>
              <a:t>びちょうたん　</a:t>
            </a:r>
            <a:endParaRPr kumimoji="1" lang="ja-JP" altLang="en-US" sz="1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4403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</p:spPr>
      </p:pic>
      <p:pic>
        <p:nvPicPr>
          <p:cNvPr id="5" name="グラフィックス 13">
            <a:extLst>
              <a:ext uri="{FF2B5EF4-FFF2-40B4-BE49-F238E27FC236}">
                <a16:creationId xmlns:a16="http://schemas.microsoft.com/office/drawing/2014/main" id="{E93DBE4A-7484-4BF7-5F83-BE45E2129F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285" y="10865"/>
            <a:ext cx="18287996" cy="1020583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732B55-5BFA-5754-54F4-7AB6C19EFE78}"/>
              </a:ext>
            </a:extLst>
          </p:cNvPr>
          <p:cNvSpPr txBox="1"/>
          <p:nvPr/>
        </p:nvSpPr>
        <p:spPr>
          <a:xfrm>
            <a:off x="828630" y="8386822"/>
            <a:ext cx="11506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7"/>
              </a:rPr>
              <a:t>https://youtu.be/4ly8e2pg8qA</a:t>
            </a:r>
            <a:endParaRPr lang="en-US" altLang="ja-JP" sz="6000" dirty="0"/>
          </a:p>
          <a:p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D36B8-89AC-CFC8-49A9-11551CAD6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23D6CDC-0D81-2BC7-4892-3E217A2A2E5C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92FE390A-1023-E4F7-58DB-71E46B29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❶03 小学生用1">
            <a:hlinkClick r:id="" action="ppaction://media"/>
            <a:extLst>
              <a:ext uri="{FF2B5EF4-FFF2-40B4-BE49-F238E27FC236}">
                <a16:creationId xmlns:a16="http://schemas.microsoft.com/office/drawing/2014/main" id="{3D8694A3-9133-F04B-50FF-D279FBF807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6674" y="0"/>
            <a:ext cx="18207081" cy="10287000"/>
          </a:xfrm>
          <a:prstGeom prst="rect">
            <a:avLst/>
          </a:prstGeom>
        </p:spPr>
      </p:pic>
      <p:pic>
        <p:nvPicPr>
          <p:cNvPr id="4" name="グラフィックス 6">
            <a:extLst>
              <a:ext uri="{FF2B5EF4-FFF2-40B4-BE49-F238E27FC236}">
                <a16:creationId xmlns:a16="http://schemas.microsoft.com/office/drawing/2014/main" id="{60626236-8C52-E3A4-E706-495F953F65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73" y="4233"/>
            <a:ext cx="18280471" cy="1028276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1FE5058-BF4D-C0DE-0192-270E4831F235}"/>
              </a:ext>
            </a:extLst>
          </p:cNvPr>
          <p:cNvSpPr txBox="1"/>
          <p:nvPr/>
        </p:nvSpPr>
        <p:spPr>
          <a:xfrm>
            <a:off x="14644535" y="9670139"/>
            <a:ext cx="373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https://youtu.be/fq5FBd1rlDA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DB88AF3-C1AE-9A98-58A8-B1C2B4789030}"/>
              </a:ext>
            </a:extLst>
          </p:cNvPr>
          <p:cNvSpPr txBox="1"/>
          <p:nvPr/>
        </p:nvSpPr>
        <p:spPr>
          <a:xfrm>
            <a:off x="914400" y="8496300"/>
            <a:ext cx="1135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6"/>
              </a:rPr>
              <a:t>https://youtu.be/fq5FBd1rlDA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7063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D36B8-89AC-CFC8-49A9-11551CAD6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23D6CDC-0D81-2BC7-4892-3E217A2A2E5C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92FE390A-1023-E4F7-58DB-71E46B29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❶03 小学生用1">
            <a:hlinkClick r:id="" action="ppaction://media"/>
            <a:extLst>
              <a:ext uri="{FF2B5EF4-FFF2-40B4-BE49-F238E27FC236}">
                <a16:creationId xmlns:a16="http://schemas.microsoft.com/office/drawing/2014/main" id="{3D8694A3-9133-F04B-50FF-D279FBF807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6674" y="0"/>
            <a:ext cx="18207081" cy="10287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1FE5058-BF4D-C0DE-0192-270E4831F235}"/>
              </a:ext>
            </a:extLst>
          </p:cNvPr>
          <p:cNvSpPr txBox="1"/>
          <p:nvPr/>
        </p:nvSpPr>
        <p:spPr>
          <a:xfrm>
            <a:off x="14644535" y="9670139"/>
            <a:ext cx="373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https://youtu.be/fq5FBd1rlDA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150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D5562B40-6680-25A3-8D63-85B7B13F6D7B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A4F35F78-0B98-9B8F-DE96-2065BD0F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99257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419100" y="3606985"/>
            <a:ext cx="17449799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ワークシートの</a:t>
            </a:r>
            <a:endParaRPr lang="en-US" altLang="ja-JP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答え合わせ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1C97509-9F0D-70B5-90EB-0C122D5E6F8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4CBD1DAC-04A1-AEEC-301C-D7C404B1D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63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FF1DA-5D81-2B2D-2CED-565100696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D6B7197-4763-36D3-6246-9979F9D1B65A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2AF051E-202F-DEAF-7D47-0B650566EA50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821A71E2-1C8A-DB6B-7087-D7AACCBE0B9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8AF3ACC-E789-B068-8DA7-561AF69CB17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39820B91-FDA4-CC96-3C15-D28B81C78C3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C75EE20-BB80-C491-3967-74203A564C9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3C73C99-414E-7D5C-8200-DF7BAFB5499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58821460-3174-9275-1665-B1D78CB7461D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42910402-6FEF-D0B4-6E8A-155864730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BCBE812-601A-8EC7-8DC2-C0F7BB77D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498" y="1950679"/>
            <a:ext cx="8048240" cy="808458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34DD273-425F-7679-66C8-ADBBB3972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773" y="3189973"/>
            <a:ext cx="6747006" cy="519823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4FEFF26-5ED8-E629-EC92-0F1065CD5711}"/>
              </a:ext>
            </a:extLst>
          </p:cNvPr>
          <p:cNvSpPr txBox="1"/>
          <p:nvPr/>
        </p:nvSpPr>
        <p:spPr>
          <a:xfrm>
            <a:off x="12115800" y="4914900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あい　　じょう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CAB2412-670B-BF29-A3C3-43C861FCCD45}"/>
              </a:ext>
            </a:extLst>
          </p:cNvPr>
          <p:cNvSpPr txBox="1"/>
          <p:nvPr/>
        </p:nvSpPr>
        <p:spPr>
          <a:xfrm>
            <a:off x="12115800" y="6027696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ゆう　　じょう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86078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7F097-2389-84A0-DC09-DFF382F8C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F66620D-E607-8D17-CC4F-BEB08DC7B9CB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FADA9D-0B06-8E78-67BD-7B852046AA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72E6264-1587-CDBC-1BA8-C26509AA970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C4F2BFE-C338-3139-BC90-AF18ABE3A89F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D105DEBF-0A87-D147-87AA-0332D6E5F9B6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D1B3ACD-9DF9-8514-191F-73110DE3907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3B5828E-7417-DA35-B88E-94DE1F8EFF7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23AB83E8-58A3-DB17-4126-FB66EF7C88AF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B975615-9C51-0F17-87A9-0CED5BB1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861C829-B04E-1525-497D-C760F7AD7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498" y="1950679"/>
            <a:ext cx="8048240" cy="808458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971BE4B-2661-C59C-62C5-72BDB9E93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773" y="3189973"/>
            <a:ext cx="6747006" cy="519823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1D1C72-5E32-8649-01B8-41B42BD3EF90}"/>
              </a:ext>
            </a:extLst>
          </p:cNvPr>
          <p:cNvSpPr txBox="1"/>
          <p:nvPr/>
        </p:nvSpPr>
        <p:spPr>
          <a:xfrm>
            <a:off x="15123902" y="4772809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0806E3F-790A-87DC-171A-373DC5C17304}"/>
              </a:ext>
            </a:extLst>
          </p:cNvPr>
          <p:cNvSpPr txBox="1"/>
          <p:nvPr/>
        </p:nvSpPr>
        <p:spPr>
          <a:xfrm>
            <a:off x="12115800" y="4914900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あい　　じょう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C02A3F-1E55-1652-69AD-AA4167E7C10C}"/>
              </a:ext>
            </a:extLst>
          </p:cNvPr>
          <p:cNvSpPr txBox="1"/>
          <p:nvPr/>
        </p:nvSpPr>
        <p:spPr>
          <a:xfrm>
            <a:off x="12115800" y="6027696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ゆう　　じょう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40247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6781E-0F8B-77CC-A553-998C5D9F9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527E867-FED9-AB63-EAC7-56832CE5C76D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841E039A-A26F-5D00-527C-57582AAEE8B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0AE4005-934A-5E48-2042-995D23905B96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52C30BE-1C58-2071-F8CA-99E6C28E344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5C6CA67-BFE9-46CF-39DF-4404BEC3ACAD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737BA9F-DC86-4EEE-9083-D87E9EFE069B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819AA47-5A62-4F1F-579E-70D7E31ACCE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8B2B10C-B337-3B6D-F536-ADAEBF34D3DA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5B29145-9F65-775A-FC5E-82D1E43F4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D698057-53CB-5EB9-08A1-B441250E6AEE}"/>
              </a:ext>
            </a:extLst>
          </p:cNvPr>
          <p:cNvSpPr txBox="1"/>
          <p:nvPr/>
        </p:nvSpPr>
        <p:spPr>
          <a:xfrm>
            <a:off x="15123902" y="4772809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3F7D62A-AB24-AF50-FB6E-53F2B06A2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944" y="1875243"/>
            <a:ext cx="8039259" cy="803925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248AD8C-BDF2-D2A7-DA28-02E070825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278" y="2761866"/>
            <a:ext cx="6918432" cy="539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099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7C642-03F6-D491-3D35-5E8ECB4E7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B8C3D34F-104C-8750-A7D5-C86F23EF7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278" y="2761866"/>
            <a:ext cx="6918432" cy="5392445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id="{14A6F131-FFB3-B3BB-2752-BCBFF78AE76F}"/>
              </a:ext>
            </a:extLst>
          </p:cNvPr>
          <p:cNvSpPr/>
          <p:nvPr/>
        </p:nvSpPr>
        <p:spPr>
          <a:xfrm>
            <a:off x="4" y="3089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149DB8-958F-49F0-3754-2EE08AF693D0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486CE9CB-46F2-40A2-DAF5-DB9E12CA1767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551C026-F244-54CC-2F10-0F20FA2579BE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037CD416-9E86-0B4F-5472-8AAAB7133603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3F154268-9CBD-675C-21A1-CA32B1ADF309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15F2BAF-4665-BD9E-76CA-9EC2DD7C84F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47C424A-6D99-9249-1BEE-DD1C80CE36E2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DBDD5037-335E-38A9-E565-48029EF2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1FBEF-E404-016B-DFAF-C239DF16CAF7}"/>
              </a:ext>
            </a:extLst>
          </p:cNvPr>
          <p:cNvSpPr txBox="1"/>
          <p:nvPr/>
        </p:nvSpPr>
        <p:spPr>
          <a:xfrm>
            <a:off x="15152456" y="451146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07CECC2-58E7-8BCD-9744-51B53AC283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944" y="1875243"/>
            <a:ext cx="8039259" cy="803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198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72233-6393-3BB2-D64B-17E89BF77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8D1FC17-9219-6E3F-A3CD-6954AAB7E5E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A9C58923-FF34-B2DD-D31B-7B11E4D4D626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3A7326F6-F30E-48DD-42B7-B24CB17FC3DB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9C26006-5E91-EBA3-D2C2-59748BFE4BD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E9AE7B0-55E8-A60A-3B3A-FCCF9546FE0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D6D7A75-8C5E-44D6-22DA-2DE9C6B1D30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108DB7E-8BDB-A2F9-0879-F66301D6FFFE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86571F07-F2DA-0720-FF65-901DFADA1AB4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F22318C9-F560-5C7E-4A45-84FDC656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44E77C4-221A-C1C1-19F2-E0376D9C0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083" y="1965417"/>
            <a:ext cx="7748905" cy="775989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D7C20C1-71BE-ECD9-098B-2FB745CA6D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745" y="3924300"/>
            <a:ext cx="7427887" cy="437780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1F10E89-FAF0-7381-7B44-D36872AB2E17}"/>
              </a:ext>
            </a:extLst>
          </p:cNvPr>
          <p:cNvSpPr txBox="1"/>
          <p:nvPr/>
        </p:nvSpPr>
        <p:spPr>
          <a:xfrm>
            <a:off x="11201400" y="5301875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び　ちょうたん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7CA49E4-4FF4-55A1-1E18-4B90ADE15FC7}"/>
              </a:ext>
            </a:extLst>
          </p:cNvPr>
          <p:cNvSpPr txBox="1"/>
          <p:nvPr/>
        </p:nvSpPr>
        <p:spPr>
          <a:xfrm>
            <a:off x="11218556" y="7200900"/>
            <a:ext cx="2076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じ　しゃく　</a:t>
            </a:r>
            <a:r>
              <a:rPr kumimoji="1" lang="en-US" altLang="ja-JP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かがみ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16147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2F960-3B77-4D8A-6F93-2BF965DF2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0F48C0-0FDA-39FC-D667-969E7284320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32B3307-CE8B-6D84-3AE6-BC8D7139D325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E0DE4464-DC4D-FD06-2E6C-EB0F329CDCB3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2CCAD98-E1A6-6485-A190-095720605E4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DE312031-932E-14C3-EAE6-61ACAAB1BE00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E3F9380E-84CE-CE4D-D840-8F2AF81B7CC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2D66976-EF16-7B6B-E700-1CC9E3B08E8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723CF9F-A75B-619A-782F-52E39B353EB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F7914264-C9AE-CF42-77A6-77AB48710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FEA3547-27BE-F0D7-53CB-DEFBD1643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083" y="1965417"/>
            <a:ext cx="7748905" cy="775989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63025B9-00C9-8CD9-B8E2-E96573C2DD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745" y="3924300"/>
            <a:ext cx="7427887" cy="437780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260C21A-5DFA-A96C-6A39-330CF09B72A1}"/>
              </a:ext>
            </a:extLst>
          </p:cNvPr>
          <p:cNvSpPr txBox="1"/>
          <p:nvPr/>
        </p:nvSpPr>
        <p:spPr>
          <a:xfrm>
            <a:off x="15707793" y="4774036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1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F9D634-F4D0-1731-CD0C-2D16E26FA91C}"/>
              </a:ext>
            </a:extLst>
          </p:cNvPr>
          <p:cNvSpPr txBox="1"/>
          <p:nvPr/>
        </p:nvSpPr>
        <p:spPr>
          <a:xfrm>
            <a:off x="11201400" y="5301875"/>
            <a:ext cx="1747498" cy="3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び　ちょうたん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599FAF-F409-F736-CBF0-C731D153707D}"/>
              </a:ext>
            </a:extLst>
          </p:cNvPr>
          <p:cNvSpPr txBox="1"/>
          <p:nvPr/>
        </p:nvSpPr>
        <p:spPr>
          <a:xfrm>
            <a:off x="11218556" y="7200900"/>
            <a:ext cx="2076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じ　しゃく　</a:t>
            </a:r>
            <a:r>
              <a:rPr kumimoji="1" lang="en-US" altLang="ja-JP" dirty="0">
                <a:latin typeface="Meiryo UI" panose="020B0604030504040204" pitchFamily="34" charset="-128"/>
                <a:ea typeface="Meiryo UI" panose="020B0604030504040204" pitchFamily="34" charset="-128"/>
              </a:rPr>
              <a:t> </a:t>
            </a:r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かがみ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285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12BF-0348-F97D-3FB6-D0496A208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6479DB15-970B-AAFB-AF42-76577EC3DAAF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21E65EB6-26B0-BD76-3131-8746E32D6FEC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B1274792-CF35-1830-7AF5-D9109786A856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8D53775-91C6-67C7-D349-36137534AC8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51B6746-05A1-2CCA-2CE8-7ACA701FFCB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7FD64C44-C76B-7CA4-4C30-7B25558426F7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979725F-DA9C-65C9-BD2E-D6549B49E586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0C51E97C-83CD-E836-FC2B-75C0A4C17B6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AA63D33D-839E-EE55-0438-0B8B129D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3FBE5CD-C7BC-58F1-D202-5D3808024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466" y="1875243"/>
            <a:ext cx="8005275" cy="800527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2036A98-64CE-71F3-082F-1F7AE485C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00" y="3543297"/>
            <a:ext cx="6585916" cy="506314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3E1A918-0182-DB67-0C67-2DFC998BCDF4}"/>
              </a:ext>
            </a:extLst>
          </p:cNvPr>
          <p:cNvSpPr txBox="1"/>
          <p:nvPr/>
        </p:nvSpPr>
        <p:spPr>
          <a:xfrm>
            <a:off x="12590156" y="6286500"/>
            <a:ext cx="74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くき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68909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7020D-9DBA-5F26-62DA-321C8AD85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FB59097-F228-A7AD-6438-F5F1228A3E29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B925AD3-C8EC-8E28-DD04-13CB70434248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76C91B7-4B6D-57FC-93B5-4AE0185CCB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61D5A18-2A9A-AFB3-02FB-AB52B2E157E8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30F26F8-97AE-4BBA-CB13-24E5B4F034BA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97D1649-9843-3664-8B23-858088FC644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BBFD5154-A753-2132-FAA2-592358FDEE51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E3FBD5AB-7D52-FCF9-B9C5-8B367AD013CD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BAC1ADAA-9DAA-BBA0-F8B6-CC929332D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87940CB-85DC-7BB4-85E5-A3E7671DE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466" y="1875243"/>
            <a:ext cx="8005275" cy="800527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6075AA-7A6D-7F46-E928-AC13B2529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00" y="3543297"/>
            <a:ext cx="6585916" cy="506314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D11A9F7-6024-69CB-778E-1BF06F66E968}"/>
              </a:ext>
            </a:extLst>
          </p:cNvPr>
          <p:cNvSpPr txBox="1"/>
          <p:nvPr/>
        </p:nvSpPr>
        <p:spPr>
          <a:xfrm>
            <a:off x="15087600" y="496205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1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AB8E6B0-F3D5-05DF-EB23-F429290B4A5E}"/>
              </a:ext>
            </a:extLst>
          </p:cNvPr>
          <p:cNvSpPr txBox="1"/>
          <p:nvPr/>
        </p:nvSpPr>
        <p:spPr>
          <a:xfrm>
            <a:off x="12590156" y="6286500"/>
            <a:ext cx="74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くき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02912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F9C59-B7BD-985F-4514-24943093A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B2FC49D-1EC7-6B9E-D361-3B1EE7ED966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150F6C02-8DAC-9639-F4F6-5984E685AC56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A140214B-52F9-876A-AE81-8FCA58B97201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C24F88C-E988-B02B-0E5C-1CDD318FC65F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2F8BAB6A-C7FC-50FA-870D-3ACB6D42D28F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324DF60A-B895-54EE-9BD7-B92BF79C2ABA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58417C8-DACB-CC58-4241-E37259924A1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A7FF03C7-060F-D225-CF81-2CAA69CA63D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29961C63-F79B-4349-6033-70D7FD3DD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880A0F-3CAE-4AED-FC7D-F22916CFD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600" y="1888446"/>
            <a:ext cx="8165670" cy="81307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DB6648B-2E96-B0D3-925B-29E8B290C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97" y="3696754"/>
            <a:ext cx="7101969" cy="490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718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B5636-B947-9DA6-50BB-E45476B7F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38BD9AB-7680-9573-0F4F-CC5773100A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88CEA7E-C41F-9459-5927-11D29B7A85A8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171B826-2E62-367E-29FC-8E155178BD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1B1588A-4BAF-2AEA-89CD-D58D54EA9D8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EAEE1360-80C1-F47A-7753-DA5A79B3686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1AF9A76-93AF-E731-1F53-90E7941E161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C7DA548-1762-9D84-835B-C5727E606F3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F444EB6-F583-15F6-3AD7-2541CE3A58F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1BC1E3BD-0408-094C-A133-A356ACB47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190ECC1-72B9-3178-77E8-6086AF0FC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600" y="1888446"/>
            <a:ext cx="8165670" cy="81307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5080308-B7EB-BF7C-7268-F2CF9737F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97" y="3696754"/>
            <a:ext cx="7101969" cy="490987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A07DC25-412A-0180-1537-F08AA2312652}"/>
              </a:ext>
            </a:extLst>
          </p:cNvPr>
          <p:cNvSpPr txBox="1"/>
          <p:nvPr/>
        </p:nvSpPr>
        <p:spPr>
          <a:xfrm>
            <a:off x="15630987" y="514350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2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437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8405E90-4C15-8AA7-2A1C-B8D69369B241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903842" y="2893478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今日の授業で学んだことをクラスメイトと振り返ろう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7315200" y="8339265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</a:t>
            </a:r>
            <a:r>
              <a:rPr lang="en-US" altLang="ja-JP" sz="4000" b="1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Nbs</a:t>
            </a: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についてわかりましたか？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■次に調べてみたいことが出てきましたか？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5A12528A-757F-9095-D3A4-957312BA8D5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015B11-C5B2-53FE-AAAB-8D9BE9C0B932}"/>
              </a:ext>
            </a:extLst>
          </p:cNvPr>
          <p:cNvSpPr txBox="1"/>
          <p:nvPr/>
        </p:nvSpPr>
        <p:spPr>
          <a:xfrm>
            <a:off x="2947869" y="259199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じゅ　ぎょう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4F8C9CD-53A1-42F1-667D-D037A7C7E4DF}"/>
              </a:ext>
            </a:extLst>
          </p:cNvPr>
          <p:cNvSpPr txBox="1"/>
          <p:nvPr/>
        </p:nvSpPr>
        <p:spPr>
          <a:xfrm>
            <a:off x="11125200" y="2591996"/>
            <a:ext cx="74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ふ　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3080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309300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自然を活用した解決策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DB12F81-79D1-4463-7457-C853C6471699}"/>
              </a:ext>
            </a:extLst>
          </p:cNvPr>
          <p:cNvSpPr txBox="1"/>
          <p:nvPr/>
        </p:nvSpPr>
        <p:spPr>
          <a:xfrm>
            <a:off x="952498" y="3888939"/>
            <a:ext cx="16383000" cy="397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8800" b="1" spc="-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『Nature-based-Solutions』</a:t>
            </a:r>
          </a:p>
          <a:p>
            <a:pPr algn="ctr">
              <a:lnSpc>
                <a:spcPct val="150000"/>
              </a:lnSpc>
            </a:pPr>
            <a:r>
              <a:rPr lang="ja-JP" altLang="en-US" sz="88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について興味を持つ</a:t>
            </a:r>
            <a:endParaRPr lang="en-US" altLang="ja-JP" sz="88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3A84F8F6-C4D7-7D9D-5352-72FD1F116000}"/>
              </a:ext>
            </a:extLst>
          </p:cNvPr>
          <p:cNvSpPr/>
          <p:nvPr/>
        </p:nvSpPr>
        <p:spPr>
          <a:xfrm>
            <a:off x="8534400" y="7965884"/>
            <a:ext cx="8954228" cy="1623091"/>
          </a:xfrm>
          <a:prstGeom prst="wedgeRoundRectCallout">
            <a:avLst>
              <a:gd name="adj1" fmla="val 38563"/>
              <a:gd name="adj2" fmla="val -83737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通称：</a:t>
            </a:r>
            <a:r>
              <a:rPr lang="en-US" altLang="ja-JP" sz="3600" b="1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（エヌビーエス）</a:t>
            </a:r>
            <a:endParaRPr lang="en-US" altLang="ja-JP" sz="36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EDE0B3-B258-3794-1EFD-A6F16429C7F9}"/>
              </a:ext>
            </a:extLst>
          </p:cNvPr>
          <p:cNvSpPr txBox="1"/>
          <p:nvPr/>
        </p:nvSpPr>
        <p:spPr>
          <a:xfrm>
            <a:off x="3593006" y="3825810"/>
            <a:ext cx="118519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4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ネイチャー・ベースド・ソリューションズ</a:t>
            </a:r>
            <a:endParaRPr lang="en-US" altLang="ja-JP" sz="4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8C6272-66F7-1C47-C7E6-4D1B3CFEEFF5}"/>
              </a:ext>
            </a:extLst>
          </p:cNvPr>
          <p:cNvSpPr txBox="1"/>
          <p:nvPr/>
        </p:nvSpPr>
        <p:spPr>
          <a:xfrm>
            <a:off x="9753600" y="2278035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かい　　　けつ　　　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1D7A764-7B7C-0C5A-9755-513D86CFC5BB}"/>
              </a:ext>
            </a:extLst>
          </p:cNvPr>
          <p:cNvSpPr txBox="1"/>
          <p:nvPr/>
        </p:nvSpPr>
        <p:spPr>
          <a:xfrm>
            <a:off x="8763000" y="596612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きょう　　　　み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03021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D1661-1A79-945A-D9FC-61E2E6CD0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7742502-1BAE-B75A-0EA5-DBAD9CCAE2AE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C93B4E62-9C57-74DA-13CF-F25FEE83296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BAF85137-1414-EDE4-7C00-DC3D7AE53AC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0A06F89-A37C-47E6-5804-2882FDC3B78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58B66D1-C5C4-933E-7B4F-737920AE0714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C271BFCA-2AF1-7DC9-12FA-A635567AEFA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28C7D64-9DFA-8EB2-EE0E-6D114DE014AB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34617F-64E0-3916-0CF8-165DB068E799}"/>
              </a:ext>
            </a:extLst>
          </p:cNvPr>
          <p:cNvSpPr txBox="1"/>
          <p:nvPr/>
        </p:nvSpPr>
        <p:spPr>
          <a:xfrm>
            <a:off x="903842" y="2893478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グループで出た意見を教えてください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A08EC6F-1B73-578C-CCAC-765CB72B4646}"/>
              </a:ext>
            </a:extLst>
          </p:cNvPr>
          <p:cNvSpPr txBox="1"/>
          <p:nvPr/>
        </p:nvSpPr>
        <p:spPr>
          <a:xfrm>
            <a:off x="5884311" y="5663638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C65D77-A78D-88E3-6E6F-7C4BFEED865A}"/>
              </a:ext>
            </a:extLst>
          </p:cNvPr>
          <p:cNvSpPr txBox="1"/>
          <p:nvPr/>
        </p:nvSpPr>
        <p:spPr>
          <a:xfrm>
            <a:off x="7315200" y="8339265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■発表を聞いて面白いなと思ったことは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　ワークシートに書いておきましょう！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D1631E2D-B77F-6020-821A-60BBD03665E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9BB7EBF9-8A81-781D-8912-94697DCCD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45305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349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2B52D5D9-8423-06A3-1503-B1EC1BE088A4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BB5C1E5-43B9-76B7-D2EA-0D6D6FC0E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54049" y="3921840"/>
            <a:ext cx="15979898" cy="3203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6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自然を活用した解決策</a:t>
            </a:r>
            <a:endParaRPr lang="en-US" altLang="ja-JP" sz="66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8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『Nature-based-Solutions』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C55DC4-63E8-E27F-39BB-ED5D8250A23B}"/>
              </a:ext>
            </a:extLst>
          </p:cNvPr>
          <p:cNvSpPr txBox="1"/>
          <p:nvPr/>
        </p:nvSpPr>
        <p:spPr>
          <a:xfrm>
            <a:off x="9552828" y="392184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かい　　　　　けつ　　　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455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412964" y="2465167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en-US" altLang="ja-JP" sz="3600" spc="540" dirty="0" err="1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NbS</a:t>
              </a: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（自然を活用した解決策）とは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612022" y="3829098"/>
            <a:ext cx="9242153" cy="1194521"/>
            <a:chOff x="0" y="0"/>
            <a:chExt cx="12322871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998529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地球にやさしい発電技術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811080" y="5193028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010139" y="6556958"/>
            <a:ext cx="9018191" cy="1194521"/>
            <a:chOff x="0" y="0"/>
            <a:chExt cx="12024255" cy="1592695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7"/>
              <a:ext cx="9686682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ボタニカルライトの仕組み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209197" y="7920888"/>
            <a:ext cx="7819133" cy="1194521"/>
            <a:chOff x="0" y="0"/>
            <a:chExt cx="10425511" cy="1592695"/>
          </a:xfrm>
        </p:grpSpPr>
        <p:sp>
          <p:nvSpPr>
            <p:cNvPr id="32" name="TextBox 32"/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ワーク・まとめ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6" name="TextBox 36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698502" y="7123757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39" name="TextBox 13">
            <a:extLst>
              <a:ext uri="{FF2B5EF4-FFF2-40B4-BE49-F238E27FC236}">
                <a16:creationId xmlns:a16="http://schemas.microsoft.com/office/drawing/2014/main" id="{1DAE3D7D-0752-745D-721F-1243A5A0A4E7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8D8000-CA06-CA90-7E43-3F9B459975A1}"/>
              </a:ext>
            </a:extLst>
          </p:cNvPr>
          <p:cNvSpPr txBox="1"/>
          <p:nvPr/>
        </p:nvSpPr>
        <p:spPr>
          <a:xfrm>
            <a:off x="10109688" y="2465167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かい　けつ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BC07911-A8A3-A32D-F2C8-B420B137FB29}"/>
              </a:ext>
            </a:extLst>
          </p:cNvPr>
          <p:cNvSpPr txBox="1"/>
          <p:nvPr/>
        </p:nvSpPr>
        <p:spPr>
          <a:xfrm>
            <a:off x="9936977" y="382909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はつ　でん　ぎ　じゅつ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5DFB223-4B4C-9AE2-A08C-53E41B1654A3}"/>
              </a:ext>
            </a:extLst>
          </p:cNvPr>
          <p:cNvSpPr txBox="1"/>
          <p:nvPr/>
        </p:nvSpPr>
        <p:spPr>
          <a:xfrm>
            <a:off x="9511980" y="516394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たん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97587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1DCEA8EC-399D-4DFE-11F0-2BA882CD09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EBF7DF2-44FA-4260-24E9-455F9436577E}"/>
              </a:ext>
            </a:extLst>
          </p:cNvPr>
          <p:cNvSpPr txBox="1"/>
          <p:nvPr/>
        </p:nvSpPr>
        <p:spPr>
          <a:xfrm>
            <a:off x="6972300" y="2129507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>
                <a:latin typeface="Meiryo UI" panose="020B0604030504040204" pitchFamily="34" charset="-128"/>
                <a:ea typeface="Meiryo UI" panose="020B0604030504040204" pitchFamily="34" charset="-128"/>
              </a:rPr>
              <a:t>じゅ　　　ぎょう</a:t>
            </a:r>
            <a:endParaRPr kumimoji="1" lang="ja-JP" altLang="en-US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FE60E44-315D-918F-D2A9-245991216A12}"/>
              </a:ext>
            </a:extLst>
          </p:cNvPr>
          <p:cNvSpPr txBox="1"/>
          <p:nvPr/>
        </p:nvSpPr>
        <p:spPr>
          <a:xfrm>
            <a:off x="9835093" y="2120671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しゅう　　　りょう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275347" y="5988079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69227" y="2625328"/>
            <a:ext cx="14549546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6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6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l">
              <a:spcBef>
                <a:spcPct val="0"/>
              </a:spcBef>
            </a:pPr>
            <a:r>
              <a:rPr lang="ja-JP" altLang="en-US" sz="6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altLang="ja-JP" sz="6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69227" y="807257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C2CAD06-104D-CAA8-7FE2-D90616FCDAC3}"/>
              </a:ext>
            </a:extLst>
          </p:cNvPr>
          <p:cNvSpPr txBox="1"/>
          <p:nvPr/>
        </p:nvSpPr>
        <p:spPr>
          <a:xfrm>
            <a:off x="9234651" y="34025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>
                <a:latin typeface="Meiryo UI" panose="020B0604030504040204" pitchFamily="34" charset="-128"/>
                <a:ea typeface="Meiryo UI" panose="020B0604030504040204" pitchFamily="34" charset="-128"/>
              </a:rPr>
              <a:t>かい　　　　けつ　　　さく</a:t>
            </a:r>
            <a:endParaRPr kumimoji="1" lang="ja-JP" altLang="en-US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277445" y="296364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3505200" y="4046469"/>
            <a:ext cx="15087600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</a:t>
            </a:r>
            <a:r>
              <a:rPr lang="en-US" altLang="ja-JP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という言葉を聞いて、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何を思い浮かべますか？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1827923-2B5C-0D3D-1D40-A971F8123270}"/>
              </a:ext>
            </a:extLst>
          </p:cNvPr>
          <p:cNvSpPr txBox="1"/>
          <p:nvPr/>
        </p:nvSpPr>
        <p:spPr>
          <a:xfrm>
            <a:off x="7772400" y="2434568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しつ　　　もん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04637DE-BC70-150F-E63A-879CA8D17937}"/>
              </a:ext>
            </a:extLst>
          </p:cNvPr>
          <p:cNvSpPr txBox="1"/>
          <p:nvPr/>
        </p:nvSpPr>
        <p:spPr>
          <a:xfrm>
            <a:off x="8026400" y="7390767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>
                <a:latin typeface="Meiryo UI" panose="020B0604030504040204" pitchFamily="34" charset="-128"/>
                <a:ea typeface="Meiryo UI" panose="020B0604030504040204" pitchFamily="34" charset="-128"/>
              </a:rPr>
              <a:t>う</a:t>
            </a:r>
            <a:endParaRPr kumimoji="1" lang="ja-JP" altLang="en-US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3F4BA-3FFE-63E8-7B8F-F9465D537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60618629-9C6B-503C-0249-F60A838E546F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1A8258D-02F7-A793-E503-B47B33D895DB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F289913-E365-277D-1562-132E7E5FF287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3F1C354-D08D-C1A3-24AE-DD19FC53FFA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4847262E-772A-4F1D-9471-ED0705D822C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D33A3F5F-7D7F-4A4E-13AD-5A2CD56B13F8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EACF604B-ABFA-5312-4E79-4A4216CC3A5F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30E65F0-B23B-8C2C-1D30-8DFE848B740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5DE4FC54-DAEB-C85D-CF38-1CABA63D7368}"/>
              </a:ext>
            </a:extLst>
          </p:cNvPr>
          <p:cNvSpPr txBox="1"/>
          <p:nvPr/>
        </p:nvSpPr>
        <p:spPr>
          <a:xfrm>
            <a:off x="2277445" y="296364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映像では</a:t>
            </a:r>
            <a:r>
              <a:rPr lang="en-US" altLang="ja-JP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420821A-53D4-5A03-0E80-E3BE2B1B3C42}"/>
              </a:ext>
            </a:extLst>
          </p:cNvPr>
          <p:cNvSpPr txBox="1"/>
          <p:nvPr/>
        </p:nvSpPr>
        <p:spPr>
          <a:xfrm>
            <a:off x="3458982" y="4991100"/>
            <a:ext cx="12419275" cy="2414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5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地球規模の課題　　　　　　</a:t>
            </a:r>
            <a:endParaRPr lang="en-US" altLang="ja-JP" sz="115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250EBBDA-9DDE-C7E1-9526-57035C058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3B97A5-E4CB-E7D6-A3E0-40932E170351}"/>
              </a:ext>
            </a:extLst>
          </p:cNvPr>
          <p:cNvSpPr txBox="1"/>
          <p:nvPr/>
        </p:nvSpPr>
        <p:spPr>
          <a:xfrm>
            <a:off x="1828800" y="2507467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Meiryo UI" panose="020B0604030504040204" pitchFamily="34" charset="-128"/>
                <a:ea typeface="Meiryo UI" panose="020B0604030504040204" pitchFamily="34" charset="-128"/>
              </a:rPr>
              <a:t>えい　　　ぞう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BA8EAFB-DDB3-8BDB-81DD-414E33898E02}"/>
              </a:ext>
            </a:extLst>
          </p:cNvPr>
          <p:cNvSpPr txBox="1"/>
          <p:nvPr/>
        </p:nvSpPr>
        <p:spPr>
          <a:xfrm>
            <a:off x="3458978" y="5000536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Meiryo UI" panose="020B0604030504040204" pitchFamily="34" charset="-128"/>
                <a:ea typeface="Meiryo UI" panose="020B0604030504040204" pitchFamily="34" charset="-128"/>
              </a:rPr>
              <a:t>ち　　　　　きゅう　　　　　き　　　　　　ぼ</a:t>
            </a:r>
            <a:endParaRPr kumimoji="1" lang="en-US" altLang="ja-JP" sz="28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B0F6B9E-7571-FA87-000E-01189C1F6C56}"/>
              </a:ext>
            </a:extLst>
          </p:cNvPr>
          <p:cNvSpPr txBox="1"/>
          <p:nvPr/>
        </p:nvSpPr>
        <p:spPr>
          <a:xfrm>
            <a:off x="11390645" y="4991100"/>
            <a:ext cx="416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>
                <a:latin typeface="Meiryo UI" panose="020B0604030504040204" pitchFamily="34" charset="-128"/>
                <a:ea typeface="Meiryo UI" panose="020B0604030504040204" pitchFamily="34" charset="-128"/>
              </a:rPr>
              <a:t>か　　　　　だい</a:t>
            </a:r>
            <a:endParaRPr kumimoji="1" lang="en-US" altLang="ja-JP" sz="28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462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5F20FE8F-F295-86EE-19C7-5045058EC642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14410</TotalTime>
  <Words>1538</Words>
  <Application>Microsoft Office PowerPoint</Application>
  <PresentationFormat>ユーザー設定</PresentationFormat>
  <Paragraphs>465</Paragraphs>
  <Slides>51</Slides>
  <Notes>2</Notes>
  <HiddenSlides>0</HiddenSlides>
  <MMClips>7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51</vt:i4>
      </vt:variant>
    </vt:vector>
  </HeadingPairs>
  <TitlesOfParts>
    <vt:vector size="63" baseType="lpstr">
      <vt:lpstr>Meiryo UI</vt:lpstr>
      <vt:lpstr>Calibri</vt:lpstr>
      <vt:lpstr>UD デジタル 教科書体 NK-B</vt:lpstr>
      <vt:lpstr>游ゴシック</vt:lpstr>
      <vt:lpstr>UD デジタル 教科書体 NK-B</vt:lpstr>
      <vt:lpstr>ＭＳ Ｐゴシック</vt:lpstr>
      <vt:lpstr>UD デジタル 教科書体 NP-B</vt:lpstr>
      <vt:lpstr>07あかずきんポップ Heavy</vt:lpstr>
      <vt:lpstr>BIZ UDPゴシック</vt:lpstr>
      <vt:lpstr>Arial</vt:lpstr>
      <vt:lpstr>Office Theme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門倉 俊一</cp:lastModifiedBy>
  <cp:revision>67</cp:revision>
  <dcterms:created xsi:type="dcterms:W3CDTF">2006-08-16T00:00:00Z</dcterms:created>
  <dcterms:modified xsi:type="dcterms:W3CDTF">2025-07-11T04:30:14Z</dcterms:modified>
  <dc:identifier>DAFszLraQyY</dc:identifier>
</cp:coreProperties>
</file>