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62"/>
  </p:notesMasterIdLst>
  <p:sldIdLst>
    <p:sldId id="296" r:id="rId3"/>
    <p:sldId id="260" r:id="rId4"/>
    <p:sldId id="375" r:id="rId5"/>
    <p:sldId id="380" r:id="rId6"/>
    <p:sldId id="360" r:id="rId7"/>
    <p:sldId id="259" r:id="rId8"/>
    <p:sldId id="303" r:id="rId9"/>
    <p:sldId id="309" r:id="rId10"/>
    <p:sldId id="315" r:id="rId11"/>
    <p:sldId id="304" r:id="rId12"/>
    <p:sldId id="343" r:id="rId13"/>
    <p:sldId id="310" r:id="rId14"/>
    <p:sldId id="354" r:id="rId15"/>
    <p:sldId id="344" r:id="rId16"/>
    <p:sldId id="345" r:id="rId17"/>
    <p:sldId id="348" r:id="rId18"/>
    <p:sldId id="349" r:id="rId19"/>
    <p:sldId id="346" r:id="rId20"/>
    <p:sldId id="355" r:id="rId21"/>
    <p:sldId id="302" r:id="rId22"/>
    <p:sldId id="356" r:id="rId23"/>
    <p:sldId id="261" r:id="rId24"/>
    <p:sldId id="301" r:id="rId25"/>
    <p:sldId id="372" r:id="rId26"/>
    <p:sldId id="378" r:id="rId27"/>
    <p:sldId id="376" r:id="rId28"/>
    <p:sldId id="371" r:id="rId29"/>
    <p:sldId id="263" r:id="rId30"/>
    <p:sldId id="283" r:id="rId31"/>
    <p:sldId id="284" r:id="rId32"/>
    <p:sldId id="285" r:id="rId33"/>
    <p:sldId id="287" r:id="rId34"/>
    <p:sldId id="379" r:id="rId35"/>
    <p:sldId id="377" r:id="rId36"/>
    <p:sldId id="362" r:id="rId37"/>
    <p:sldId id="313" r:id="rId38"/>
    <p:sldId id="361" r:id="rId39"/>
    <p:sldId id="272" r:id="rId40"/>
    <p:sldId id="273" r:id="rId41"/>
    <p:sldId id="274" r:id="rId42"/>
    <p:sldId id="370" r:id="rId43"/>
    <p:sldId id="276" r:id="rId44"/>
    <p:sldId id="342" r:id="rId45"/>
    <p:sldId id="373" r:id="rId46"/>
    <p:sldId id="374" r:id="rId47"/>
    <p:sldId id="353" r:id="rId48"/>
    <p:sldId id="336" r:id="rId49"/>
    <p:sldId id="363" r:id="rId50"/>
    <p:sldId id="338" r:id="rId51"/>
    <p:sldId id="364" r:id="rId52"/>
    <p:sldId id="365" r:id="rId53"/>
    <p:sldId id="366" r:id="rId54"/>
    <p:sldId id="367" r:id="rId55"/>
    <p:sldId id="369" r:id="rId56"/>
    <p:sldId id="358" r:id="rId57"/>
    <p:sldId id="359" r:id="rId58"/>
    <p:sldId id="341" r:id="rId59"/>
    <p:sldId id="299" r:id="rId60"/>
    <p:sldId id="357" r:id="rId61"/>
  </p:sldIdLst>
  <p:sldSz cx="18288000" cy="10287000"/>
  <p:notesSz cx="6858000" cy="9144000"/>
  <p:embeddedFontLst>
    <p:embeddedFont>
      <p:font typeface="07あかずきんポップ Heavy" panose="020B0600070205080204" charset="-128"/>
      <p:bold r:id="rId63"/>
    </p:embeddedFont>
    <p:embeddedFont>
      <p:font typeface="BIZ UDPゴシック" panose="020B0400000000000000" pitchFamily="50" charset="-128"/>
      <p:regular r:id="rId64"/>
      <p:bold r:id="rId65"/>
      <p:italic r:id="rId66"/>
      <p:boldItalic r:id="rId67"/>
    </p:embeddedFont>
    <p:embeddedFont>
      <p:font typeface="Meiryo UI" panose="020B0604030504040204" pitchFamily="50" charset="-128"/>
      <p:regular r:id="rId68"/>
      <p:bold r:id="rId69"/>
      <p:italic r:id="rId70"/>
      <p:boldItalic r:id="rId71"/>
    </p:embeddedFont>
    <p:embeddedFont>
      <p:font typeface="ＭＳ Ｐゴシック" panose="020B0600070205080204" pitchFamily="50" charset="-128"/>
      <p:regular r:id="rId72"/>
    </p:embeddedFont>
    <p:embeddedFont>
      <p:font typeface="UD デジタル 教科書体 NK-B" panose="02020700000000000000" pitchFamily="18" charset="-128"/>
      <p:bold r:id="rId73"/>
    </p:embeddedFont>
    <p:embeddedFont>
      <p:font typeface="UD デジタル 教科書体 NK-B" panose="02020700000000000000" pitchFamily="18" charset="-128"/>
      <p:bold r:id="rId73"/>
    </p:embeddedFont>
    <p:embeddedFont>
      <p:font typeface="UD デジタル 教科書体 NP-B" panose="02020700000000000000" pitchFamily="18" charset="-128"/>
      <p:bold r:id="rId74"/>
    </p:embeddedFont>
    <p:embeddedFont>
      <p:font typeface="游ゴシック" panose="020B0400000000000000" pitchFamily="50" charset="-128"/>
      <p:regular r:id="rId75"/>
      <p:bold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233"/>
    <a:srgbClr val="31A687"/>
    <a:srgbClr val="F3EE12"/>
    <a:srgbClr val="3BF6FB"/>
    <a:srgbClr val="F3A635"/>
    <a:srgbClr val="4EE105"/>
    <a:srgbClr val="F1F709"/>
    <a:srgbClr val="68C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4556" autoAdjust="0"/>
  </p:normalViewPr>
  <p:slideViewPr>
    <p:cSldViewPr>
      <p:cViewPr varScale="1">
        <p:scale>
          <a:sx n="60" d="100"/>
          <a:sy n="60" d="100"/>
        </p:scale>
        <p:origin x="370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4.fntdata"/><Relationship Id="rId74" Type="http://schemas.openxmlformats.org/officeDocument/2006/relationships/font" Target="fonts/font12.fntdata"/><Relationship Id="rId79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0.fntdata"/><Relationship Id="rId80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font" Target="fonts/font14.fntdata"/><Relationship Id="rId7" Type="http://schemas.openxmlformats.org/officeDocument/2006/relationships/slide" Target="slides/slide5.xml"/><Relationship Id="rId71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AE74C-D473-4751-B8AA-710CE8B5BC19}" type="datetimeFigureOut">
              <a:rPr kumimoji="1" lang="ja-JP" altLang="en-US" smtClean="0"/>
              <a:t>2025/7/11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EC275-AB0B-44EB-BBB4-36185C36B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90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DEC275-AB0B-44EB-BBB4-36185C36B5A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07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0CKyTGAPD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o0CKyTGAPDM?feature=oembed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Relationship Id="rId6" Type="http://schemas.openxmlformats.org/officeDocument/2006/relationships/hyperlink" Target="https://youtu.be/4ly8e2pg8qA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dx0FLxykx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zdx0FLxykxc?feature=oembed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forms.gle/c4KVQYtegupFN25F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4E1D48-9043-C219-1541-774AE85C006A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9" name="Freeform 9"/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緑のチカラ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バイオフィリックデザイン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B0636E4-95E6-93FA-CE4E-DBC5F84644B5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76D4C7-F83A-5C08-63DD-1B50961C0F0F}"/>
              </a:ext>
            </a:extLst>
          </p:cNvPr>
          <p:cNvSpPr txBox="1"/>
          <p:nvPr/>
        </p:nvSpPr>
        <p:spPr>
          <a:xfrm>
            <a:off x="898568" y="839482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02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16570A5-C77A-40EF-A468-185283E82B4F}"/>
              </a:ext>
            </a:extLst>
          </p:cNvPr>
          <p:cNvSpPr txBox="1"/>
          <p:nvPr/>
        </p:nvSpPr>
        <p:spPr>
          <a:xfrm>
            <a:off x="533400" y="537806"/>
            <a:ext cx="6934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小学生用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】3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コマ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Ver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48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-2286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09099E38-15A6-FB45-802E-D675B06DE8DF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774E64B-5BD3-931B-2EB2-7C2057D01ACB}"/>
              </a:ext>
            </a:extLst>
          </p:cNvPr>
          <p:cNvSpPr/>
          <p:nvPr/>
        </p:nvSpPr>
        <p:spPr>
          <a:xfrm>
            <a:off x="1676400" y="2901255"/>
            <a:ext cx="6045725" cy="1981471"/>
          </a:xfrm>
          <a:prstGeom prst="roundRect">
            <a:avLst/>
          </a:prstGeom>
          <a:solidFill>
            <a:srgbClr val="F3A635"/>
          </a:solidFill>
          <a:ln>
            <a:solidFill>
              <a:srgbClr val="F3A63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１．だいだい色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49A8B35-90BD-9C42-8159-B0AE33608F39}"/>
              </a:ext>
            </a:extLst>
          </p:cNvPr>
          <p:cNvSpPr/>
          <p:nvPr/>
        </p:nvSpPr>
        <p:spPr>
          <a:xfrm>
            <a:off x="9888382" y="2881024"/>
            <a:ext cx="6045725" cy="1981471"/>
          </a:xfrm>
          <a:prstGeom prst="roundRect">
            <a:avLst/>
          </a:prstGeom>
          <a:solidFill>
            <a:srgbClr val="4EE105"/>
          </a:solidFill>
          <a:ln>
            <a:solidFill>
              <a:srgbClr val="4EE10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２．緑色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6A02B061-D3A6-735F-0C9D-E8845FB82BDD}"/>
              </a:ext>
            </a:extLst>
          </p:cNvPr>
          <p:cNvSpPr/>
          <p:nvPr/>
        </p:nvSpPr>
        <p:spPr>
          <a:xfrm>
            <a:off x="5638800" y="5214293"/>
            <a:ext cx="6045725" cy="1981471"/>
          </a:xfrm>
          <a:prstGeom prst="roundRect">
            <a:avLst/>
          </a:prstGeom>
          <a:solidFill>
            <a:srgbClr val="3BF6FB"/>
          </a:solidFill>
          <a:ln>
            <a:solidFill>
              <a:srgbClr val="3BF6F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３．水色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78C8E500-B047-50ED-8427-02F453050B6C}"/>
              </a:ext>
            </a:extLst>
          </p:cNvPr>
          <p:cNvSpPr/>
          <p:nvPr/>
        </p:nvSpPr>
        <p:spPr>
          <a:xfrm>
            <a:off x="1676399" y="7567794"/>
            <a:ext cx="6045725" cy="1981471"/>
          </a:xfrm>
          <a:prstGeom prst="roundRect">
            <a:avLst/>
          </a:prstGeom>
          <a:solidFill>
            <a:srgbClr val="F3EE12"/>
          </a:solidFill>
          <a:ln>
            <a:solidFill>
              <a:srgbClr val="F3EE12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4</a:t>
            </a:r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．黄色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8380DE1-B3C5-176E-BA92-CA2959BD010F}"/>
              </a:ext>
            </a:extLst>
          </p:cNvPr>
          <p:cNvSpPr/>
          <p:nvPr/>
        </p:nvSpPr>
        <p:spPr>
          <a:xfrm>
            <a:off x="9888382" y="7559079"/>
            <a:ext cx="6045725" cy="198147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5</a:t>
            </a:r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．黒色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F917B1-F197-9EA7-04A0-54B14B2E661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9793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593211" y="5302950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…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044154D-E81D-2EC5-7C4F-3905478E1C89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C47D8B-EADC-7B34-1A02-0EE38C46E916}"/>
              </a:ext>
            </a:extLst>
          </p:cNvPr>
          <p:cNvSpPr txBox="1"/>
          <p:nvPr/>
        </p:nvSpPr>
        <p:spPr>
          <a:xfrm>
            <a:off x="5678145" y="35433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せい　　かい</a:t>
            </a:r>
            <a:endParaRPr kumimoji="1" lang="ja-JP" altLang="en-US" sz="4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055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2A8576E-A5EB-234F-877A-8488B1FCFE4B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724400" y="5295900"/>
            <a:ext cx="15087600" cy="209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</a:t>
            </a:r>
            <a:r>
              <a:rPr lang="en-US" altLang="ja-JP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.</a:t>
            </a: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緑色</a:t>
            </a:r>
            <a:endParaRPr lang="en-US" altLang="ja-JP" sz="200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AAF4FFC-C916-F90D-EA47-D099166799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031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69D3C-0ABE-DEE9-4CED-AC74B1F62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C884042-C188-FB4B-41E9-9821DF438CAC}"/>
              </a:ext>
            </a:extLst>
          </p:cNvPr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021D8FA9-59CC-B94F-30A0-1A5E3750B5E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4C89593-30DB-073E-24B2-403EF0B5586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B8B5388-8251-4E74-2B9B-BD78235A132B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99EEC36B-BDB3-567E-3EEC-7D9CBAD69DEE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DC40974-5278-6CC6-76BD-EDECD4A6D31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1AB53EE9-587B-041B-2446-8D8287B4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0D3F23C3-25F3-2951-C0F4-1A89A3D932E0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2718F9AA-4B0D-5C9A-C592-A34C77C435CF}"/>
              </a:ext>
            </a:extLst>
          </p:cNvPr>
          <p:cNvSpPr txBox="1"/>
          <p:nvPr/>
        </p:nvSpPr>
        <p:spPr>
          <a:xfrm>
            <a:off x="3581400" y="2620713"/>
            <a:ext cx="15087600" cy="71910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実際に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色でリラックスできるか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感じてみましょう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5285A08-842D-4464-9B77-290DC09F628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8E4128-A100-68AD-C5F1-8D31B9BE28BA}"/>
              </a:ext>
            </a:extLst>
          </p:cNvPr>
          <p:cNvSpPr txBox="1"/>
          <p:nvPr/>
        </p:nvSpPr>
        <p:spPr>
          <a:xfrm>
            <a:off x="3733800" y="27559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じっ　　さい</a:t>
            </a:r>
            <a:endPara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74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64DE583-2F66-9847-8C30-D4144ADC7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141202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4A438FD-B567-0247-89AC-9DFFFE44D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700" y="-342900"/>
            <a:ext cx="187775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69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B323584-F5BD-4B40-BB7B-D311EB6C7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8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3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E767CD0-63EB-9E40-B0B4-F9C89E64B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4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0DD6CB2-178B-8543-A0E0-6278C2C62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-103894"/>
            <a:ext cx="189738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3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66924-EDBA-2316-003A-38A9B83A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94900D-A7BB-B93B-4339-F4BB25C3292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0B9B907-1D61-564B-0BF0-7A447AA2931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2F28837-EA01-190A-D73F-30B9FA8DA525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E36C137-360E-AF7E-16DD-AAF03B1500B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4D3500C-2A4E-7885-974A-1CA272E6C9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7B73BD40-F793-1BAA-FE75-8F76F2576E2F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5A370E9-A23B-2930-81CF-3FFCCAFFF24A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33FE1D78-86F8-6328-313B-F62DAF22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D59E5C9-6B9D-CB64-A12B-F15B9A395E8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139D03F-7129-04E4-CD9B-C46ADDB766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AD69FD6-C7C4-D7D4-10F1-266F824E4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2992550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814717"/>
            <a:ext cx="15131090" cy="58889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自然や緑が持つ力って何だろう？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54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 algn="r"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について自分の考えを持つ</a:t>
            </a:r>
            <a:endParaRPr lang="en-US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F3CB7E85-E6A6-6D79-BA92-98267A30FE6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B65218-C853-3BB4-47F1-F2BC6B937721}"/>
              </a:ext>
            </a:extLst>
          </p:cNvPr>
          <p:cNvSpPr txBox="1"/>
          <p:nvPr/>
        </p:nvSpPr>
        <p:spPr>
          <a:xfrm>
            <a:off x="11239500" y="40767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れい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509010" y="2932707"/>
            <a:ext cx="18711249" cy="636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緑色</a:t>
            </a:r>
            <a:endParaRPr lang="en-US" altLang="ja-JP" sz="8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・暖色にも寒色にも属さない中間的な色</a:t>
            </a: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・刺激が少ない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・見ることで心身の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バランスを整える癒し効果</a:t>
            </a: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6F69DF-DA7A-2340-AD2D-7B2F96DC3BAA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B582D261-1049-4180-A86B-5D6BCBB45DF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430F924-0D46-D4AC-1559-248A3F0288A5}"/>
              </a:ext>
            </a:extLst>
          </p:cNvPr>
          <p:cNvSpPr txBox="1"/>
          <p:nvPr/>
        </p:nvSpPr>
        <p:spPr>
          <a:xfrm>
            <a:off x="2123918" y="4874567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だん　しょく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A2E600-FCAB-53D6-FE04-D0B266A418F1}"/>
              </a:ext>
            </a:extLst>
          </p:cNvPr>
          <p:cNvSpPr txBox="1"/>
          <p:nvPr/>
        </p:nvSpPr>
        <p:spPr>
          <a:xfrm>
            <a:off x="5384132" y="4869125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かん　しょく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AFA3B4F-2BE8-2CAA-E057-6E80F7AA30D2}"/>
              </a:ext>
            </a:extLst>
          </p:cNvPr>
          <p:cNvSpPr txBox="1"/>
          <p:nvPr/>
        </p:nvSpPr>
        <p:spPr>
          <a:xfrm>
            <a:off x="8798111" y="4869125"/>
            <a:ext cx="846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ぞく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F3C2BA4-FA2C-A1B4-40A5-70149A56769A}"/>
              </a:ext>
            </a:extLst>
          </p:cNvPr>
          <p:cNvSpPr txBox="1"/>
          <p:nvPr/>
        </p:nvSpPr>
        <p:spPr>
          <a:xfrm>
            <a:off x="13716000" y="4869125"/>
            <a:ext cx="846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てき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12D6767-D990-3EE2-F452-37F02DF027EC}"/>
              </a:ext>
            </a:extLst>
          </p:cNvPr>
          <p:cNvSpPr txBox="1"/>
          <p:nvPr/>
        </p:nvSpPr>
        <p:spPr>
          <a:xfrm>
            <a:off x="2277445" y="5968477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　　げき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4622343-CC81-D4DF-F48F-7AE9BA15DB17}"/>
              </a:ext>
            </a:extLst>
          </p:cNvPr>
          <p:cNvSpPr txBox="1"/>
          <p:nvPr/>
        </p:nvSpPr>
        <p:spPr>
          <a:xfrm>
            <a:off x="6069932" y="708246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しん　しん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4F5C1C7-D8C2-6057-ED4B-009F23FDE18E}"/>
              </a:ext>
            </a:extLst>
          </p:cNvPr>
          <p:cNvSpPr txBox="1"/>
          <p:nvPr/>
        </p:nvSpPr>
        <p:spPr>
          <a:xfrm>
            <a:off x="6069932" y="81830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ととの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A22B485-0AB1-6F73-E93B-D678337D0C29}"/>
              </a:ext>
            </a:extLst>
          </p:cNvPr>
          <p:cNvSpPr txBox="1"/>
          <p:nvPr/>
        </p:nvSpPr>
        <p:spPr>
          <a:xfrm>
            <a:off x="8720775" y="8183000"/>
            <a:ext cx="846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いや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4BBC86F-A287-1924-FC8B-886504977D4F}"/>
              </a:ext>
            </a:extLst>
          </p:cNvPr>
          <p:cNvSpPr txBox="1"/>
          <p:nvPr/>
        </p:nvSpPr>
        <p:spPr>
          <a:xfrm>
            <a:off x="10364150" y="8183000"/>
            <a:ext cx="1650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</a:t>
            </a:r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910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0D10B-BD29-E370-3784-62F9BC24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6C5A3CA-14D3-234F-885F-CFD050067E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D19E81C-71DF-A6FE-E25D-9195E646B999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9E4327E-3790-0485-6C27-B77D7464FE0D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37E8118-EAB5-EB42-0252-D8B3412C8B79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65D11BD-AB0D-8D9A-C4BF-289A4E9B9EF7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5DA48699-3E31-A6BA-9C42-D0EB34EE664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B27AF5E9-BAD5-10F9-C2F1-7FA08F564FAF}"/>
              </a:ext>
            </a:extLst>
          </p:cNvPr>
          <p:cNvSpPr txBox="1"/>
          <p:nvPr/>
        </p:nvSpPr>
        <p:spPr>
          <a:xfrm>
            <a:off x="2590800" y="3287857"/>
            <a:ext cx="18711249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人間の生活に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どんな効果をもたらすか？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01B84B36-9CDB-7841-64AB-1C084832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C05F5A-6449-5328-0534-AE3F86210068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8D19363-5BF1-B534-776D-F725D953267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1C3C3A0-562A-38CB-33FE-598CB85328F9}"/>
              </a:ext>
            </a:extLst>
          </p:cNvPr>
          <p:cNvSpPr txBox="1"/>
          <p:nvPr/>
        </p:nvSpPr>
        <p:spPr>
          <a:xfrm>
            <a:off x="5943600" y="65913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　か</a:t>
            </a:r>
            <a:endPara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356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404220" y="2968044"/>
            <a:ext cx="14549546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とは？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2026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8" name="Freeform 8"/>
          <p:cNvSpPr/>
          <p:nvPr/>
        </p:nvSpPr>
        <p:spPr>
          <a:xfrm>
            <a:off x="7391400" y="5375861"/>
            <a:ext cx="4295015" cy="4911139"/>
          </a:xfrm>
          <a:custGeom>
            <a:avLst/>
            <a:gdLst/>
            <a:ahLst/>
            <a:cxnLst/>
            <a:rect l="l" t="t" r="r" b="b"/>
            <a:pathLst>
              <a:path w="4295015" h="4911139">
                <a:moveTo>
                  <a:pt x="0" y="0"/>
                </a:moveTo>
                <a:lnTo>
                  <a:pt x="4295015" y="0"/>
                </a:lnTo>
                <a:lnTo>
                  <a:pt x="4295015" y="4911139"/>
                </a:lnTo>
                <a:lnTo>
                  <a:pt x="0" y="49111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D0A2E61C-C3F8-8D56-79B6-96837659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473999" y="2574742"/>
            <a:ext cx="15131090" cy="926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4400" spc="16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endParaRPr lang="en-US" altLang="ja-JP" sz="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972F71-CE9E-8774-B666-60853E924798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EDB83BF-3332-B0F6-8F6D-8A9BD74A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2086DE6-2536-D45C-2081-CF861CD9FF78}"/>
              </a:ext>
            </a:extLst>
          </p:cNvPr>
          <p:cNvSpPr txBox="1"/>
          <p:nvPr/>
        </p:nvSpPr>
        <p:spPr>
          <a:xfrm>
            <a:off x="2103075" y="4323061"/>
            <a:ext cx="1513109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自然を守ることが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社会課題の解決につながり、私たちの暮らしを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守ることにもつながる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FE6BD0B-7CCB-BA4C-8309-0A4ECB0BB0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08" y="-115128"/>
            <a:ext cx="18725508" cy="1066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2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6F69DF-DA7A-2340-AD2D-7B2F96DC3BAA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4F032A8E-0A30-A4B2-30EB-D44DD2454690}"/>
              </a:ext>
            </a:extLst>
          </p:cNvPr>
          <p:cNvSpPr txBox="1"/>
          <p:nvPr/>
        </p:nvSpPr>
        <p:spPr>
          <a:xfrm>
            <a:off x="3886200" y="3361111"/>
            <a:ext cx="11658600" cy="4770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注目されているのが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6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endParaRPr lang="en-US" altLang="ja-JP" sz="8800" b="1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9535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08C74-5385-420E-351A-4AF33ABC9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03466750-A8C8-C6E0-52EA-A2B20F5B2123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9CF78017-C973-24F1-DC77-E55113B5150D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4A2EECB-F74A-3861-0B95-83E9CA0152F6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D3CC4BD7-8BCF-5D58-C4F6-34BF27E3010F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B4197DFE-D065-59BB-7775-1B59A1303888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9DFD8B00-BAB4-487B-EABC-5FB30E016AC6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①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「室内を緑で埋める・・・バイオフィリックデザイン」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0753B098-DCB3-C75A-290A-60454BF11AE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713F490-62BA-6772-69F3-DC099989C01A}"/>
              </a:ext>
            </a:extLst>
          </p:cNvPr>
          <p:cNvSpPr txBox="1"/>
          <p:nvPr/>
        </p:nvSpPr>
        <p:spPr>
          <a:xfrm>
            <a:off x="752657" y="8457402"/>
            <a:ext cx="1097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https://youtu.be/o0CKyTGAPDM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56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1">
            <a:hlinkClick r:id="" action="ppaction://media"/>
            <a:extLst>
              <a:ext uri="{FF2B5EF4-FFF2-40B4-BE49-F238E27FC236}">
                <a16:creationId xmlns:a16="http://schemas.microsoft.com/office/drawing/2014/main" id="{ACF2D098-C8CB-2F34-86AB-D0F1C7221FD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143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9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4EFD96FF-FB1C-D923-EAD6-B3EDF65D7822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636FC3C7-4CA0-5620-ADEF-C348405EDF0A}"/>
              </a:ext>
            </a:extLst>
          </p:cNvPr>
          <p:cNvSpPr/>
          <p:nvPr/>
        </p:nvSpPr>
        <p:spPr>
          <a:xfrm>
            <a:off x="2439130" y="2987145"/>
            <a:ext cx="4572000" cy="1523996"/>
          </a:xfrm>
          <a:prstGeom prst="roundRect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空間の緑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23714A-9585-7C4A-8364-2C426E0765F1}"/>
              </a:ext>
            </a:extLst>
          </p:cNvPr>
          <p:cNvSpPr txBox="1"/>
          <p:nvPr/>
        </p:nvSpPr>
        <p:spPr>
          <a:xfrm>
            <a:off x="7621095" y="2671925"/>
            <a:ext cx="1127686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１０</a:t>
            </a:r>
            <a:r>
              <a:rPr lang="en-US" altLang="ja-JP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〜</a:t>
            </a:r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１５％</a:t>
            </a:r>
            <a:endParaRPr lang="en-US" altLang="ja-JP" sz="8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5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の空間が心地よい空間の目安</a:t>
            </a:r>
            <a:endParaRPr kumimoji="1" lang="ja-JP" altLang="en-US" sz="5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3FB9DC14-00DA-A0A5-618F-EC97902D95D6}"/>
              </a:ext>
            </a:extLst>
          </p:cNvPr>
          <p:cNvSpPr/>
          <p:nvPr/>
        </p:nvSpPr>
        <p:spPr>
          <a:xfrm>
            <a:off x="1473999" y="541033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幸福感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健康</a:t>
            </a: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E2E16EC-8830-13B2-D11D-5AF96A7DDFAD}"/>
              </a:ext>
            </a:extLst>
          </p:cNvPr>
          <p:cNvSpPr/>
          <p:nvPr/>
        </p:nvSpPr>
        <p:spPr>
          <a:xfrm>
            <a:off x="6857998" y="546064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仕事が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はかどる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499F227-BC3B-242E-C1A5-22ED705339D9}"/>
              </a:ext>
            </a:extLst>
          </p:cNvPr>
          <p:cNvSpPr/>
          <p:nvPr/>
        </p:nvSpPr>
        <p:spPr>
          <a:xfrm>
            <a:off x="12242001" y="5378011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創造性が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あがる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21" name="グラフィックス 20" descr="戻る">
            <a:extLst>
              <a:ext uri="{FF2B5EF4-FFF2-40B4-BE49-F238E27FC236}">
                <a16:creationId xmlns:a16="http://schemas.microsoft.com/office/drawing/2014/main" id="{17B1600A-5BD3-0C39-CD04-0B9B208B1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4474777" y="6442578"/>
            <a:ext cx="1516498" cy="1516498"/>
          </a:xfrm>
          <a:prstGeom prst="rect">
            <a:avLst/>
          </a:prstGeom>
        </p:spPr>
      </p:pic>
      <p:pic>
        <p:nvPicPr>
          <p:cNvPr id="22" name="グラフィックス 21" descr="戻る">
            <a:extLst>
              <a:ext uri="{FF2B5EF4-FFF2-40B4-BE49-F238E27FC236}">
                <a16:creationId xmlns:a16="http://schemas.microsoft.com/office/drawing/2014/main" id="{245A09A6-05FC-79DE-08D6-1B20B4DF4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9684332" y="6401028"/>
            <a:ext cx="1516498" cy="1516498"/>
          </a:xfrm>
          <a:prstGeom prst="rect">
            <a:avLst/>
          </a:prstGeom>
        </p:spPr>
      </p:pic>
      <p:pic>
        <p:nvPicPr>
          <p:cNvPr id="23" name="グラフィックス 22" descr="戻る">
            <a:extLst>
              <a:ext uri="{FF2B5EF4-FFF2-40B4-BE49-F238E27FC236}">
                <a16:creationId xmlns:a16="http://schemas.microsoft.com/office/drawing/2014/main" id="{4350249B-1ED7-0909-9BFD-185D16A01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15166816" y="6328205"/>
            <a:ext cx="1516498" cy="1516498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76EFF4-574C-B6A0-E601-7D91D69140E1}"/>
              </a:ext>
            </a:extLst>
          </p:cNvPr>
          <p:cNvSpPr txBox="1"/>
          <p:nvPr/>
        </p:nvSpPr>
        <p:spPr>
          <a:xfrm>
            <a:off x="2807497" y="7518641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ふく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かん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76476D0-E754-145B-84A8-B0F4416B5DD7}"/>
              </a:ext>
            </a:extLst>
          </p:cNvPr>
          <p:cNvSpPr txBox="1"/>
          <p:nvPr/>
        </p:nvSpPr>
        <p:spPr>
          <a:xfrm>
            <a:off x="13259528" y="7518641"/>
            <a:ext cx="2030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そう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ぞう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せい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4412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1020477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43300" y="4179510"/>
            <a:ext cx="12992733" cy="13873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３Ｄ空間で探索してみよう！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A8EE2525-7BDD-A95B-2FBB-25AFCD24B45A}"/>
              </a:ext>
            </a:extLst>
          </p:cNvPr>
          <p:cNvSpPr/>
          <p:nvPr/>
        </p:nvSpPr>
        <p:spPr>
          <a:xfrm>
            <a:off x="1295400" y="5829300"/>
            <a:ext cx="4495800" cy="4694131"/>
          </a:xfrm>
          <a:custGeom>
            <a:avLst/>
            <a:gdLst/>
            <a:ahLst/>
            <a:cxnLst/>
            <a:rect l="l" t="t" r="r" b="b"/>
            <a:pathLst>
              <a:path w="1484712" h="1697695">
                <a:moveTo>
                  <a:pt x="0" y="0"/>
                </a:moveTo>
                <a:lnTo>
                  <a:pt x="1484712" y="0"/>
                </a:lnTo>
                <a:lnTo>
                  <a:pt x="1484712" y="1697695"/>
                </a:lnTo>
                <a:lnTo>
                  <a:pt x="0" y="1697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49C7AB5E-FAD2-DF58-A207-CE45E21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4A2FC0D-5373-5F20-1BFE-C6896A214261}"/>
              </a:ext>
            </a:extLst>
          </p:cNvPr>
          <p:cNvSpPr txBox="1"/>
          <p:nvPr/>
        </p:nvSpPr>
        <p:spPr>
          <a:xfrm>
            <a:off x="8534400" y="40767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　さく</a:t>
            </a:r>
            <a:endPara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3DA985-F6E0-420F-D50C-3AAD9127D54E}"/>
              </a:ext>
            </a:extLst>
          </p:cNvPr>
          <p:cNvSpPr txBox="1"/>
          <p:nvPr/>
        </p:nvSpPr>
        <p:spPr>
          <a:xfrm>
            <a:off x="2624620" y="7090132"/>
            <a:ext cx="13038755" cy="1516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96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で</a:t>
            </a:r>
            <a:r>
              <a:rPr lang="en-US" altLang="ja-JP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</a:t>
            </a:r>
            <a:r>
              <a:rPr lang="ja-JP" altLang="en-US" sz="20800" spc="168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探検</a:t>
            </a:r>
            <a:endParaRPr lang="en-US" sz="20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595BBC9C-4526-2587-046A-71ED3AC1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E2AEA98-B5F6-D1B8-FF48-1A1948C567AA}"/>
              </a:ext>
            </a:extLst>
          </p:cNvPr>
          <p:cNvSpPr txBox="1"/>
          <p:nvPr/>
        </p:nvSpPr>
        <p:spPr>
          <a:xfrm>
            <a:off x="2135724" y="2606619"/>
            <a:ext cx="15348569" cy="1971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</a:t>
            </a:r>
            <a:endParaRPr lang="en-US" altLang="ja-JP" sz="6000" b="1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60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　　　取り入れている会社を</a:t>
            </a:r>
            <a:endParaRPr lang="ja-JP" altLang="en-US" sz="6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B46F3C56-06BE-E415-D7C4-E138A89F0F7F}"/>
              </a:ext>
            </a:extLst>
          </p:cNvPr>
          <p:cNvSpPr txBox="1"/>
          <p:nvPr/>
        </p:nvSpPr>
        <p:spPr>
          <a:xfrm>
            <a:off x="11616893" y="8669865"/>
            <a:ext cx="58674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してみよう！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8D2E9ED6-3244-1540-B592-4ACEDB0ED12E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133CEAD-EA65-95AF-5D69-60F59CA925F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873230-4E4F-FAD2-EFEE-9725424CCC22}"/>
              </a:ext>
            </a:extLst>
          </p:cNvPr>
          <p:cNvSpPr txBox="1"/>
          <p:nvPr/>
        </p:nvSpPr>
        <p:spPr>
          <a:xfrm>
            <a:off x="10287000" y="4912178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　　　　</a:t>
            </a:r>
            <a:r>
              <a:rPr kumimoji="1" lang="en-US" altLang="ja-JP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3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けん</a:t>
            </a:r>
            <a:endParaRPr kumimoji="1" lang="ja-JP" altLang="en-US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4879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247233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  <a:ln>
            <a:solidFill>
              <a:srgbClr val="247233"/>
            </a:solidFill>
          </a:ln>
        </p:spPr>
      </p:pic>
      <p:pic>
        <p:nvPicPr>
          <p:cNvPr id="4" name="グラフィックス 13">
            <a:extLst>
              <a:ext uri="{FF2B5EF4-FFF2-40B4-BE49-F238E27FC236}">
                <a16:creationId xmlns:a16="http://schemas.microsoft.com/office/drawing/2014/main" id="{392BE3AB-3C3C-EC85-C690-014F7CBD69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6213" y="38100"/>
            <a:ext cx="18209606" cy="1024290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3686BB0-2344-28A5-23E2-A9561F30F5AD}"/>
              </a:ext>
            </a:extLst>
          </p:cNvPr>
          <p:cNvSpPr txBox="1"/>
          <p:nvPr/>
        </p:nvSpPr>
        <p:spPr>
          <a:xfrm>
            <a:off x="14935200" y="962667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https://youtu.be/4ly8e2pg8qA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FF1D90-9E0A-C9D9-ABC3-AD0D8C15A211}"/>
              </a:ext>
            </a:extLst>
          </p:cNvPr>
          <p:cNvSpPr txBox="1"/>
          <p:nvPr/>
        </p:nvSpPr>
        <p:spPr>
          <a:xfrm>
            <a:off x="762000" y="8496300"/>
            <a:ext cx="990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hlinkClick r:id="rId6"/>
              </a:rPr>
              <a:t>https://youtu.be/4ly8e2pg8qA</a:t>
            </a:r>
            <a:endParaRPr kumimoji="1" lang="ja-JP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268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149743" y="3258565"/>
            <a:ext cx="7445498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40"/>
              </a:lnSpc>
              <a:spcBef>
                <a:spcPct val="0"/>
              </a:spcBef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やること</a:t>
            </a:r>
            <a:endParaRPr lang="en-US" sz="5600" u="none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63632" y="4720683"/>
            <a:ext cx="8057368" cy="3248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空間に入り、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自由に空間を見てみよう！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普通のオフィスと違うところは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どこかな？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D0ADCEB6-EDD8-809D-605B-84343D3D64B8}"/>
              </a:ext>
            </a:extLst>
          </p:cNvPr>
          <p:cNvSpPr/>
          <p:nvPr/>
        </p:nvSpPr>
        <p:spPr>
          <a:xfrm>
            <a:off x="1263632" y="8073415"/>
            <a:ext cx="6669104" cy="1388143"/>
          </a:xfrm>
          <a:prstGeom prst="roundRect">
            <a:avLst>
              <a:gd name="adj" fmla="val 359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</a:t>
            </a:r>
            <a:endParaRPr kumimoji="1" lang="en-US" altLang="ja-JP" sz="3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気付いたことを記入</a:t>
            </a: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E181E53-B114-F5E0-FCD5-024E9A8ED800}"/>
              </a:ext>
            </a:extLst>
          </p:cNvPr>
          <p:cNvSpPr/>
          <p:nvPr/>
        </p:nvSpPr>
        <p:spPr>
          <a:xfrm>
            <a:off x="891452" y="2616533"/>
            <a:ext cx="2046946" cy="1886648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10</a:t>
            </a: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11A137D-C9D8-B854-9A0C-0A77F88F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14" y="3481821"/>
            <a:ext cx="7300353" cy="3012579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A6BE5-40B5-1539-ADB1-4AC84E62DD15}"/>
              </a:ext>
            </a:extLst>
          </p:cNvPr>
          <p:cNvGrpSpPr/>
          <p:nvPr/>
        </p:nvGrpSpPr>
        <p:grpSpPr>
          <a:xfrm>
            <a:off x="8934712" y="2317479"/>
            <a:ext cx="2922903" cy="975959"/>
            <a:chOff x="10564497" y="6986941"/>
            <a:chExt cx="2922903" cy="975959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73CD327-469E-BB5E-256F-094D69B6F86B}"/>
                </a:ext>
              </a:extLst>
            </p:cNvPr>
            <p:cNvSpPr/>
            <p:nvPr/>
          </p:nvSpPr>
          <p:spPr>
            <a:xfrm>
              <a:off x="10564497" y="6986941"/>
              <a:ext cx="545670" cy="967564"/>
            </a:xfrm>
            <a:custGeom>
              <a:avLst/>
              <a:gdLst/>
              <a:ahLst/>
              <a:cxnLst/>
              <a:rect l="l" t="t" r="r" b="b"/>
              <a:pathLst>
                <a:path w="1217430" h="1751698">
                  <a:moveTo>
                    <a:pt x="0" y="0"/>
                  </a:moveTo>
                  <a:lnTo>
                    <a:pt x="1217430" y="0"/>
                  </a:lnTo>
                  <a:lnTo>
                    <a:pt x="1217430" y="1751698"/>
                  </a:lnTo>
                  <a:lnTo>
                    <a:pt x="0" y="1751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E56D362D-BD8A-39DC-77C4-7C94FCFF6AAA}"/>
                </a:ext>
              </a:extLst>
            </p:cNvPr>
            <p:cNvSpPr/>
            <p:nvPr/>
          </p:nvSpPr>
          <p:spPr>
            <a:xfrm>
              <a:off x="11353800" y="7095837"/>
              <a:ext cx="2133600" cy="867063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注意！</a:t>
              </a:r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BA3217-BE8E-ABB6-4A71-6FEEC5A7861D}"/>
              </a:ext>
            </a:extLst>
          </p:cNvPr>
          <p:cNvSpPr txBox="1"/>
          <p:nvPr/>
        </p:nvSpPr>
        <p:spPr>
          <a:xfrm>
            <a:off x="12101248" y="2494142"/>
            <a:ext cx="46058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自動翻訳機能を使うと</a:t>
            </a:r>
            <a:endParaRPr kumimoji="1" lang="en-US" altLang="ja-JP" sz="2000" dirty="0">
              <a:solidFill>
                <a:srgbClr val="FF0000"/>
              </a:solidFill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正しく表示されないことがあります。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7715454-9351-59EE-67A7-B9EDE5E0AE9B}"/>
              </a:ext>
            </a:extLst>
          </p:cNvPr>
          <p:cNvSpPr txBox="1"/>
          <p:nvPr/>
        </p:nvSpPr>
        <p:spPr>
          <a:xfrm>
            <a:off x="12331135" y="7363302"/>
            <a:ext cx="52144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https://my.matterport.com/show/?m=wubTCrGhw8K</a:t>
            </a:r>
            <a:endParaRPr kumimoji="1" lang="ja-JP" altLang="en-US" sz="4000" dirty="0"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4" name="スライド番号プレースホルダー 63">
            <a:extLst>
              <a:ext uri="{FF2B5EF4-FFF2-40B4-BE49-F238E27FC236}">
                <a16:creationId xmlns:a16="http://schemas.microsoft.com/office/drawing/2014/main" id="{CBAA88CE-7583-CF73-9250-51C74043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DA7ED9C5-954B-7A65-2557-A006942BE7D4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31A384A1-10E1-5B62-3CAD-57A29E507F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39" y="6961369"/>
            <a:ext cx="2742857" cy="274285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FEAB0B1-5F69-0C24-B550-DA0681AEC5F2}"/>
              </a:ext>
            </a:extLst>
          </p:cNvPr>
          <p:cNvSpPr txBox="1"/>
          <p:nvPr/>
        </p:nvSpPr>
        <p:spPr>
          <a:xfrm>
            <a:off x="1217076" y="6325123"/>
            <a:ext cx="1145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ふ　つう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C7B41A2-0553-D4D2-FA1E-7BCBCC6D9880}"/>
              </a:ext>
            </a:extLst>
          </p:cNvPr>
          <p:cNvSpPr txBox="1"/>
          <p:nvPr/>
        </p:nvSpPr>
        <p:spPr>
          <a:xfrm>
            <a:off x="4723204" y="6290841"/>
            <a:ext cx="1145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ちが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A859AFD-909C-9938-CD40-F8C934C3E4B5}"/>
              </a:ext>
            </a:extLst>
          </p:cNvPr>
          <p:cNvSpPr txBox="1"/>
          <p:nvPr/>
        </p:nvSpPr>
        <p:spPr>
          <a:xfrm>
            <a:off x="10022679" y="2445150"/>
            <a:ext cx="1145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ちゅうい</a:t>
            </a:r>
            <a:endParaRPr kumimoji="1" lang="ja-JP" altLang="en-US" sz="14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9D35378-FF4C-17D0-EAA6-C83DBC09D03C}"/>
              </a:ext>
            </a:extLst>
          </p:cNvPr>
          <p:cNvSpPr txBox="1"/>
          <p:nvPr/>
        </p:nvSpPr>
        <p:spPr>
          <a:xfrm>
            <a:off x="11658600" y="2276476"/>
            <a:ext cx="2629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じどうほんやくきのう</a:t>
            </a:r>
            <a:endParaRPr kumimoji="1" lang="ja-JP" altLang="en-US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2328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25711-EAA4-FFB6-90FC-738C4EB22FDE}"/>
              </a:ext>
            </a:extLst>
          </p:cNvPr>
          <p:cNvSpPr txBox="1"/>
          <p:nvPr/>
        </p:nvSpPr>
        <p:spPr>
          <a:xfrm>
            <a:off x="983913" y="2944293"/>
            <a:ext cx="155341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バイオフィリックデザインを３</a:t>
            </a:r>
            <a:r>
              <a:rPr kumimoji="1" lang="en-US" altLang="ja-JP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D</a:t>
            </a:r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空間で見た</a:t>
            </a:r>
            <a:endParaRPr kumimoji="1"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感想</a:t>
            </a:r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や気づきはありましたか？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2624622" y="6564336"/>
            <a:ext cx="13038755" cy="1671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5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25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7873A5-8FA2-4B59-5269-4D7D11548D04}"/>
              </a:ext>
            </a:extLst>
          </p:cNvPr>
          <p:cNvSpPr txBox="1"/>
          <p:nvPr/>
        </p:nvSpPr>
        <p:spPr>
          <a:xfrm>
            <a:off x="6477000" y="8339265"/>
            <a:ext cx="114050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■何人かに発表してもらいましょう。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■近くのクラスメイトと話し合ってみましょう</a:t>
            </a:r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。</a:t>
            </a:r>
          </a:p>
        </p:txBody>
      </p:sp>
      <p:sp>
        <p:nvSpPr>
          <p:cNvPr id="14" name="スライド番号プレースホルダー 63">
            <a:extLst>
              <a:ext uri="{FF2B5EF4-FFF2-40B4-BE49-F238E27FC236}">
                <a16:creationId xmlns:a16="http://schemas.microsoft.com/office/drawing/2014/main" id="{57CB396D-2E66-E326-25DF-B2C07A8F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15FD36D6-9418-8E36-31DF-C7F4993ED93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08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7" name="TextBox 7"/>
          <p:cNvSpPr txBox="1"/>
          <p:nvPr/>
        </p:nvSpPr>
        <p:spPr>
          <a:xfrm>
            <a:off x="12218305" y="7838988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04</a:t>
            </a:r>
          </a:p>
        </p:txBody>
      </p:sp>
      <p:sp>
        <p:nvSpPr>
          <p:cNvPr id="8" name="Freeform 8"/>
          <p:cNvSpPr/>
          <p:nvPr/>
        </p:nvSpPr>
        <p:spPr>
          <a:xfrm>
            <a:off x="6889410" y="5135880"/>
            <a:ext cx="4509175" cy="5092498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2F1D6B62-DA1B-9FAD-CD70-B0C8DB32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D94BEE9-154A-B641-9E52-B3D58E029DBE}"/>
              </a:ext>
            </a:extLst>
          </p:cNvPr>
          <p:cNvSpPr txBox="1"/>
          <p:nvPr/>
        </p:nvSpPr>
        <p:spPr>
          <a:xfrm>
            <a:off x="2720359" y="2835609"/>
            <a:ext cx="17356451" cy="15066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バイオフィリックデザインの特徴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CAD0A22-D06D-EA37-E850-BA1E28277133}"/>
              </a:ext>
            </a:extLst>
          </p:cNvPr>
          <p:cNvSpPr txBox="1"/>
          <p:nvPr/>
        </p:nvSpPr>
        <p:spPr>
          <a:xfrm>
            <a:off x="14484538" y="2857667"/>
            <a:ext cx="2166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とく　　　ちょう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340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39FEB-3EC6-5CB2-33C6-641EA9708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5E8F979-AB78-8968-A9CF-CDE0066AC202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6AF4817D-A139-342B-F6CE-DD844217FB6B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7891091-4A8A-7F2A-4443-98642FF99BAB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4BF5CD7-0F01-6CFE-4492-A5834232C99B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9096507-4A82-87A9-8C8A-FA5645AC48C2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320FE3C-9556-158B-B661-0B4A55E1280F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②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「バイオフィリックデザインがある会社」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475213C9-88AC-E76A-DEEE-0D594881BF1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58C61-378F-A029-3A52-286C78B9A678}"/>
              </a:ext>
            </a:extLst>
          </p:cNvPr>
          <p:cNvSpPr txBox="1"/>
          <p:nvPr/>
        </p:nvSpPr>
        <p:spPr>
          <a:xfrm>
            <a:off x="752657" y="8645922"/>
            <a:ext cx="1089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https://youtu.be/zdx0FLxykxc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50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AABB7-5616-453E-937D-0F28097A8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AAC0D82-1846-C66D-A2A6-77B496F14D89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814D0E4A-CD79-4B99-F71E-84CC7501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2">
            <a:hlinkClick r:id="" action="ppaction://media"/>
            <a:extLst>
              <a:ext uri="{FF2B5EF4-FFF2-40B4-BE49-F238E27FC236}">
                <a16:creationId xmlns:a16="http://schemas.microsoft.com/office/drawing/2014/main" id="{FC5F68B7-72C5-F8CD-CCE8-83F44896BE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883" y="-13697"/>
            <a:ext cx="18231323" cy="1030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8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71543-07A4-E8A2-0FBD-856A95FD0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F06BB2E-846D-17F4-3D0B-A75035025085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03D1777-6618-0E3E-20EB-90ED8C7D16D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48FA8AA4-B1A5-8D83-5544-F4478B396F12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77E62CC-CD82-EF17-DC02-792F342C99D8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F12A1FEC-3CE2-C75B-90E8-9689DF91FE34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31FE62C-843B-41A3-24D0-BAF621871550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7BDA1B7-4DE8-D485-9823-E25E13D56A19}"/>
              </a:ext>
            </a:extLst>
          </p:cNvPr>
          <p:cNvSpPr txBox="1"/>
          <p:nvPr/>
        </p:nvSpPr>
        <p:spPr>
          <a:xfrm>
            <a:off x="-1371600" y="2568110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今日の授業を振り返ろう！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FA46AFC-A0C0-E340-73A1-B5DA7AA80DA8}"/>
              </a:ext>
            </a:extLst>
          </p:cNvPr>
          <p:cNvSpPr txBox="1"/>
          <p:nvPr/>
        </p:nvSpPr>
        <p:spPr>
          <a:xfrm>
            <a:off x="990600" y="4292861"/>
            <a:ext cx="11506200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2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隣同士で</a:t>
            </a:r>
            <a:endParaRPr lang="en-US" altLang="ja-JP" sz="12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2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話し合おう</a:t>
            </a:r>
            <a:endParaRPr lang="en-US" altLang="ja-JP" sz="12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9C7E3AC-5165-0CE6-7066-066EAB507AD6}"/>
              </a:ext>
            </a:extLst>
          </p:cNvPr>
          <p:cNvSpPr txBox="1"/>
          <p:nvPr/>
        </p:nvSpPr>
        <p:spPr>
          <a:xfrm>
            <a:off x="5791200" y="8432742"/>
            <a:ext cx="1150619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■バイオフィリックデザインについての感想は？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■緑のチカラって？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F9AB57EC-A833-D3AD-1126-597CECD5B1A6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BAFDB588-FA35-C6E5-B47B-736281ED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78354270-5461-CA29-82E0-3DDF9418B77C}"/>
              </a:ext>
            </a:extLst>
          </p:cNvPr>
          <p:cNvSpPr txBox="1"/>
          <p:nvPr/>
        </p:nvSpPr>
        <p:spPr>
          <a:xfrm>
            <a:off x="2973269" y="689776"/>
            <a:ext cx="13856323" cy="755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バイオフィリックデザインの特徴</a:t>
            </a:r>
            <a:endParaRPr lang="en-US" altLang="ja-JP" sz="3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1170A591-7434-6070-E4F7-E3973054814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6ABD862-6DC2-476A-49C5-2F4D04B0C68C}"/>
              </a:ext>
            </a:extLst>
          </p:cNvPr>
          <p:cNvSpPr txBox="1"/>
          <p:nvPr/>
        </p:nvSpPr>
        <p:spPr>
          <a:xfrm>
            <a:off x="3352800" y="2295465"/>
            <a:ext cx="2166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じゅ　ぎょう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3ADE075-6777-C819-EBC5-1DB85B554030}"/>
              </a:ext>
            </a:extLst>
          </p:cNvPr>
          <p:cNvSpPr txBox="1"/>
          <p:nvPr/>
        </p:nvSpPr>
        <p:spPr>
          <a:xfrm>
            <a:off x="2433640" y="3802771"/>
            <a:ext cx="617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と　な　り　　　　ど　　う　　　　　　し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9D4DA38-CD02-B859-112A-9F4ECF80FE69}"/>
              </a:ext>
            </a:extLst>
          </p:cNvPr>
          <p:cNvSpPr txBox="1"/>
          <p:nvPr/>
        </p:nvSpPr>
        <p:spPr>
          <a:xfrm>
            <a:off x="5257800" y="2293213"/>
            <a:ext cx="838200" cy="33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ふ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35729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51123-F2F8-807D-1E94-7FB38AA20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C49F6EA0-CD42-FA83-1262-FBF17A496170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A80DA02-A8C7-6970-E6B5-4AC2769E2F5A}"/>
              </a:ext>
            </a:extLst>
          </p:cNvPr>
          <p:cNvSpPr txBox="1"/>
          <p:nvPr/>
        </p:nvSpPr>
        <p:spPr>
          <a:xfrm>
            <a:off x="1719791" y="4185619"/>
            <a:ext cx="14848413" cy="2531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altLang="ja-JP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コマ目はここまで！</a:t>
            </a:r>
            <a:endParaRPr lang="en-US" altLang="ja-JP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10080"/>
              </a:lnSpc>
            </a:pP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次は「探究」を深めます！</a:t>
            </a:r>
            <a:endParaRPr lang="en-US" altLang="ja-JP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0108C6FD-9CB8-F6DA-4878-3195EA099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98BBC73-D906-3306-976E-A26166BA6AE5}"/>
              </a:ext>
            </a:extLst>
          </p:cNvPr>
          <p:cNvSpPr txBox="1"/>
          <p:nvPr/>
        </p:nvSpPr>
        <p:spPr>
          <a:xfrm>
            <a:off x="6096000" y="52959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たん　　　きゅう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82913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6CA2E-241F-675A-AF7E-F7D02F180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9413B2E-066B-C9E9-4B2C-87C35639B90A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DD5C7C5-4167-9AAE-F49E-A3891926D523}"/>
              </a:ext>
            </a:extLst>
          </p:cNvPr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0E38F44-9223-B181-1E43-874BD05D57F8}"/>
              </a:ext>
            </a:extLst>
          </p:cNvPr>
          <p:cNvSpPr txBox="1"/>
          <p:nvPr/>
        </p:nvSpPr>
        <p:spPr>
          <a:xfrm>
            <a:off x="-457200" y="11476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E5F3DF27-B79B-1E1E-1653-E595E4BB7111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3EEAB5C2-F621-5F0F-EF3A-103ED9C7D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937FE7-2D4C-A5BF-2F5D-3FC28091B1CC}"/>
              </a:ext>
            </a:extLst>
          </p:cNvPr>
          <p:cNvSpPr txBox="1"/>
          <p:nvPr/>
        </p:nvSpPr>
        <p:spPr>
          <a:xfrm>
            <a:off x="5562600" y="37719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きゅう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22989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624619" y="6419276"/>
            <a:ext cx="13038755" cy="1855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30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</a:t>
            </a:r>
            <a:endParaRPr lang="en-US" sz="30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839849" y="8432257"/>
            <a:ext cx="14608298" cy="564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ja-JP" altLang="en-US" sz="2799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・・・聞いたこと、ありますか？</a:t>
            </a:r>
            <a:endParaRPr lang="en-US" altLang="ja-JP" sz="2799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E45257AB-EA07-4433-B3F6-FA1D787C1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4FC1F65B-0536-F6FA-5CC0-4662A7571A1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99E1091-2D89-DA06-EC51-1BBC3965CB13}"/>
              </a:ext>
            </a:extLst>
          </p:cNvPr>
          <p:cNvSpPr txBox="1"/>
          <p:nvPr/>
        </p:nvSpPr>
        <p:spPr>
          <a:xfrm>
            <a:off x="6057897" y="2785005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　　　　きゅう　</a:t>
            </a:r>
            <a:endParaRPr kumimoji="1" lang="ja-JP" altLang="en-US" sz="48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05063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43050" y="3036729"/>
            <a:ext cx="13038755" cy="9711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探究とは</a:t>
            </a:r>
            <a:endParaRPr lang="en-US" sz="6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651671" y="5421443"/>
            <a:ext cx="14608298" cy="1171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思考によって論証したり問題解決を図ったりすること、</a:t>
            </a:r>
            <a:endParaRPr lang="en-US" altLang="ja-JP" sz="28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あるいは、論証や問題解決のために深く思考すること。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96D9851-57F1-5BA1-3FD5-A877A8F1B196}"/>
              </a:ext>
            </a:extLst>
          </p:cNvPr>
          <p:cNvSpPr txBox="1"/>
          <p:nvPr/>
        </p:nvSpPr>
        <p:spPr>
          <a:xfrm>
            <a:off x="6651671" y="3036729"/>
            <a:ext cx="9473184" cy="187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物事の真相・価値・在り方などを深く考えて、</a:t>
            </a:r>
            <a:endParaRPr lang="en-US" altLang="ja-JP" sz="28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すじ道をたどって明らかにすること。</a:t>
            </a:r>
          </a:p>
          <a:p>
            <a:pPr>
              <a:lnSpc>
                <a:spcPts val="4759"/>
              </a:lnSpc>
            </a:pPr>
            <a:r>
              <a: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―― </a:t>
            </a: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三省堂大辞林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7183185D-267E-78D3-8962-FD998140ECD0}"/>
              </a:ext>
            </a:extLst>
          </p:cNvPr>
          <p:cNvSpPr/>
          <p:nvPr/>
        </p:nvSpPr>
        <p:spPr>
          <a:xfrm>
            <a:off x="737610" y="7289296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深く考える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4F01CAF-8B3A-90EE-6558-F82A576EF52B}"/>
              </a:ext>
            </a:extLst>
          </p:cNvPr>
          <p:cNvSpPr/>
          <p:nvPr/>
        </p:nvSpPr>
        <p:spPr>
          <a:xfrm>
            <a:off x="5144405" y="7301109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すじ道</a:t>
            </a:r>
            <a:r>
              <a:rPr kumimoji="1" lang="ja-JP" altLang="en-US" sz="3200" b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をたどって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1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明らかにする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12AA1ACF-B383-6D8C-3CFC-747C00509D2F}"/>
              </a:ext>
            </a:extLst>
          </p:cNvPr>
          <p:cNvSpPr/>
          <p:nvPr/>
        </p:nvSpPr>
        <p:spPr>
          <a:xfrm>
            <a:off x="9551201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論証する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FB09CE4-B3D9-2EE0-3F8E-20314029DFF7}"/>
              </a:ext>
            </a:extLst>
          </p:cNvPr>
          <p:cNvSpPr/>
          <p:nvPr/>
        </p:nvSpPr>
        <p:spPr>
          <a:xfrm>
            <a:off x="13892790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問題を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1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解決する</a:t>
            </a:r>
          </a:p>
        </p:txBody>
      </p:sp>
      <p:sp>
        <p:nvSpPr>
          <p:cNvPr id="22" name="スライド番号プレースホルダー 63">
            <a:extLst>
              <a:ext uri="{FF2B5EF4-FFF2-40B4-BE49-F238E27FC236}">
                <a16:creationId xmlns:a16="http://schemas.microsoft.com/office/drawing/2014/main" id="{36F7B3D5-90D5-BB61-D810-805623D04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6F84F52-AE0C-9E90-4B24-F0B3345F93A6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1DCABF9-3911-ABBB-C49E-5F9E333BCBC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72761650-80D1-E2B1-7227-4AB53011AC57}"/>
              </a:ext>
            </a:extLst>
          </p:cNvPr>
          <p:cNvSpPr txBox="1"/>
          <p:nvPr/>
        </p:nvSpPr>
        <p:spPr>
          <a:xfrm>
            <a:off x="1283631" y="2693423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きゅう　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A4D5A91-501D-BFF3-04C1-208465945FF0}"/>
              </a:ext>
            </a:extLst>
          </p:cNvPr>
          <p:cNvSpPr txBox="1"/>
          <p:nvPr/>
        </p:nvSpPr>
        <p:spPr>
          <a:xfrm>
            <a:off x="8827301" y="2924256"/>
            <a:ext cx="17644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　ち　　　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あ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478C32D-7DD9-5063-5B34-C74DA31A2FC3}"/>
              </a:ext>
            </a:extLst>
          </p:cNvPr>
          <p:cNvSpPr txBox="1"/>
          <p:nvPr/>
        </p:nvSpPr>
        <p:spPr>
          <a:xfrm>
            <a:off x="7647580" y="4167956"/>
            <a:ext cx="2061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さんせいどう　だいじりん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5754968-6C92-4FB5-59CD-41D9F5EE3A42}"/>
              </a:ext>
            </a:extLst>
          </p:cNvPr>
          <p:cNvSpPr txBox="1"/>
          <p:nvPr/>
        </p:nvSpPr>
        <p:spPr>
          <a:xfrm>
            <a:off x="8062427" y="5252166"/>
            <a:ext cx="4906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ろんしょう　　　　　　　　　もんだいかいけつ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66C1448-46EE-7571-973C-68145A39DE3C}"/>
              </a:ext>
            </a:extLst>
          </p:cNvPr>
          <p:cNvSpPr txBox="1"/>
          <p:nvPr/>
        </p:nvSpPr>
        <p:spPr>
          <a:xfrm>
            <a:off x="7256489" y="5907325"/>
            <a:ext cx="4906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ろんしょう　　　もんだいかいけつ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45BD37D-ACF3-5985-780B-E9AC6EC97CDD}"/>
              </a:ext>
            </a:extLst>
          </p:cNvPr>
          <p:cNvSpPr txBox="1"/>
          <p:nvPr/>
        </p:nvSpPr>
        <p:spPr>
          <a:xfrm>
            <a:off x="10342310" y="7917227"/>
            <a:ext cx="1468690" cy="350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ろんしょう　</a:t>
            </a:r>
            <a:endParaRPr kumimoji="1" lang="ja-JP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D8B70D8-C5A1-8AB2-294E-E6A56863B4B1}"/>
              </a:ext>
            </a:extLst>
          </p:cNvPr>
          <p:cNvSpPr txBox="1"/>
          <p:nvPr/>
        </p:nvSpPr>
        <p:spPr>
          <a:xfrm>
            <a:off x="14859000" y="7593215"/>
            <a:ext cx="1468690" cy="350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もんだい　</a:t>
            </a:r>
            <a:endParaRPr kumimoji="1" lang="ja-JP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502DB95-A257-D162-4272-30CCCE1769FC}"/>
              </a:ext>
            </a:extLst>
          </p:cNvPr>
          <p:cNvSpPr txBox="1"/>
          <p:nvPr/>
        </p:nvSpPr>
        <p:spPr>
          <a:xfrm>
            <a:off x="14694353" y="8255972"/>
            <a:ext cx="1468690" cy="350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かいけつ　</a:t>
            </a:r>
            <a:endParaRPr kumimoji="1" lang="ja-JP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229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247233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  <a:ln>
            <a:solidFill>
              <a:srgbClr val="247233"/>
            </a:solidFill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3686BB0-2344-28A5-23E2-A9561F30F5AD}"/>
              </a:ext>
            </a:extLst>
          </p:cNvPr>
          <p:cNvSpPr txBox="1"/>
          <p:nvPr/>
        </p:nvSpPr>
        <p:spPr>
          <a:xfrm>
            <a:off x="14935200" y="962667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https://youtu.be/4ly8e2pg8qA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0007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43050" y="3036729"/>
            <a:ext cx="13038755" cy="1952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探究学習</a:t>
            </a:r>
            <a:endParaRPr lang="en-US" altLang="ja-JP" sz="6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とは</a:t>
            </a:r>
            <a:endParaRPr lang="en-US" sz="6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96D9851-57F1-5BA1-3FD5-A877A8F1B196}"/>
              </a:ext>
            </a:extLst>
          </p:cNvPr>
          <p:cNvSpPr txBox="1"/>
          <p:nvPr/>
        </p:nvSpPr>
        <p:spPr>
          <a:xfrm>
            <a:off x="6651671" y="3036729"/>
            <a:ext cx="9473184" cy="2495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生徒自らが課題を設定し、</a:t>
            </a: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解決に向けて情報を収集・整理・分析したり、</a:t>
            </a:r>
            <a:endParaRPr lang="en-US" altLang="ja-JP" sz="28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周囲の人と意見交換・協働したりしながら</a:t>
            </a: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進めていく学習活動のこと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7183185D-267E-78D3-8962-FD998140ECD0}"/>
              </a:ext>
            </a:extLst>
          </p:cNvPr>
          <p:cNvSpPr/>
          <p:nvPr/>
        </p:nvSpPr>
        <p:spPr>
          <a:xfrm>
            <a:off x="737610" y="7289296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課題設定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4F01CAF-8B3A-90EE-6558-F82A576EF52B}"/>
              </a:ext>
            </a:extLst>
          </p:cNvPr>
          <p:cNvSpPr/>
          <p:nvPr/>
        </p:nvSpPr>
        <p:spPr>
          <a:xfrm>
            <a:off x="5144405" y="7301109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情報収集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12AA1ACF-B383-6D8C-3CFC-747C00509D2F}"/>
              </a:ext>
            </a:extLst>
          </p:cNvPr>
          <p:cNvSpPr/>
          <p:nvPr/>
        </p:nvSpPr>
        <p:spPr>
          <a:xfrm>
            <a:off x="9551201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整理・分析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FB09CE4-B3D9-2EE0-3F8E-20314029DFF7}"/>
              </a:ext>
            </a:extLst>
          </p:cNvPr>
          <p:cNvSpPr/>
          <p:nvPr/>
        </p:nvSpPr>
        <p:spPr>
          <a:xfrm>
            <a:off x="13892790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意見交換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1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協働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1" name="スライド番号プレースホルダー 63">
            <a:extLst>
              <a:ext uri="{FF2B5EF4-FFF2-40B4-BE49-F238E27FC236}">
                <a16:creationId xmlns:a16="http://schemas.microsoft.com/office/drawing/2014/main" id="{3B4B3B67-005F-C7B0-3DA4-5F03EDB04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82DE6478-09F4-43F9-A93B-C2FDCDCDC6CD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693AE28C-D7BB-A188-0DBC-AEDB258EC8D5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DA9E74D-47C6-85FC-A367-23EE2D6BC92E}"/>
              </a:ext>
            </a:extLst>
          </p:cNvPr>
          <p:cNvSpPr txBox="1"/>
          <p:nvPr/>
        </p:nvSpPr>
        <p:spPr>
          <a:xfrm>
            <a:off x="1283631" y="2693423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きゅう　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4589F08-1EB8-DD22-F804-164CC905C106}"/>
              </a:ext>
            </a:extLst>
          </p:cNvPr>
          <p:cNvSpPr txBox="1"/>
          <p:nvPr/>
        </p:nvSpPr>
        <p:spPr>
          <a:xfrm>
            <a:off x="8370101" y="2935513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　だい　　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せってい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654957B-89B9-9E07-BCC9-906B33C1D526}"/>
              </a:ext>
            </a:extLst>
          </p:cNvPr>
          <p:cNvSpPr txBox="1"/>
          <p:nvPr/>
        </p:nvSpPr>
        <p:spPr>
          <a:xfrm>
            <a:off x="6053330" y="3549077"/>
            <a:ext cx="769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かいけつ　　　　　　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　　　　じょうほう　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しゅうしゅう　　　　　　　　　　　ぶんせき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400314A-B343-D767-DB2F-278A14CB2133}"/>
              </a:ext>
            </a:extLst>
          </p:cNvPr>
          <p:cNvSpPr txBox="1"/>
          <p:nvPr/>
        </p:nvSpPr>
        <p:spPr>
          <a:xfrm>
            <a:off x="6087197" y="4196894"/>
            <a:ext cx="769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い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けん　こうかん　　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きょうどう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1E41D5C-6030-348D-D274-920E976CDDEA}"/>
              </a:ext>
            </a:extLst>
          </p:cNvPr>
          <p:cNvSpPr txBox="1"/>
          <p:nvPr/>
        </p:nvSpPr>
        <p:spPr>
          <a:xfrm>
            <a:off x="1473999" y="780686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かだい</a:t>
            </a:r>
            <a:r>
              <a:rPr kumimoji="1" lang="en-US" altLang="ja-JP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せってい　</a:t>
            </a:r>
            <a:endParaRPr kumimoji="1" lang="ja-JP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9695D8C-8B87-98FD-68E1-91FF61A6AA02}"/>
              </a:ext>
            </a:extLst>
          </p:cNvPr>
          <p:cNvSpPr txBox="1"/>
          <p:nvPr/>
        </p:nvSpPr>
        <p:spPr>
          <a:xfrm>
            <a:off x="5928544" y="780686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じょうほうしゅうしゅう　</a:t>
            </a:r>
            <a:endParaRPr kumimoji="1" lang="ja-JP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2CC5634-FA03-2FAA-B4C5-D232EF7907FE}"/>
              </a:ext>
            </a:extLst>
          </p:cNvPr>
          <p:cNvSpPr txBox="1"/>
          <p:nvPr/>
        </p:nvSpPr>
        <p:spPr>
          <a:xfrm>
            <a:off x="10920841" y="7868417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ぶんせき　</a:t>
            </a:r>
            <a:endParaRPr kumimoji="1" lang="ja-JP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0A71F4-02BC-CE98-7F46-DB35ADEA8957}"/>
              </a:ext>
            </a:extLst>
          </p:cNvPr>
          <p:cNvSpPr txBox="1"/>
          <p:nvPr/>
        </p:nvSpPr>
        <p:spPr>
          <a:xfrm>
            <a:off x="15035491" y="757086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こうかん　</a:t>
            </a:r>
            <a:endParaRPr kumimoji="1" lang="ja-JP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49E767FB-9F6F-37AA-EDED-02275AC23C5C}"/>
              </a:ext>
            </a:extLst>
          </p:cNvPr>
          <p:cNvSpPr txBox="1"/>
          <p:nvPr/>
        </p:nvSpPr>
        <p:spPr>
          <a:xfrm>
            <a:off x="14641690" y="8255387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きょうどう　</a:t>
            </a:r>
            <a:endParaRPr kumimoji="1" lang="ja-JP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61562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3">
            <a:extLst>
              <a:ext uri="{FF2B5EF4-FFF2-40B4-BE49-F238E27FC236}">
                <a16:creationId xmlns:a16="http://schemas.microsoft.com/office/drawing/2014/main" id="{2AC3B6C2-3D48-33F5-9CEC-3D4336AE17CD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9" name="Picture 2" descr="探究的な学習における生徒の学習の姿">
            <a:extLst>
              <a:ext uri="{FF2B5EF4-FFF2-40B4-BE49-F238E27FC236}">
                <a16:creationId xmlns:a16="http://schemas.microsoft.com/office/drawing/2014/main" id="{54CB5A6F-C5B8-BF6D-076C-0881F2AB9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75" y="2795301"/>
            <a:ext cx="9950850" cy="657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9FB661A1-F489-BE0F-402A-E8526259835A}"/>
              </a:ext>
            </a:extLst>
          </p:cNvPr>
          <p:cNvGrpSpPr/>
          <p:nvPr/>
        </p:nvGrpSpPr>
        <p:grpSpPr>
          <a:xfrm>
            <a:off x="11250292" y="2294172"/>
            <a:ext cx="8205023" cy="7379212"/>
            <a:chOff x="9616635" y="2254264"/>
            <a:chExt cx="8205023" cy="7379212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96D9851-57F1-5BA1-3FD5-A877A8F1B196}"/>
                </a:ext>
              </a:extLst>
            </p:cNvPr>
            <p:cNvSpPr txBox="1"/>
            <p:nvPr/>
          </p:nvSpPr>
          <p:spPr>
            <a:xfrm>
              <a:off x="9677400" y="2829497"/>
              <a:ext cx="8144258" cy="68039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  体験活動などを通して、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  課題を設定し課題意識をもつ</a:t>
              </a:r>
              <a:b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</a:b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必要な情報を取り出したり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en-US" altLang="ja-JP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</a:t>
              </a: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収集したりする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収集した情報を、整理したり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en-US" altLang="ja-JP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</a:t>
              </a: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分析したりして思考する</a:t>
              </a:r>
              <a:b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</a:b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  気付きや発見、自分の考えなどを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en-US" altLang="ja-JP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</a:t>
              </a: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まとめ、判断し、表現する</a:t>
              </a: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1CF1FC7F-F8DE-7194-EE1D-FC040C4AE9EF}"/>
                </a:ext>
              </a:extLst>
            </p:cNvPr>
            <p:cNvSpPr/>
            <p:nvPr/>
          </p:nvSpPr>
          <p:spPr>
            <a:xfrm>
              <a:off x="9616635" y="2254264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①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課題の設定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</a:t>
              </a:r>
            </a:p>
          </p:txBody>
        </p:sp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15F5D64F-B9C7-EEA8-3B26-D382AC2E64E4}"/>
                </a:ext>
              </a:extLst>
            </p:cNvPr>
            <p:cNvSpPr/>
            <p:nvPr/>
          </p:nvSpPr>
          <p:spPr>
            <a:xfrm>
              <a:off x="9616635" y="4130992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②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情報の収集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 </a:t>
              </a:r>
            </a:p>
          </p:txBody>
        </p:sp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7EDCDB68-BF36-1B5B-394B-6392037BC5EF}"/>
                </a:ext>
              </a:extLst>
            </p:cNvPr>
            <p:cNvSpPr/>
            <p:nvPr/>
          </p:nvSpPr>
          <p:spPr>
            <a:xfrm>
              <a:off x="9616635" y="5855678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③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整理・分析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 </a:t>
              </a:r>
            </a:p>
          </p:txBody>
        </p:sp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58F7AD7A-96B5-F4A9-FC50-3E2D97B572D4}"/>
                </a:ext>
              </a:extLst>
            </p:cNvPr>
            <p:cNvSpPr/>
            <p:nvPr/>
          </p:nvSpPr>
          <p:spPr>
            <a:xfrm>
              <a:off x="9616635" y="7784848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④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まとめ・表現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</a:t>
              </a:r>
            </a:p>
          </p:txBody>
        </p:sp>
      </p:grpSp>
      <p:sp>
        <p:nvSpPr>
          <p:cNvPr id="18" name="スライド番号プレースホルダー 63">
            <a:extLst>
              <a:ext uri="{FF2B5EF4-FFF2-40B4-BE49-F238E27FC236}">
                <a16:creationId xmlns:a16="http://schemas.microsoft.com/office/drawing/2014/main" id="{E205F442-0304-E8AE-DE61-8A860DD32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5C838155-8DAD-A24F-8D25-E7628B164D47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F61C9D5-2835-69A3-0E7B-776C39637706}"/>
              </a:ext>
            </a:extLst>
          </p:cNvPr>
          <p:cNvSpPr txBox="1"/>
          <p:nvPr/>
        </p:nvSpPr>
        <p:spPr>
          <a:xfrm>
            <a:off x="12115800" y="2257624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か</a:t>
            </a:r>
            <a:r>
              <a:rPr kumimoji="1" lang="en-US" altLang="ja-JP" sz="12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   </a:t>
            </a:r>
            <a:r>
              <a:rPr kumimoji="1" lang="ja-JP" altLang="en-US" sz="12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だい</a:t>
            </a:r>
            <a:r>
              <a:rPr kumimoji="1" lang="en-US" altLang="ja-JP" sz="12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2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　　　　せっ　てい　</a:t>
            </a:r>
            <a:endParaRPr kumimoji="1" lang="ja-JP" altLang="en-US" sz="12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7B8A34E-F905-C3F4-99FE-8C6658BEF61A}"/>
              </a:ext>
            </a:extLst>
          </p:cNvPr>
          <p:cNvSpPr txBox="1"/>
          <p:nvPr/>
        </p:nvSpPr>
        <p:spPr>
          <a:xfrm>
            <a:off x="12115800" y="4142469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じょうほう　　　　　しゅうしゅう　</a:t>
            </a:r>
            <a:endParaRPr kumimoji="1" lang="ja-JP" altLang="en-US" sz="12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3C62D9D-C8D0-84EB-F578-BDD3A03EA667}"/>
              </a:ext>
            </a:extLst>
          </p:cNvPr>
          <p:cNvSpPr txBox="1"/>
          <p:nvPr/>
        </p:nvSpPr>
        <p:spPr>
          <a:xfrm>
            <a:off x="13296900" y="5892864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ぶんせき　</a:t>
            </a:r>
            <a:endParaRPr kumimoji="1" lang="ja-JP" altLang="en-US" sz="12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9753116-2580-EC64-4F4E-5D26E885ED5F}"/>
              </a:ext>
            </a:extLst>
          </p:cNvPr>
          <p:cNvSpPr txBox="1"/>
          <p:nvPr/>
        </p:nvSpPr>
        <p:spPr>
          <a:xfrm>
            <a:off x="13563600" y="781079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ひょうげん　</a:t>
            </a:r>
            <a:endParaRPr kumimoji="1" lang="ja-JP" altLang="en-US" sz="12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B29D18E-313E-B670-7CEB-0E072EC78ADA}"/>
              </a:ext>
            </a:extLst>
          </p:cNvPr>
          <p:cNvSpPr txBox="1"/>
          <p:nvPr/>
        </p:nvSpPr>
        <p:spPr>
          <a:xfrm>
            <a:off x="12736192" y="8900768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>
                <a:latin typeface="Meiryo UI" panose="020B0604030504040204" pitchFamily="34" charset="-128"/>
                <a:ea typeface="Meiryo UI" panose="020B0604030504040204" pitchFamily="34" charset="-128"/>
              </a:rPr>
              <a:t>はんだん　</a:t>
            </a:r>
            <a:endParaRPr kumimoji="1" lang="ja-JP" altLang="en-US" sz="12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1300048-889D-A390-73D8-8110748F19E2}"/>
              </a:ext>
            </a:extLst>
          </p:cNvPr>
          <p:cNvSpPr txBox="1"/>
          <p:nvPr/>
        </p:nvSpPr>
        <p:spPr>
          <a:xfrm>
            <a:off x="14202086" y="3419791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>
                <a:latin typeface="Meiryo UI" panose="020B0604030504040204" pitchFamily="34" charset="-128"/>
                <a:ea typeface="Meiryo UI" panose="020B0604030504040204" pitchFamily="34" charset="-128"/>
              </a:rPr>
              <a:t>い　　しき　</a:t>
            </a:r>
            <a:endParaRPr kumimoji="1" lang="ja-JP" altLang="en-US" sz="12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grpSp>
        <p:nvGrpSpPr>
          <p:cNvPr id="24" name="Group 6">
            <a:extLst>
              <a:ext uri="{FF2B5EF4-FFF2-40B4-BE49-F238E27FC236}">
                <a16:creationId xmlns:a16="http://schemas.microsoft.com/office/drawing/2014/main" id="{34304E43-B232-D52F-6122-141ADFC7168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0437C787-EB89-DB73-0D2A-587A678168EC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FF91FE13-3B0C-C1A5-AE48-6D6C24A86086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C40A551C-3785-641F-30DE-4A0D97E4354E}"/>
              </a:ext>
            </a:extLst>
          </p:cNvPr>
          <p:cNvSpPr txBox="1"/>
          <p:nvPr/>
        </p:nvSpPr>
        <p:spPr>
          <a:xfrm>
            <a:off x="964675" y="8136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9" name="TextBox 13">
            <a:extLst>
              <a:ext uri="{FF2B5EF4-FFF2-40B4-BE49-F238E27FC236}">
                <a16:creationId xmlns:a16="http://schemas.microsoft.com/office/drawing/2014/main" id="{AF375C77-5671-004D-2D35-F958233F997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11124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624620" y="3417901"/>
            <a:ext cx="13038755" cy="5016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ここからは、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探究学習をします！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E695108C-A949-83EE-D4B1-F5E25A010D61}"/>
              </a:ext>
            </a:extLst>
          </p:cNvPr>
          <p:cNvSpPr/>
          <p:nvPr/>
        </p:nvSpPr>
        <p:spPr>
          <a:xfrm>
            <a:off x="2935081" y="4672951"/>
            <a:ext cx="12307055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グループでテーマを決めて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E2EBA064-C3D0-109C-9232-13773D701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8CCFF012-52CB-0367-F50E-59A6ECDA076D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6BF25C3C-2FAA-A2A8-8B47-4ACC724EC8D2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1B29DC5-32F6-E29B-9408-19CE7C86B1F2}"/>
              </a:ext>
            </a:extLst>
          </p:cNvPr>
          <p:cNvSpPr txBox="1"/>
          <p:nvPr/>
        </p:nvSpPr>
        <p:spPr>
          <a:xfrm>
            <a:off x="3962400" y="7008988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　きゅう　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8243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1769A-B89B-05FF-11A1-0F1E4365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924F13D-7385-1F26-43EE-C3B0648D86F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D76A27-749C-8D0F-ACF0-F4EDB241D47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C45C44D-4FF2-7EC1-1E5D-3CD2FA1A3F19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A386DFA-F31E-AA0C-61B9-36EA4B79251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62DF26-FDDC-5A88-A190-C2906A17198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BEAA9CFD-92FB-4686-73FC-CF5AB7152E78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E8855E2C-B895-C6D0-FF93-99E336160FBA}"/>
              </a:ext>
            </a:extLst>
          </p:cNvPr>
          <p:cNvSpPr txBox="1"/>
          <p:nvPr/>
        </p:nvSpPr>
        <p:spPr>
          <a:xfrm>
            <a:off x="2333293" y="3658474"/>
            <a:ext cx="15663380" cy="58169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．グループを作る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．テーマを決める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．テーマについての課題を設定する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．情報を収集する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．整理・分析をする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．話し合う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7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．まとめて発表の準備をする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A52B690-592E-316B-9BAD-7FC12D9F5553}"/>
              </a:ext>
            </a:extLst>
          </p:cNvPr>
          <p:cNvSpPr/>
          <p:nvPr/>
        </p:nvSpPr>
        <p:spPr>
          <a:xfrm>
            <a:off x="2333293" y="2232277"/>
            <a:ext cx="6056519" cy="115634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5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手順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988BE7F-F34A-2A83-67E8-71C8EF19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2B4886E1-D07B-7D98-FA34-ADBCF407C2D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C76C110-160F-673F-7FE8-FFF6D02144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0CD5BC2-8A87-3B2C-2D0F-17A663437A6F}"/>
              </a:ext>
            </a:extLst>
          </p:cNvPr>
          <p:cNvSpPr txBox="1"/>
          <p:nvPr/>
        </p:nvSpPr>
        <p:spPr>
          <a:xfrm>
            <a:off x="4267200" y="2243315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て　　　</a:t>
            </a:r>
            <a:r>
              <a:rPr kumimoji="1" lang="en-US" altLang="ja-JP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じゅん　</a:t>
            </a:r>
            <a:endParaRPr kumimoji="1" lang="ja-JP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B70D889-C1A5-CB3E-D741-D8E1AB740110}"/>
              </a:ext>
            </a:extLst>
          </p:cNvPr>
          <p:cNvSpPr txBox="1"/>
          <p:nvPr/>
        </p:nvSpPr>
        <p:spPr>
          <a:xfrm>
            <a:off x="10363200" y="4991100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　　　　だい　　　　　　　　　　　せっ　　　　　てい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E6F5F71-CED3-5D66-0E42-D61AFB990AF0}"/>
              </a:ext>
            </a:extLst>
          </p:cNvPr>
          <p:cNvSpPr txBox="1"/>
          <p:nvPr/>
        </p:nvSpPr>
        <p:spPr>
          <a:xfrm>
            <a:off x="3124200" y="5905500"/>
            <a:ext cx="586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じょう　　　　ほう　　　　　　　　　　　しゅう　　しゅう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5CB1CBF-3B57-4352-4449-6A5023E240B8}"/>
              </a:ext>
            </a:extLst>
          </p:cNvPr>
          <p:cNvSpPr txBox="1"/>
          <p:nvPr/>
        </p:nvSpPr>
        <p:spPr>
          <a:xfrm>
            <a:off x="6014912" y="6743700"/>
            <a:ext cx="278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ぶん　　　　せき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415D846-813E-1780-9F10-E5796D7DD8BC}"/>
              </a:ext>
            </a:extLst>
          </p:cNvPr>
          <p:cNvSpPr txBox="1"/>
          <p:nvPr/>
        </p:nvSpPr>
        <p:spPr>
          <a:xfrm>
            <a:off x="9525000" y="8373803"/>
            <a:ext cx="278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じゅん　　　　び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77283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1769A-B89B-05FF-11A1-0F1E4365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924F13D-7385-1F26-43EE-C3B0648D86F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D76A27-749C-8D0F-ACF0-F4EDB241D47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C45C44D-4FF2-7EC1-1E5D-3CD2FA1A3F19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A386DFA-F31E-AA0C-61B9-36EA4B79251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62DF26-FDDC-5A88-A190-C2906A17198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BEAA9CFD-92FB-4686-73FC-CF5AB7152E78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A52B690-592E-316B-9BAD-7FC12D9F5553}"/>
              </a:ext>
            </a:extLst>
          </p:cNvPr>
          <p:cNvSpPr/>
          <p:nvPr/>
        </p:nvSpPr>
        <p:spPr>
          <a:xfrm>
            <a:off x="2333293" y="2232277"/>
            <a:ext cx="6056519" cy="115634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5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自分のまちの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988BE7F-F34A-2A83-67E8-71C8EF19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2B4886E1-D07B-7D98-FA34-ADBCF407C2D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C76C110-160F-673F-7FE8-FFF6D02144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43196D45-20F9-0A93-436C-8A4F6E8813FA}"/>
              </a:ext>
            </a:extLst>
          </p:cNvPr>
          <p:cNvSpPr/>
          <p:nvPr/>
        </p:nvSpPr>
        <p:spPr>
          <a:xfrm>
            <a:off x="3132012" y="4688575"/>
            <a:ext cx="5257800" cy="44196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木</a:t>
            </a: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666AA51A-945C-9CDF-7C2D-D8FC9738EC21}"/>
              </a:ext>
            </a:extLst>
          </p:cNvPr>
          <p:cNvSpPr/>
          <p:nvPr/>
        </p:nvSpPr>
        <p:spPr>
          <a:xfrm>
            <a:off x="9525000" y="4684055"/>
            <a:ext cx="5257800" cy="44196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花</a:t>
            </a:r>
          </a:p>
        </p:txBody>
      </p:sp>
      <p:sp>
        <p:nvSpPr>
          <p:cNvPr id="21" name="吹き出し: 角を丸めた四角形 20">
            <a:extLst>
              <a:ext uri="{FF2B5EF4-FFF2-40B4-BE49-F238E27FC236}">
                <a16:creationId xmlns:a16="http://schemas.microsoft.com/office/drawing/2014/main" id="{0F2F7AA1-A4A4-5266-7375-8FB052F2B045}"/>
              </a:ext>
            </a:extLst>
          </p:cNvPr>
          <p:cNvSpPr/>
          <p:nvPr/>
        </p:nvSpPr>
        <p:spPr>
          <a:xfrm>
            <a:off x="11963400" y="2058604"/>
            <a:ext cx="5715000" cy="2283755"/>
          </a:xfrm>
          <a:prstGeom prst="wedgeRoundRectCallout">
            <a:avLst>
              <a:gd name="adj1" fmla="val -73302"/>
              <a:gd name="adj2" fmla="val 4689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日本の国花は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サクラ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アメリカの国花は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バラ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</p:txBody>
      </p:sp>
    </p:spTree>
    <p:extLst>
      <p:ext uri="{BB962C8B-B14F-4D97-AF65-F5344CB8AC3E}">
        <p14:creationId xmlns:p14="http://schemas.microsoft.com/office/powerpoint/2010/main" val="2334434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1769A-B89B-05FF-11A1-0F1E4365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">
            <a:extLst>
              <a:ext uri="{FF2B5EF4-FFF2-40B4-BE49-F238E27FC236}">
                <a16:creationId xmlns:a16="http://schemas.microsoft.com/office/drawing/2014/main" id="{E7FDCD03-14BD-AD85-E33F-BE0F4E8CB8C0}"/>
              </a:ext>
            </a:extLst>
          </p:cNvPr>
          <p:cNvSpPr/>
          <p:nvPr/>
        </p:nvSpPr>
        <p:spPr>
          <a:xfrm>
            <a:off x="2819398" y="2413774"/>
            <a:ext cx="12649200" cy="7404702"/>
          </a:xfrm>
          <a:custGeom>
            <a:avLst/>
            <a:gdLst/>
            <a:ahLst/>
            <a:cxnLst/>
            <a:rect l="l" t="t" r="r" b="b"/>
            <a:pathLst>
              <a:path w="6048000" h="4029480">
                <a:moveTo>
                  <a:pt x="0" y="0"/>
                </a:moveTo>
                <a:lnTo>
                  <a:pt x="6048000" y="0"/>
                </a:lnTo>
                <a:lnTo>
                  <a:pt x="6048000" y="4029480"/>
                </a:lnTo>
                <a:lnTo>
                  <a:pt x="0" y="40294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924F13D-7385-1F26-43EE-C3B0648D86F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D76A27-749C-8D0F-ACF0-F4EDB241D47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C45C44D-4FF2-7EC1-1E5D-3CD2FA1A3F19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A386DFA-F31E-AA0C-61B9-36EA4B79251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62DF26-FDDC-5A88-A190-C2906A17198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BEAA9CFD-92FB-4686-73FC-CF5AB7152E78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A52B690-592E-316B-9BAD-7FC12D9F5553}"/>
              </a:ext>
            </a:extLst>
          </p:cNvPr>
          <p:cNvSpPr/>
          <p:nvPr/>
        </p:nvSpPr>
        <p:spPr>
          <a:xfrm>
            <a:off x="2333293" y="2232277"/>
            <a:ext cx="6056519" cy="115634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5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イチョウ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988BE7F-F34A-2A83-67E8-71C8EF19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2B4886E1-D07B-7D98-FA34-ADBCF407C2D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C76C110-160F-673F-7FE8-FFF6D02144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1" name="吹き出し: 角を丸めた四角形 20">
            <a:extLst>
              <a:ext uri="{FF2B5EF4-FFF2-40B4-BE49-F238E27FC236}">
                <a16:creationId xmlns:a16="http://schemas.microsoft.com/office/drawing/2014/main" id="{0F2F7AA1-A4A4-5266-7375-8FB052F2B045}"/>
              </a:ext>
            </a:extLst>
          </p:cNvPr>
          <p:cNvSpPr/>
          <p:nvPr/>
        </p:nvSpPr>
        <p:spPr>
          <a:xfrm>
            <a:off x="14325600" y="2058604"/>
            <a:ext cx="3352800" cy="2283755"/>
          </a:xfrm>
          <a:prstGeom prst="wedgeRoundRectCallout">
            <a:avLst>
              <a:gd name="adj1" fmla="val -73302"/>
              <a:gd name="adj2" fmla="val 4689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神奈川県</a:t>
            </a:r>
            <a:endParaRPr kumimoji="1" lang="en-US" altLang="ja-JP" sz="3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東京都</a:t>
            </a:r>
            <a:endParaRPr kumimoji="1" lang="en-US" altLang="ja-JP" sz="3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大阪府</a:t>
            </a:r>
            <a:endParaRPr kumimoji="1" lang="en-US" altLang="ja-JP" sz="3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22590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1607A-109A-0E61-2D3E-5ACB94530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141805C-964A-E051-1B01-BBFDDE5B3B66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65319BD5-4365-A7D5-CB5A-2632A6DBF339}"/>
              </a:ext>
            </a:extLst>
          </p:cNvPr>
          <p:cNvSpPr txBox="1"/>
          <p:nvPr/>
        </p:nvSpPr>
        <p:spPr>
          <a:xfrm>
            <a:off x="-2362200" y="2095500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テーマ例❶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6D7F0A1D-B715-2517-5CD3-FFBBDDCBB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EB5C47C-4580-0118-F746-8B853E56D148}"/>
              </a:ext>
            </a:extLst>
          </p:cNvPr>
          <p:cNvSpPr/>
          <p:nvPr/>
        </p:nvSpPr>
        <p:spPr>
          <a:xfrm>
            <a:off x="2990470" y="4027361"/>
            <a:ext cx="12307055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生活の中に隠された自然・緑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025E8B5-53B2-A42D-3F1A-31BC4AD73EEC}"/>
              </a:ext>
            </a:extLst>
          </p:cNvPr>
          <p:cNvSpPr txBox="1"/>
          <p:nvPr/>
        </p:nvSpPr>
        <p:spPr>
          <a:xfrm>
            <a:off x="7315200" y="4314045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かく</a:t>
            </a:r>
            <a:endParaRPr kumimoji="1" lang="ja-JP" altLang="en-US" sz="20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6E3ADB4-F337-99FB-4449-E08D9D495C7A}"/>
              </a:ext>
            </a:extLst>
          </p:cNvPr>
          <p:cNvSpPr txBox="1"/>
          <p:nvPr/>
        </p:nvSpPr>
        <p:spPr>
          <a:xfrm>
            <a:off x="4724400" y="1134189"/>
            <a:ext cx="278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れい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64084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8A82F-2C74-1576-31AC-53C5A801D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ED13AF4-36FB-6B87-71C2-456463C2D1CE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3A25358-72B3-E43F-66CB-A71875486CB9}"/>
              </a:ext>
            </a:extLst>
          </p:cNvPr>
          <p:cNvSpPr txBox="1"/>
          <p:nvPr/>
        </p:nvSpPr>
        <p:spPr>
          <a:xfrm>
            <a:off x="-3429000" y="1778229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テーマ例❶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7BDCBF60-6254-05E3-CA52-3C9C1D0D7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B60D2110-B352-98DE-69A6-2B134674D491}"/>
              </a:ext>
            </a:extLst>
          </p:cNvPr>
          <p:cNvSpPr/>
          <p:nvPr/>
        </p:nvSpPr>
        <p:spPr>
          <a:xfrm>
            <a:off x="7620000" y="1072146"/>
            <a:ext cx="10058400" cy="1511111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生活の中に隠された自然・緑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C9A605-B58F-AFE6-0AFF-30C92310D1E2}"/>
              </a:ext>
            </a:extLst>
          </p:cNvPr>
          <p:cNvSpPr txBox="1"/>
          <p:nvPr/>
        </p:nvSpPr>
        <p:spPr>
          <a:xfrm>
            <a:off x="2971800" y="3588196"/>
            <a:ext cx="145495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・ガーデニング　　　　</a:t>
            </a:r>
            <a:endParaRPr lang="en-US" altLang="ja-JP" sz="5400" b="1" dirty="0">
              <a:solidFill>
                <a:srgbClr val="000000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・日本家屋にある坪庭</a:t>
            </a:r>
            <a:endParaRPr lang="en-US" altLang="ja-JP" sz="5400" b="1" dirty="0">
              <a:solidFill>
                <a:srgbClr val="000000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・グリーンカーテン　　</a:t>
            </a:r>
            <a:endParaRPr lang="en-US" altLang="ja-JP" sz="5400" b="1" dirty="0">
              <a:solidFill>
                <a:srgbClr val="000000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・屋上の緑化　　　　　　　など</a:t>
            </a:r>
            <a:endParaRPr lang="ja-JP" altLang="ja-JP" sz="5400" b="1" dirty="0"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endParaRPr lang="ja-JP" altLang="ja-JP" sz="4000" dirty="0"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AE0F054-1205-A993-E7C6-13D0D2BAF913}"/>
              </a:ext>
            </a:extLst>
          </p:cNvPr>
          <p:cNvSpPr txBox="1"/>
          <p:nvPr/>
        </p:nvSpPr>
        <p:spPr>
          <a:xfrm>
            <a:off x="10972800" y="1236263"/>
            <a:ext cx="213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かく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84D20E0-654B-E6D0-EBF7-B8A272E61E7A}"/>
              </a:ext>
            </a:extLst>
          </p:cNvPr>
          <p:cNvSpPr txBox="1"/>
          <p:nvPr/>
        </p:nvSpPr>
        <p:spPr>
          <a:xfrm>
            <a:off x="4648200" y="4893876"/>
            <a:ext cx="2362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　　　おく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7BAB929-3484-7AF2-BDEF-B546F6C63F3F}"/>
              </a:ext>
            </a:extLst>
          </p:cNvPr>
          <p:cNvSpPr txBox="1"/>
          <p:nvPr/>
        </p:nvSpPr>
        <p:spPr>
          <a:xfrm>
            <a:off x="8049125" y="4893875"/>
            <a:ext cx="2362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つぼ　　にわ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66A59E3-F192-B842-4185-C39480753199}"/>
              </a:ext>
            </a:extLst>
          </p:cNvPr>
          <p:cNvSpPr txBox="1"/>
          <p:nvPr/>
        </p:nvSpPr>
        <p:spPr>
          <a:xfrm>
            <a:off x="5257801" y="7353300"/>
            <a:ext cx="2362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りょく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　か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19CD3E6-2F7C-5156-2D39-7956CA233FB8}"/>
              </a:ext>
            </a:extLst>
          </p:cNvPr>
          <p:cNvSpPr txBox="1"/>
          <p:nvPr/>
        </p:nvSpPr>
        <p:spPr>
          <a:xfrm>
            <a:off x="3657600" y="852308"/>
            <a:ext cx="278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れい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70136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17F24-FF50-107E-8E50-774D80471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37DF784-97B0-AC1C-2B01-D34C09F0FCE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5D311B61-6F46-6387-72E0-E0F3895992B3}"/>
              </a:ext>
            </a:extLst>
          </p:cNvPr>
          <p:cNvSpPr txBox="1"/>
          <p:nvPr/>
        </p:nvSpPr>
        <p:spPr>
          <a:xfrm>
            <a:off x="-2362200" y="2095500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テーマ例❷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CAE1A2A1-30D2-2FCE-A7C7-42250A717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F1ADECD-E67B-8D5D-0983-BE3EAF3E83CB}"/>
              </a:ext>
            </a:extLst>
          </p:cNvPr>
          <p:cNvSpPr/>
          <p:nvPr/>
        </p:nvSpPr>
        <p:spPr>
          <a:xfrm>
            <a:off x="2990470" y="4027361"/>
            <a:ext cx="12307055" cy="279253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生活の中に自然・緑を増やすと</a:t>
            </a:r>
            <a:endParaRPr kumimoji="1" lang="en-US" altLang="ja-JP" sz="6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何が起こる？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7DB65F9-4374-C5CE-114B-ECE713162CA7}"/>
              </a:ext>
            </a:extLst>
          </p:cNvPr>
          <p:cNvSpPr txBox="1"/>
          <p:nvPr/>
        </p:nvSpPr>
        <p:spPr>
          <a:xfrm>
            <a:off x="10744200" y="4133957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ふ</a:t>
            </a:r>
            <a:endParaRPr kumimoji="1" lang="ja-JP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D241618-3CC0-355D-5BDC-9F6AD28C2525}"/>
              </a:ext>
            </a:extLst>
          </p:cNvPr>
          <p:cNvSpPr txBox="1"/>
          <p:nvPr/>
        </p:nvSpPr>
        <p:spPr>
          <a:xfrm>
            <a:off x="4724400" y="1134189"/>
            <a:ext cx="278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れい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96178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E323F-8958-B864-E371-3E13515D6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EE9C96C-EA6F-431B-9A1F-A3B57CE6CA3D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FE088B1-13B4-5943-950E-065629556C76}"/>
              </a:ext>
            </a:extLst>
          </p:cNvPr>
          <p:cNvSpPr txBox="1"/>
          <p:nvPr/>
        </p:nvSpPr>
        <p:spPr>
          <a:xfrm>
            <a:off x="-3429000" y="1778229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テーマ例❷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A443E2CA-182A-0AF5-4C7D-0D3E4A5D9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E3515F26-F9D9-7A75-2129-11012EF3BBCC}"/>
              </a:ext>
            </a:extLst>
          </p:cNvPr>
          <p:cNvSpPr/>
          <p:nvPr/>
        </p:nvSpPr>
        <p:spPr>
          <a:xfrm>
            <a:off x="7625236" y="1072146"/>
            <a:ext cx="9353930" cy="1937753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生活の中に自然・緑を増やすと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何が起こる？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6FAF233-9637-AC0D-AF1C-857EFD82543C}"/>
              </a:ext>
            </a:extLst>
          </p:cNvPr>
          <p:cNvSpPr txBox="1"/>
          <p:nvPr/>
        </p:nvSpPr>
        <p:spPr>
          <a:xfrm>
            <a:off x="2249495" y="3561496"/>
            <a:ext cx="15732971" cy="496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・地球温暖化などが防げるかも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・私たちのストレスが減らせるかも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・生物多様性が守れるかも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・防災に役立つかも　</a:t>
            </a:r>
            <a:endParaRPr kumimoji="1" lang="ja-JP" altLang="en-US" sz="40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C4FAA86-70F1-943C-F516-A09916B1E52E}"/>
              </a:ext>
            </a:extLst>
          </p:cNvPr>
          <p:cNvSpPr txBox="1"/>
          <p:nvPr/>
        </p:nvSpPr>
        <p:spPr>
          <a:xfrm>
            <a:off x="13792200" y="1101923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ふ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5EDBA79-844F-FA13-7CF8-6501DD748FCB}"/>
              </a:ext>
            </a:extLst>
          </p:cNvPr>
          <p:cNvSpPr txBox="1"/>
          <p:nvPr/>
        </p:nvSpPr>
        <p:spPr>
          <a:xfrm>
            <a:off x="2971800" y="3561496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ち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 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きゅう　　　おん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    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だん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 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FC84FE-9613-B393-23CD-D8263A0993FB}"/>
              </a:ext>
            </a:extLst>
          </p:cNvPr>
          <p:cNvSpPr txBox="1"/>
          <p:nvPr/>
        </p:nvSpPr>
        <p:spPr>
          <a:xfrm>
            <a:off x="8043313" y="3561496"/>
            <a:ext cx="1518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ふせ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134BA28-77F8-5F71-5E90-F1CB1B35171F}"/>
              </a:ext>
            </a:extLst>
          </p:cNvPr>
          <p:cNvSpPr txBox="1"/>
          <p:nvPr/>
        </p:nvSpPr>
        <p:spPr>
          <a:xfrm>
            <a:off x="3124200" y="6073757"/>
            <a:ext cx="62862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せい　　　ぶつ　　　た　　　よう　　　せい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09DBC97-A3CD-5C6B-CF05-5854E90DEE4E}"/>
              </a:ext>
            </a:extLst>
          </p:cNvPr>
          <p:cNvSpPr txBox="1"/>
          <p:nvPr/>
        </p:nvSpPr>
        <p:spPr>
          <a:xfrm>
            <a:off x="2057400" y="7288978"/>
            <a:ext cx="3317194" cy="345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ぼう　さい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7E3A4C1-8684-AC8D-9858-F726357147B2}"/>
              </a:ext>
            </a:extLst>
          </p:cNvPr>
          <p:cNvSpPr txBox="1"/>
          <p:nvPr/>
        </p:nvSpPr>
        <p:spPr>
          <a:xfrm>
            <a:off x="8802695" y="4878288"/>
            <a:ext cx="1518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へ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09ECE8F-555D-46D3-853A-F36229B419B1}"/>
              </a:ext>
            </a:extLst>
          </p:cNvPr>
          <p:cNvSpPr txBox="1"/>
          <p:nvPr/>
        </p:nvSpPr>
        <p:spPr>
          <a:xfrm>
            <a:off x="4615212" y="7293630"/>
            <a:ext cx="1518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やく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6BA90BC-7A65-6B33-4DDE-1C6FE0F7E9ED}"/>
              </a:ext>
            </a:extLst>
          </p:cNvPr>
          <p:cNvSpPr txBox="1"/>
          <p:nvPr/>
        </p:nvSpPr>
        <p:spPr>
          <a:xfrm>
            <a:off x="3657600" y="852308"/>
            <a:ext cx="278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れい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065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98502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 spc="10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目次</a:t>
            </a:r>
            <a:endParaRPr lang="en-US" sz="3600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671367" y="2100846"/>
            <a:ext cx="12141861" cy="1194521"/>
            <a:chOff x="0" y="0"/>
            <a:chExt cx="16189147" cy="1592695"/>
          </a:xfrm>
        </p:grpSpPr>
        <p:sp>
          <p:nvSpPr>
            <p:cNvPr id="8" name="TextBox 8"/>
            <p:cNvSpPr txBox="1"/>
            <p:nvPr/>
          </p:nvSpPr>
          <p:spPr>
            <a:xfrm>
              <a:off x="2337573" y="355658"/>
              <a:ext cx="13851574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自然や緑の効果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70425" y="3464777"/>
            <a:ext cx="9242153" cy="1194521"/>
            <a:chOff x="0" y="0"/>
            <a:chExt cx="12322871" cy="1592695"/>
          </a:xfrm>
        </p:grpSpPr>
        <p:sp>
          <p:nvSpPr>
            <p:cNvPr id="14" name="TextBox 14"/>
            <p:cNvSpPr txBox="1"/>
            <p:nvPr/>
          </p:nvSpPr>
          <p:spPr>
            <a:xfrm>
              <a:off x="2337573" y="355657"/>
              <a:ext cx="998529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バイオフィリックデザインとは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02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69483" y="4828707"/>
            <a:ext cx="10217249" cy="1194521"/>
            <a:chOff x="0" y="0"/>
            <a:chExt cx="13622999" cy="1592695"/>
          </a:xfrm>
        </p:grpSpPr>
        <p:sp>
          <p:nvSpPr>
            <p:cNvPr id="20" name="TextBox 20"/>
            <p:cNvSpPr txBox="1"/>
            <p:nvPr/>
          </p:nvSpPr>
          <p:spPr>
            <a:xfrm>
              <a:off x="2337573" y="355657"/>
              <a:ext cx="11285426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３Ｄ空間で探索してみよう！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03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268542" y="6192637"/>
            <a:ext cx="10254143" cy="1194521"/>
            <a:chOff x="0" y="0"/>
            <a:chExt cx="13672191" cy="1592695"/>
          </a:xfrm>
        </p:grpSpPr>
        <p:sp>
          <p:nvSpPr>
            <p:cNvPr id="26" name="TextBox 26"/>
            <p:cNvSpPr txBox="1"/>
            <p:nvPr/>
          </p:nvSpPr>
          <p:spPr>
            <a:xfrm>
              <a:off x="2337573" y="355658"/>
              <a:ext cx="11334618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バイオフィリックデザインの特徴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04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7467600" y="7556567"/>
            <a:ext cx="7819133" cy="1194521"/>
            <a:chOff x="0" y="0"/>
            <a:chExt cx="10425511" cy="1592695"/>
          </a:xfrm>
        </p:grpSpPr>
        <p:sp>
          <p:nvSpPr>
            <p:cNvPr id="32" name="TextBox 32"/>
            <p:cNvSpPr txBox="1"/>
            <p:nvPr/>
          </p:nvSpPr>
          <p:spPr>
            <a:xfrm>
              <a:off x="2337573" y="355658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探究しよう！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33" name="Group 33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6" name="TextBox 36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05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956905" y="6759436"/>
            <a:ext cx="5541627" cy="202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Table of </a:t>
            </a:r>
          </a:p>
          <a:p>
            <a:pPr marL="0" lvl="0" indent="0" algn="l">
              <a:lnSpc>
                <a:spcPts val="7920"/>
              </a:lnSpc>
              <a:spcBef>
                <a:spcPct val="0"/>
              </a:spcBef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Contents</a:t>
            </a:r>
          </a:p>
        </p:txBody>
      </p: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00B444-E252-E6AA-36E6-E837725D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0F85D2E5-8502-161F-6EB9-38814B5CD740}"/>
              </a:ext>
            </a:extLst>
          </p:cNvPr>
          <p:cNvGrpSpPr/>
          <p:nvPr/>
        </p:nvGrpSpPr>
        <p:grpSpPr>
          <a:xfrm>
            <a:off x="8703552" y="8795685"/>
            <a:ext cx="7819133" cy="1194521"/>
            <a:chOff x="0" y="0"/>
            <a:chExt cx="10425511" cy="1592695"/>
          </a:xfrm>
        </p:grpSpPr>
        <p:sp>
          <p:nvSpPr>
            <p:cNvPr id="38" name="TextBox 32">
              <a:extLst>
                <a:ext uri="{FF2B5EF4-FFF2-40B4-BE49-F238E27FC236}">
                  <a16:creationId xmlns:a16="http://schemas.microsoft.com/office/drawing/2014/main" id="{414D74D3-671C-01F6-5D52-AA1210FFF604}"/>
                </a:ext>
              </a:extLst>
            </p:cNvPr>
            <p:cNvSpPr txBox="1"/>
            <p:nvPr/>
          </p:nvSpPr>
          <p:spPr>
            <a:xfrm>
              <a:off x="2337573" y="355657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まとめ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40" name="Group 33">
              <a:extLst>
                <a:ext uri="{FF2B5EF4-FFF2-40B4-BE49-F238E27FC236}">
                  <a16:creationId xmlns:a16="http://schemas.microsoft.com/office/drawing/2014/main" id="{B828F736-670D-20BE-660C-E46A21CDF9C8}"/>
                </a:ext>
              </a:extLst>
            </p:cNvPr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42" name="Freeform 34">
                <a:extLst>
                  <a:ext uri="{FF2B5EF4-FFF2-40B4-BE49-F238E27FC236}">
                    <a16:creationId xmlns:a16="http://schemas.microsoft.com/office/drawing/2014/main" id="{14B65DE6-33DD-C0D1-9D15-CDC68C1D425F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43" name="TextBox 35">
                <a:extLst>
                  <a:ext uri="{FF2B5EF4-FFF2-40B4-BE49-F238E27FC236}">
                    <a16:creationId xmlns:a16="http://schemas.microsoft.com/office/drawing/2014/main" id="{E5392374-BB2B-AB3F-4BC6-95D04AA720C4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F51CE2E5-7C13-0F51-7EC1-8B17E350D52E}"/>
                </a:ext>
              </a:extLst>
            </p:cNvPr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</a:t>
              </a:r>
              <a:r>
                <a:rPr lang="en-US" altLang="ja-JP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6</a:t>
              </a:r>
              <a:endParaRPr lang="en-US" sz="3600" u="none" spc="359" dirty="0">
                <a:solidFill>
                  <a:srgbClr val="DFE8E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44" name="TextBox 13">
            <a:extLst>
              <a:ext uri="{FF2B5EF4-FFF2-40B4-BE49-F238E27FC236}">
                <a16:creationId xmlns:a16="http://schemas.microsoft.com/office/drawing/2014/main" id="{960509D4-D2B4-DA52-EFCA-57F0C1BD8F4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66191D2-06DB-1BA5-48E6-642C7C3529D3}"/>
              </a:ext>
            </a:extLst>
          </p:cNvPr>
          <p:cNvSpPr txBox="1"/>
          <p:nvPr/>
        </p:nvSpPr>
        <p:spPr>
          <a:xfrm>
            <a:off x="6960823" y="2098944"/>
            <a:ext cx="1194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 か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DBE143B3-995E-AAAE-5DF7-155B766C8343}"/>
              </a:ext>
            </a:extLst>
          </p:cNvPr>
          <p:cNvSpPr txBox="1"/>
          <p:nvPr/>
        </p:nvSpPr>
        <p:spPr>
          <a:xfrm>
            <a:off x="9372600" y="4804819"/>
            <a:ext cx="1194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 さく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B12989C1-58A4-5696-8F7D-7D2EC5831E29}"/>
              </a:ext>
            </a:extLst>
          </p:cNvPr>
          <p:cNvSpPr txBox="1"/>
          <p:nvPr/>
        </p:nvSpPr>
        <p:spPr>
          <a:xfrm>
            <a:off x="14730545" y="6171249"/>
            <a:ext cx="1329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とく ちょう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EE197ED0-2B43-38BB-17DA-A1A712CC04A0}"/>
              </a:ext>
            </a:extLst>
          </p:cNvPr>
          <p:cNvSpPr txBox="1"/>
          <p:nvPr/>
        </p:nvSpPr>
        <p:spPr>
          <a:xfrm>
            <a:off x="9104782" y="7548559"/>
            <a:ext cx="1329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たんきゅう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66550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ABD39-FC95-61C0-3470-510599B55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2037558-0AB6-AFD1-0A81-29BA76334AFC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72BD036-5BF1-B1D5-251A-6D9236B82742}"/>
              </a:ext>
            </a:extLst>
          </p:cNvPr>
          <p:cNvSpPr txBox="1"/>
          <p:nvPr/>
        </p:nvSpPr>
        <p:spPr>
          <a:xfrm>
            <a:off x="-2362200" y="2095500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テーマ例❸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C2CE6E2D-5DB0-0C26-8C30-BDB4AB7F8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633ECA6-B4FD-A4A7-F45A-EF68A2545E3D}"/>
              </a:ext>
            </a:extLst>
          </p:cNvPr>
          <p:cNvSpPr/>
          <p:nvPr/>
        </p:nvSpPr>
        <p:spPr>
          <a:xfrm>
            <a:off x="2990470" y="4027361"/>
            <a:ext cx="12307055" cy="3359111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再利用できる自然には </a:t>
            </a:r>
            <a:endParaRPr kumimoji="1" lang="en-US" altLang="ja-JP" sz="6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どんなものがある？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46CD8CE-800D-99F3-2FC6-0363E6D30F9B}"/>
              </a:ext>
            </a:extLst>
          </p:cNvPr>
          <p:cNvSpPr txBox="1"/>
          <p:nvPr/>
        </p:nvSpPr>
        <p:spPr>
          <a:xfrm>
            <a:off x="5410200" y="438150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さい　　　り　　　よう</a:t>
            </a:r>
            <a:endParaRPr kumimoji="1" lang="ja-JP" altLang="en-US" sz="20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193B5EA-BBA7-91E1-31AE-CF57C7D37C67}"/>
              </a:ext>
            </a:extLst>
          </p:cNvPr>
          <p:cNvSpPr txBox="1"/>
          <p:nvPr/>
        </p:nvSpPr>
        <p:spPr>
          <a:xfrm>
            <a:off x="4724400" y="1134189"/>
            <a:ext cx="278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れい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80535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23D1-0F9D-C203-7C2D-7B3831581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36D1327-9FBC-2691-963D-B93BF521D705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B405464-A1E1-68A3-178D-ED21D2C07E69}"/>
              </a:ext>
            </a:extLst>
          </p:cNvPr>
          <p:cNvSpPr txBox="1"/>
          <p:nvPr/>
        </p:nvSpPr>
        <p:spPr>
          <a:xfrm>
            <a:off x="-3429000" y="1778229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テーマ例❸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10965DD4-ADEE-9314-53C3-8B4928C0B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927EEF7-489F-D8E8-4DA6-371153474C57}"/>
              </a:ext>
            </a:extLst>
          </p:cNvPr>
          <p:cNvSpPr/>
          <p:nvPr/>
        </p:nvSpPr>
        <p:spPr>
          <a:xfrm>
            <a:off x="7625236" y="1072147"/>
            <a:ext cx="9353930" cy="1412164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再利用できる自然には </a:t>
            </a: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どんなものがある？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95FD9C8-6227-8687-2FE1-B3DE8976B2F2}"/>
              </a:ext>
            </a:extLst>
          </p:cNvPr>
          <p:cNvSpPr txBox="1"/>
          <p:nvPr/>
        </p:nvSpPr>
        <p:spPr>
          <a:xfrm>
            <a:off x="2700813" y="3543181"/>
            <a:ext cx="13072587" cy="496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・秋になると大量にある落ち葉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・枯れた花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・竹を切って捨てているのを田舎で見た</a:t>
            </a:r>
            <a:endParaRPr lang="en-US" altLang="ja-JP" sz="5400" b="1" dirty="0">
              <a:solidFill>
                <a:srgbClr val="000000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　→これって、何かに使えないか？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CF5E375-D100-0478-541E-0BEF6BCAD62B}"/>
              </a:ext>
            </a:extLst>
          </p:cNvPr>
          <p:cNvSpPr txBox="1"/>
          <p:nvPr/>
        </p:nvSpPr>
        <p:spPr>
          <a:xfrm>
            <a:off x="3657600" y="852308"/>
            <a:ext cx="278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れい　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B11BAA-C47E-C5C5-86AD-6BF7811EF310}"/>
              </a:ext>
            </a:extLst>
          </p:cNvPr>
          <p:cNvSpPr txBox="1"/>
          <p:nvPr/>
        </p:nvSpPr>
        <p:spPr>
          <a:xfrm>
            <a:off x="7010400" y="3556458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たい　　りょう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2A70597-AC18-E918-C732-66E9932560DB}"/>
              </a:ext>
            </a:extLst>
          </p:cNvPr>
          <p:cNvSpPr txBox="1"/>
          <p:nvPr/>
        </p:nvSpPr>
        <p:spPr>
          <a:xfrm>
            <a:off x="3657600" y="4804946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59CD0C8-9DBD-B3D5-610E-DC29A79CBF95}"/>
              </a:ext>
            </a:extLst>
          </p:cNvPr>
          <p:cNvSpPr txBox="1"/>
          <p:nvPr/>
        </p:nvSpPr>
        <p:spPr>
          <a:xfrm>
            <a:off x="11887200" y="6047101"/>
            <a:ext cx="1185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い　　　なか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51079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4785-D821-2E10-2553-77B2555C8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0A4989-FA5A-FA18-8A7D-5A08FED1379C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CBF2AD-479B-FB41-00E4-9BFC343103A7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3F22762-58DD-5671-44FB-24D2C4683E3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26734F7-674C-98D3-532E-98ADE30EC69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57EDC2-8006-A86E-6FD8-F0EDA748496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F51FC29-69AF-D1D5-BDA1-EF9D07F40AE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070257-CD91-A738-2C46-47EF275F8FCA}"/>
              </a:ext>
            </a:extLst>
          </p:cNvPr>
          <p:cNvSpPr txBox="1"/>
          <p:nvPr/>
        </p:nvSpPr>
        <p:spPr>
          <a:xfrm>
            <a:off x="-1371600" y="2568110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テーマを決めて探究しよう！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7AB7D9B-8F89-75EE-1868-BB30168D8E03}"/>
              </a:ext>
            </a:extLst>
          </p:cNvPr>
          <p:cNvSpPr txBox="1"/>
          <p:nvPr/>
        </p:nvSpPr>
        <p:spPr>
          <a:xfrm>
            <a:off x="1347035" y="3938474"/>
            <a:ext cx="115062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グループワーク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4DD659-CE04-CD86-C003-5B79760C077B}"/>
              </a:ext>
            </a:extLst>
          </p:cNvPr>
          <p:cNvSpPr txBox="1"/>
          <p:nvPr/>
        </p:nvSpPr>
        <p:spPr>
          <a:xfrm>
            <a:off x="8153400" y="8624584"/>
            <a:ext cx="10566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テーマ例を参考にしながら、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グループでテーマを決めてください。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9DCF44-703E-E709-357C-C0E8E4ADE5C4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30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FC6A8B7-F503-E6E3-AEE1-7C18472F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4C9818-D47A-DBBF-6579-0847A4FC2E7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A344857-6E8B-91BC-B1B6-DDE8282A2B1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3CEF738-C79D-3DC4-A0F3-992BEFA0BD60}"/>
              </a:ext>
            </a:extLst>
          </p:cNvPr>
          <p:cNvSpPr txBox="1"/>
          <p:nvPr/>
        </p:nvSpPr>
        <p:spPr>
          <a:xfrm>
            <a:off x="9753600" y="8370457"/>
            <a:ext cx="278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れい　　　　　さん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こう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379E337-8428-F172-4737-71A9B444019B}"/>
              </a:ext>
            </a:extLst>
          </p:cNvPr>
          <p:cNvSpPr txBox="1"/>
          <p:nvPr/>
        </p:nvSpPr>
        <p:spPr>
          <a:xfrm>
            <a:off x="5707041" y="2301684"/>
            <a:ext cx="278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たん　きゅう　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08912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83B5C-E921-1EB2-6B2C-4695FBE36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1DA829A-8171-8B84-BB26-E8E57887C2C0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0384CB0-4BA2-26EA-C2B0-407D4A6A540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FB2CE47-6B7E-3BDE-7727-67D504B7048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B6E07E9-0C4A-202A-939B-8ED3AB7D2353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E5923C4-636C-2D3A-D7B1-07654E32C35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DBB4D12F-BFF7-7CDC-8EBD-DDAA622BFE3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24450E4-90C7-33F9-69E6-809B7A53A3DE}"/>
              </a:ext>
            </a:extLst>
          </p:cNvPr>
          <p:cNvSpPr txBox="1"/>
          <p:nvPr/>
        </p:nvSpPr>
        <p:spPr>
          <a:xfrm>
            <a:off x="1219200" y="3487416"/>
            <a:ext cx="114041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グループで話し合ったことを発表します。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8D9650A6-8370-9FCC-2F82-3A3E1875ED81}"/>
              </a:ext>
            </a:extLst>
          </p:cNvPr>
          <p:cNvSpPr txBox="1"/>
          <p:nvPr/>
        </p:nvSpPr>
        <p:spPr>
          <a:xfrm>
            <a:off x="4766599" y="5763047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5BB610-D24D-384D-A7A9-E6602EE369B6}"/>
              </a:ext>
            </a:extLst>
          </p:cNvPr>
          <p:cNvSpPr txBox="1"/>
          <p:nvPr/>
        </p:nvSpPr>
        <p:spPr>
          <a:xfrm>
            <a:off x="7696200" y="8339265"/>
            <a:ext cx="101858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■緑のチカラと関連する視点はありましたか？</a:t>
            </a:r>
            <a:endParaRPr lang="en-US" altLang="ja-JP" sz="32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■次に調べてみたいことが出てきましたか？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158DA13-102D-03E5-D9F8-93475C505803}"/>
              </a:ext>
            </a:extLst>
          </p:cNvPr>
          <p:cNvSpPr/>
          <p:nvPr/>
        </p:nvSpPr>
        <p:spPr>
          <a:xfrm>
            <a:off x="11435458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各チーム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５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5C1F4FC1-BB62-A702-5888-62078EB8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26E0806-3FD0-CD91-43FF-40A253C5D1F5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F0A6445-A7AB-5B04-25ED-38A0D718E1F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FB3EB6B-0F69-04E5-4601-F6ADCF3E204F}"/>
              </a:ext>
            </a:extLst>
          </p:cNvPr>
          <p:cNvSpPr txBox="1"/>
          <p:nvPr/>
        </p:nvSpPr>
        <p:spPr>
          <a:xfrm>
            <a:off x="10591800" y="8051243"/>
            <a:ext cx="278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かん れん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　　　　　し　てん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67387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72A6F-FED8-BEFB-3BA4-EAA1133BE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CFF40F1-6F39-34A3-457B-7D1123AA9765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078E2580-08CE-27BE-6376-783A306174AD}"/>
              </a:ext>
            </a:extLst>
          </p:cNvPr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2A0AFCD-ED9E-0282-5172-4DA91477EFAA}"/>
              </a:ext>
            </a:extLst>
          </p:cNvPr>
          <p:cNvSpPr txBox="1"/>
          <p:nvPr/>
        </p:nvSpPr>
        <p:spPr>
          <a:xfrm>
            <a:off x="-457200" y="11476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20000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0CE6D685-642B-625A-41AC-437AA94A4B8C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393AC0EB-13DA-2446-FD6E-3BFA2F433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46072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BFB8-D650-E365-512C-B6F34F6A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656634E-4B66-5533-1F8A-F43F51545F48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35A212A-A650-4BE0-E8ED-ADC81B524A1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34E5DFE-123D-8A9B-C673-8CDD159A40F8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9BEBF8C4-CDE0-CB9D-0A8F-0A984E7AF9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944F1C2-40F4-8AB3-4D46-1D510440210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3529F034-2E7F-9B42-31D5-E777861B02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01A9FBEE-96B4-61C3-C928-F4A9CF36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49868B-77FE-B7C5-5B5B-E31DC5D33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37068"/>
            <a:ext cx="14364067" cy="8079788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42E4721C-DF0D-EAE3-3A13-2EBEE8D5EFC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5E2E6131-4E82-4EB1-DB56-551B3AE2A404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071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54E1EA-1B07-6089-AE20-784FADC613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78" y="1947934"/>
            <a:ext cx="14173200" cy="7972425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EDF81A9F-5753-38C9-6246-A32AAD18E99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B0CC7D62-B304-3D9B-ED58-3218D146408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73999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スライド番号プレースホルダー 63">
            <a:extLst>
              <a:ext uri="{FF2B5EF4-FFF2-40B4-BE49-F238E27FC236}">
                <a16:creationId xmlns:a16="http://schemas.microsoft.com/office/drawing/2014/main" id="{EE809FBE-1008-CD8C-D25A-7183933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864EF63C-5298-232A-29D2-97AACA33000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DB70E69C-9349-26B9-31AD-DD304D90F40E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24356690-275D-3497-8E0D-2B95E5142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07" y="2068869"/>
            <a:ext cx="12853182" cy="7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942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F72E326-76FA-22C9-1F71-37AAC5C9178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DDEB4517-0D86-6A2A-535B-A4450000172C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B28616CA-2364-4A55-308D-150837E002D8}"/>
              </a:ext>
            </a:extLst>
          </p:cNvPr>
          <p:cNvSpPr txBox="1"/>
          <p:nvPr/>
        </p:nvSpPr>
        <p:spPr>
          <a:xfrm>
            <a:off x="1578453" y="2814717"/>
            <a:ext cx="15131090" cy="58889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自然や緑が持つ力って何だろう？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54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 algn="r"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について自分の考えを持つ</a:t>
            </a:r>
            <a:endParaRPr lang="en-US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9D6044E-0E82-B144-DCC3-30184C3E762C}"/>
              </a:ext>
            </a:extLst>
          </p:cNvPr>
          <p:cNvSpPr txBox="1"/>
          <p:nvPr/>
        </p:nvSpPr>
        <p:spPr>
          <a:xfrm>
            <a:off x="11239500" y="40767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れい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44559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719793" y="2464169"/>
            <a:ext cx="148484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71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本日の授業は終了です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endParaRPr lang="en-US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1755" y="4065265"/>
            <a:ext cx="15124491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ありがとうございました！</a:t>
            </a: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アンケートへの回答をお願いします。</a:t>
            </a: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4EB1AEDB-200A-2D7D-BDCF-C33C0EEF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53C239-4C7C-9861-815D-094FDE46C11D}"/>
              </a:ext>
            </a:extLst>
          </p:cNvPr>
          <p:cNvSpPr txBox="1"/>
          <p:nvPr/>
        </p:nvSpPr>
        <p:spPr>
          <a:xfrm>
            <a:off x="6477000" y="9016484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0" dirty="0">
                <a:solidFill>
                  <a:srgbClr val="000000"/>
                </a:solidFill>
                <a:effectLst/>
                <a:hlinkClick r:id="rId2"/>
              </a:rPr>
              <a:t>https://forms.gle/c4KVQYtegupFN25F8</a:t>
            </a:r>
            <a:endParaRPr kumimoji="1"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ACDF8CF-2BB4-7F48-3D6C-86E4E3EFD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85" y="5326375"/>
            <a:ext cx="3733626" cy="3733626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16E0B03-FCC9-6BB6-51EC-01A18F88F998}"/>
              </a:ext>
            </a:extLst>
          </p:cNvPr>
          <p:cNvSpPr txBox="1"/>
          <p:nvPr/>
        </p:nvSpPr>
        <p:spPr>
          <a:xfrm>
            <a:off x="7323752" y="2247900"/>
            <a:ext cx="5554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じゅ　　　　ぎょう　　　　　　　　　　しゅう　　　</a:t>
            </a:r>
            <a:r>
              <a:rPr kumimoji="1" lang="en-US" altLang="ja-JP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りょう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>
            <a:off x="7171800" y="5135880"/>
            <a:ext cx="3737306" cy="4929300"/>
          </a:xfrm>
          <a:custGeom>
            <a:avLst/>
            <a:gdLst/>
            <a:ahLst/>
            <a:cxnLst/>
            <a:rect l="l" t="t" r="r" b="b"/>
            <a:pathLst>
              <a:path w="3737306" h="4929300">
                <a:moveTo>
                  <a:pt x="0" y="0"/>
                </a:moveTo>
                <a:lnTo>
                  <a:pt x="3737306" y="0"/>
                </a:lnTo>
                <a:lnTo>
                  <a:pt x="3737306" y="4929300"/>
                </a:lnTo>
                <a:lnTo>
                  <a:pt x="0" y="4929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60364" y="2363579"/>
            <a:ext cx="916726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9600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altLang="ja-JP" sz="9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67974" y="7681814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EA48E606-691B-94A5-FDE5-014C3EB7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DC41E9E-288A-5BF4-C8A0-6A8D1C81BEEF}"/>
              </a:ext>
            </a:extLst>
          </p:cNvPr>
          <p:cNvSpPr txBox="1"/>
          <p:nvPr/>
        </p:nvSpPr>
        <p:spPr>
          <a:xfrm>
            <a:off x="11201400" y="1831577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</a:t>
            </a:r>
            <a:r>
              <a:rPr kumimoji="1" lang="en-US" altLang="ja-JP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3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</a:t>
            </a:r>
            <a:endParaRPr kumimoji="1" lang="ja-JP" altLang="en-US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40459" y="475216"/>
            <a:ext cx="13856323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48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48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867946" y="310580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みなさんに質問！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77FBF7F-4810-5812-27D6-495FC3E0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9CBFC6A4-DBDC-A2B1-B950-BFE0A0CF8F3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99BED62B-1555-032F-54AF-6B06C7121449}"/>
              </a:ext>
            </a:extLst>
          </p:cNvPr>
          <p:cNvSpPr txBox="1"/>
          <p:nvPr/>
        </p:nvSpPr>
        <p:spPr>
          <a:xfrm>
            <a:off x="5867400" y="6991704"/>
            <a:ext cx="112014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好きな“自然の色”は？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B684849D-2A41-AB29-D016-B05BEEC0C745}"/>
              </a:ext>
            </a:extLst>
          </p:cNvPr>
          <p:cNvSpPr txBox="1"/>
          <p:nvPr/>
        </p:nvSpPr>
        <p:spPr>
          <a:xfrm>
            <a:off x="2894866" y="5180898"/>
            <a:ext cx="130302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思い浮かぶ“自然の色”は？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07775AD-200C-DA42-96D1-6842A8658A89}"/>
              </a:ext>
            </a:extLst>
          </p:cNvPr>
          <p:cNvSpPr txBox="1"/>
          <p:nvPr/>
        </p:nvSpPr>
        <p:spPr>
          <a:xfrm>
            <a:off x="6481009" y="247863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しつ　もん</a:t>
            </a:r>
            <a:endParaRPr kumimoji="1" lang="ja-JP" altLang="en-US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9565A74-A236-9629-5CE8-924A0A9C3D84}"/>
              </a:ext>
            </a:extLst>
          </p:cNvPr>
          <p:cNvSpPr txBox="1"/>
          <p:nvPr/>
        </p:nvSpPr>
        <p:spPr>
          <a:xfrm>
            <a:off x="4381500" y="5047584"/>
            <a:ext cx="148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う</a:t>
            </a:r>
            <a:endParaRPr kumimoji="1" lang="ja-JP" altLang="en-US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5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094128" y="5733629"/>
            <a:ext cx="14099740" cy="1630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39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239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5E9A42AF-B287-3969-31A4-EE19B29A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F114ECD-ADD1-52C8-93A3-E851FB8B221E}"/>
              </a:ext>
            </a:extLst>
          </p:cNvPr>
          <p:cNvSpPr/>
          <p:nvPr/>
        </p:nvSpPr>
        <p:spPr>
          <a:xfrm>
            <a:off x="13406245" y="7009506"/>
            <a:ext cx="2940388" cy="3193877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36EF8F2-9385-EB43-B92B-481E1C79087C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09DFA9F-9776-6688-778E-F9A5A79735F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812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414D-DA5F-CDD9-761A-52481881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EEBED0-79A0-25F9-E312-02EBD951BF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FA35409-818C-AB6F-EDA3-FF9E263B7BD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565B6B8-82B1-DB75-E765-991FCB7F4FBE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88EDD9F-D9A1-EFA9-0F0D-ED25BA949E37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F59D01-96FA-B9D0-B30E-7CC2279BC32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9D85E04-FCA8-D9FB-D2D5-15360F01216B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8B7AD287-0E8A-B30A-B837-8CA9FFFF6340}"/>
              </a:ext>
            </a:extLst>
          </p:cNvPr>
          <p:cNvSpPr txBox="1"/>
          <p:nvPr/>
        </p:nvSpPr>
        <p:spPr>
          <a:xfrm>
            <a:off x="-24067" y="3030633"/>
            <a:ext cx="507269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47CD1B3-2AC4-8328-BC4E-377CB7CC4C6E}"/>
              </a:ext>
            </a:extLst>
          </p:cNvPr>
          <p:cNvSpPr txBox="1"/>
          <p:nvPr/>
        </p:nvSpPr>
        <p:spPr>
          <a:xfrm>
            <a:off x="990394" y="4516501"/>
            <a:ext cx="17356451" cy="44326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見ることで気持ちを落ち着かせ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リラックスさせてくれる</a:t>
            </a:r>
            <a:r>
              <a:rPr lang="ja-JP" altLang="en-US" sz="6600" u="sng" dirty="0">
                <a:solidFill>
                  <a:srgbClr val="2472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効果が高い色</a:t>
            </a: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どれでしょうか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B8EEA8E0-B88F-0C8C-35C7-26DEA01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E7D67F-2A68-1241-8F54-E0EDFE517597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3EBA5211-D40E-ECB4-B5D7-6AE0860DC428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5A995D6-9463-9604-2E5A-045D6F9E4992}"/>
              </a:ext>
            </a:extLst>
          </p:cNvPr>
          <p:cNvSpPr txBox="1"/>
          <p:nvPr/>
        </p:nvSpPr>
        <p:spPr>
          <a:xfrm>
            <a:off x="10363200" y="6012391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　か</a:t>
            </a:r>
          </a:p>
        </p:txBody>
      </p:sp>
    </p:spTree>
    <p:extLst>
      <p:ext uri="{BB962C8B-B14F-4D97-AF65-F5344CB8AC3E}">
        <p14:creationId xmlns:p14="http://schemas.microsoft.com/office/powerpoint/2010/main" val="23342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P-B"/>
        <a:ea typeface="UD デジタル 教科書体 NP-B"/>
        <a:cs typeface=""/>
      </a:majorFont>
      <a:minorFont>
        <a:latin typeface="UD デジタル 教科書体 NP-B"/>
        <a:ea typeface="UD デジタル 教科書体 NP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16139</TotalTime>
  <Words>1729</Words>
  <Application>Microsoft Office PowerPoint</Application>
  <PresentationFormat>ユーザー設定</PresentationFormat>
  <Paragraphs>586</Paragraphs>
  <Slides>59</Slides>
  <Notes>1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59</vt:i4>
      </vt:variant>
    </vt:vector>
  </HeadingPairs>
  <TitlesOfParts>
    <vt:vector size="72" baseType="lpstr">
      <vt:lpstr>Calibri</vt:lpstr>
      <vt:lpstr>Meiryo UI</vt:lpstr>
      <vt:lpstr>UD デジタル 教科書体 NK-B</vt:lpstr>
      <vt:lpstr>游ゴシック</vt:lpstr>
      <vt:lpstr>UD デジタル 教科書体 NK-B</vt:lpstr>
      <vt:lpstr>ＭＳ Ｐゴシック</vt:lpstr>
      <vt:lpstr>UD デジタル 教科書体 NP-B</vt:lpstr>
      <vt:lpstr>07あかずきんポップ Heavy</vt:lpstr>
      <vt:lpstr>BIZ UDPゴシック</vt:lpstr>
      <vt:lpstr>Arial</vt:lpstr>
      <vt:lpstr>Hiragino Kaku Gothic StdN W8</vt:lpstr>
      <vt:lpstr>Office Theme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デジ探360_NEWスライド</dc:title>
  <dc:creator>SR</dc:creator>
  <cp:lastModifiedBy>門倉 俊一</cp:lastModifiedBy>
  <cp:revision>69</cp:revision>
  <dcterms:created xsi:type="dcterms:W3CDTF">2006-08-16T00:00:00Z</dcterms:created>
  <dcterms:modified xsi:type="dcterms:W3CDTF">2025-07-11T04:52:51Z</dcterms:modified>
  <dc:identifier>DAFszLraQyY</dc:identifier>
</cp:coreProperties>
</file>