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54"/>
  </p:notesMasterIdLst>
  <p:sldIdLst>
    <p:sldId id="296" r:id="rId3"/>
    <p:sldId id="358" r:id="rId4"/>
    <p:sldId id="362" r:id="rId5"/>
    <p:sldId id="367" r:id="rId6"/>
    <p:sldId id="297" r:id="rId7"/>
    <p:sldId id="259" r:id="rId8"/>
    <p:sldId id="303" r:id="rId9"/>
    <p:sldId id="314" r:id="rId10"/>
    <p:sldId id="309" r:id="rId11"/>
    <p:sldId id="315" r:id="rId12"/>
    <p:sldId id="342" r:id="rId13"/>
    <p:sldId id="307" r:id="rId14"/>
    <p:sldId id="343" r:id="rId15"/>
    <p:sldId id="302" r:id="rId16"/>
    <p:sldId id="301" r:id="rId17"/>
    <p:sldId id="261" r:id="rId18"/>
    <p:sldId id="363" r:id="rId19"/>
    <p:sldId id="368" r:id="rId20"/>
    <p:sldId id="335" r:id="rId21"/>
    <p:sldId id="311" r:id="rId22"/>
    <p:sldId id="336" r:id="rId23"/>
    <p:sldId id="263" r:id="rId24"/>
    <p:sldId id="283" r:id="rId25"/>
    <p:sldId id="284" r:id="rId26"/>
    <p:sldId id="285" r:id="rId27"/>
    <p:sldId id="287" r:id="rId28"/>
    <p:sldId id="365" r:id="rId29"/>
    <p:sldId id="364" r:id="rId30"/>
    <p:sldId id="361" r:id="rId31"/>
    <p:sldId id="359" r:id="rId32"/>
    <p:sldId id="366" r:id="rId33"/>
    <p:sldId id="320" r:id="rId34"/>
    <p:sldId id="291" r:id="rId35"/>
    <p:sldId id="290" r:id="rId36"/>
    <p:sldId id="324" r:id="rId37"/>
    <p:sldId id="325" r:id="rId38"/>
    <p:sldId id="326" r:id="rId39"/>
    <p:sldId id="327" r:id="rId40"/>
    <p:sldId id="328" r:id="rId41"/>
    <p:sldId id="329" r:id="rId42"/>
    <p:sldId id="330" r:id="rId43"/>
    <p:sldId id="331" r:id="rId44"/>
    <p:sldId id="332" r:id="rId45"/>
    <p:sldId id="333" r:id="rId46"/>
    <p:sldId id="323" r:id="rId47"/>
    <p:sldId id="334" r:id="rId48"/>
    <p:sldId id="345" r:id="rId49"/>
    <p:sldId id="344" r:id="rId50"/>
    <p:sldId id="299" r:id="rId51"/>
    <p:sldId id="341" r:id="rId52"/>
    <p:sldId id="357" r:id="rId53"/>
  </p:sldIdLst>
  <p:sldSz cx="18288000" cy="10287000"/>
  <p:notesSz cx="6858000" cy="9144000"/>
  <p:embeddedFontLst>
    <p:embeddedFont>
      <p:font typeface="07あかずきんポップ Heavy" panose="020B0600070205080204" charset="-128"/>
      <p:bold r:id="rId55"/>
    </p:embeddedFont>
    <p:embeddedFont>
      <p:font typeface="BIZ UDPゴシック" panose="020B0400000000000000" pitchFamily="50" charset="-128"/>
      <p:regular r:id="rId56"/>
      <p:bold r:id="rId57"/>
      <p:italic r:id="rId58"/>
      <p:boldItalic r:id="rId59"/>
    </p:embeddedFont>
    <p:embeddedFont>
      <p:font typeface="ＭＳ Ｐゴシック" panose="020B0600070205080204" pitchFamily="50" charset="-128"/>
      <p:regular r:id="rId60"/>
    </p:embeddedFont>
    <p:embeddedFont>
      <p:font typeface="UD デジタル 教科書体 NK-B" panose="02020700000000000000" pitchFamily="18" charset="-128"/>
      <p:bold r:id="rId61"/>
    </p:embeddedFont>
    <p:embeddedFont>
      <p:font typeface="UD デジタル 教科書体 NK-B" panose="02020700000000000000" pitchFamily="18" charset="-128"/>
      <p:bold r:id="rId61"/>
    </p:embeddedFont>
    <p:embeddedFont>
      <p:font typeface="UD デジタル 教科書体 NP-B" panose="02020700000000000000" pitchFamily="18" charset="-128"/>
      <p:bold r:id="rId62"/>
    </p:embeddedFont>
    <p:embeddedFont>
      <p:font typeface="游ゴシック" panose="020B0400000000000000" pitchFamily="50" charset="-128"/>
      <p:regular r:id="rId63"/>
      <p:bold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7233"/>
    <a:srgbClr val="68C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01" autoAdjust="0"/>
    <p:restoredTop sz="94626" autoAdjust="0"/>
  </p:normalViewPr>
  <p:slideViewPr>
    <p:cSldViewPr>
      <p:cViewPr varScale="1">
        <p:scale>
          <a:sx n="37" d="100"/>
          <a:sy n="37" d="100"/>
        </p:scale>
        <p:origin x="84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font" Target="fonts/font4.fntdata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font" Target="fonts/font7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5.fntdata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3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6.fntdata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130996258446415"/>
          <c:y val="0.1627860115641985"/>
          <c:w val="0.74929510805830124"/>
          <c:h val="0.75680579380305046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7A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211-E94F-8E30-78D360487F01}"/>
              </c:ext>
            </c:extLst>
          </c:dPt>
          <c:dPt>
            <c:idx val="1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211-E94F-8E30-78D360487F01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211-E94F-8E30-78D360487F01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211-E94F-8E30-78D360487F01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211-E94F-8E30-78D360487F01}"/>
              </c:ext>
            </c:extLst>
          </c:dPt>
          <c:dPt>
            <c:idx val="5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211-E94F-8E30-78D360487F01}"/>
              </c:ext>
            </c:extLst>
          </c:dPt>
          <c:dPt>
            <c:idx val="6"/>
            <c:bubble3D val="0"/>
            <c:spPr>
              <a:solidFill>
                <a:srgbClr val="9452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211-E94F-8E30-78D360487F01}"/>
              </c:ext>
            </c:extLst>
          </c:dPt>
          <c:dLbls>
            <c:dLbl>
              <c:idx val="0"/>
              <c:layout>
                <c:manualLayout>
                  <c:x val="-0.25773992267671386"/>
                  <c:y val="-0.21123391626249466"/>
                </c:manualLayout>
              </c:layout>
              <c:tx>
                <c:rich>
                  <a:bodyPr/>
                  <a:lstStyle/>
                  <a:p>
                    <a:fld id="{F506E57D-44AE-324D-B0BF-3D8F82E7272F}" type="CATEGORYNAME">
                      <a:rPr lang="ja-JP" altLang="en-US"/>
                      <a:pPr/>
                      <a:t>[分類名]</a:t>
                    </a:fld>
                    <a:endParaRPr lang="ja-JP" altLang="en-US"/>
                  </a:p>
                  <a:p>
                    <a:fld id="{096C53ED-2800-9447-BC23-197361457AD4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459801213583842"/>
                      <c:h val="0.155749828371149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211-E94F-8E30-78D360487F01}"/>
                </c:ext>
              </c:extLst>
            </c:dLbl>
            <c:dLbl>
              <c:idx val="1"/>
              <c:layout>
                <c:manualLayout>
                  <c:x val="3.6755207611464144E-3"/>
                  <c:y val="4.1636077365657068E-2"/>
                </c:manualLayout>
              </c:layout>
              <c:tx>
                <c:rich>
                  <a:bodyPr/>
                  <a:lstStyle/>
                  <a:p>
                    <a:fld id="{EC3FB2CD-F467-2E4A-A382-6FE43341443D}" type="CATEGORYNAME">
                      <a:rPr lang="ja-JP" altLang="en-US"/>
                      <a:pPr/>
                      <a:t>[分類名]</a:t>
                    </a:fld>
                    <a:endParaRPr lang="ja-JP" altLang="en-US"/>
                  </a:p>
                  <a:p>
                    <a:fld id="{A30E7D1D-4551-BC45-9B76-C6A945CACA72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514446394657378"/>
                      <c:h val="0.1389544593567855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211-E94F-8E30-78D360487F01}"/>
                </c:ext>
              </c:extLst>
            </c:dLbl>
            <c:dLbl>
              <c:idx val="2"/>
              <c:layout>
                <c:manualLayout>
                  <c:x val="-3.7426425420226728E-2"/>
                  <c:y val="-2.248357446351947E-3"/>
                </c:manualLayout>
              </c:layout>
              <c:tx>
                <c:rich>
                  <a:bodyPr/>
                  <a:lstStyle/>
                  <a:p>
                    <a:fld id="{55E8F2B6-309E-934E-BD18-62CBD0BDC0B8}" type="CATEGORYNAME">
                      <a:rPr lang="ja-JP" altLang="en-US"/>
                      <a:pPr/>
                      <a:t>[分類名]</a:t>
                    </a:fld>
                    <a:endParaRPr lang="ja-JP" altLang="en-US" baseline="0"/>
                  </a:p>
                  <a:p>
                    <a:fld id="{F6D59282-EACA-7448-BE0C-A1BA1E9733DD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211-E94F-8E30-78D360487F01}"/>
                </c:ext>
              </c:extLst>
            </c:dLbl>
            <c:dLbl>
              <c:idx val="3"/>
              <c:layout>
                <c:manualLayout>
                  <c:x val="-2.2542720723739321E-2"/>
                  <c:y val="4.1916562696869018E-2"/>
                </c:manualLayout>
              </c:layout>
              <c:tx>
                <c:rich>
                  <a:bodyPr/>
                  <a:lstStyle/>
                  <a:p>
                    <a:fld id="{6E1E0F8C-172B-9B4E-A431-CB0C77948EDF}" type="CATEGORYNAME">
                      <a:rPr lang="ja-JP" altLang="en-US"/>
                      <a:pPr/>
                      <a:t>[分類名]</a:t>
                    </a:fld>
                    <a:endParaRPr lang="ja-JP" altLang="en-US" baseline="0"/>
                  </a:p>
                  <a:p>
                    <a:fld id="{1E5A9965-4B33-A249-8454-4D7447ADFF82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211-E94F-8E30-78D360487F01}"/>
                </c:ext>
              </c:extLst>
            </c:dLbl>
            <c:dLbl>
              <c:idx val="4"/>
              <c:layout>
                <c:manualLayout>
                  <c:x val="-4.879076618082314E-2"/>
                  <c:y val="1.156105485908075E-2"/>
                </c:manualLayout>
              </c:layout>
              <c:tx>
                <c:rich>
                  <a:bodyPr/>
                  <a:lstStyle/>
                  <a:p>
                    <a:fld id="{0D93BAA5-E80B-1A46-8ED0-3EED80A888D3}" type="CATEGORYNAME">
                      <a:rPr lang="ja-JP" altLang="en-US"/>
                      <a:pPr/>
                      <a:t>[分類名]</a:t>
                    </a:fld>
                    <a:endParaRPr lang="ja-JP" altLang="en-US"/>
                  </a:p>
                  <a:p>
                    <a:fld id="{BA8685B6-E547-414D-BBAB-7DE48C1DE674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509699436573036"/>
                      <c:h val="0.1535255452257303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211-E94F-8E30-78D360487F01}"/>
                </c:ext>
              </c:extLst>
            </c:dLbl>
            <c:dLbl>
              <c:idx val="5"/>
              <c:layout>
                <c:manualLayout>
                  <c:x val="2.8131456972133801E-5"/>
                  <c:y val="1.4498986085903013E-7"/>
                </c:manualLayout>
              </c:layout>
              <c:tx>
                <c:rich>
                  <a:bodyPr/>
                  <a:lstStyle/>
                  <a:p>
                    <a:fld id="{9883F35B-CD14-CD44-AD68-34ACA581DF54}" type="CATEGORYNAME">
                      <a:rPr lang="ja-JP" altLang="en-US"/>
                      <a:pPr/>
                      <a:t>[分類名]</a:t>
                    </a:fld>
                    <a:endParaRPr lang="ja-JP" altLang="en-US"/>
                  </a:p>
                  <a:p>
                    <a:fld id="{0A0C290A-0EC5-6847-A59D-8A5DD7D8FBF8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963448826827999"/>
                      <c:h val="0.1194016815442822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1211-E94F-8E30-78D360487F01}"/>
                </c:ext>
              </c:extLst>
            </c:dLbl>
            <c:dLbl>
              <c:idx val="6"/>
              <c:layout>
                <c:manualLayout>
                  <c:x val="7.4902067740123923E-2"/>
                  <c:y val="4.3273776350492783E-4"/>
                </c:manualLayout>
              </c:layout>
              <c:tx>
                <c:rich>
                  <a:bodyPr/>
                  <a:lstStyle/>
                  <a:p>
                    <a:fld id="{EE50CC29-7338-B04D-BBF8-86A5657E5216}" type="CATEGORYNAME">
                      <a:rPr lang="ja-JP" altLang="en-US"/>
                      <a:pPr/>
                      <a:t>[分類名]</a:t>
                    </a:fld>
                    <a:endParaRPr lang="ja-JP" altLang="en-US"/>
                  </a:p>
                  <a:p>
                    <a:fld id="{5D3BDF63-F692-AF40-A077-9718FC42A0A6}" type="VALUE">
                      <a:rPr lang="en-US" altLang="ja-JP"/>
                      <a:pPr/>
                      <a:t>[値]</a:t>
                    </a:fld>
                    <a:r>
                      <a:rPr lang="en-US" altLang="ja-JP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879501891899356"/>
                      <c:h val="0.1198683604908650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1211-E94F-8E30-78D360487F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UD デジタル 教科書体 NK-B" panose="02020700000000000000" pitchFamily="18" charset="-128"/>
                    <a:ea typeface="UD デジタル 教科書体 NK-B" panose="02020700000000000000" pitchFamily="18" charset="-128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火力</c:v>
                </c:pt>
                <c:pt idx="1">
                  <c:v>原子力</c:v>
                </c:pt>
                <c:pt idx="2">
                  <c:v>水力</c:v>
                </c:pt>
                <c:pt idx="3">
                  <c:v>太陽光</c:v>
                </c:pt>
                <c:pt idx="4">
                  <c:v>バイオマス</c:v>
                </c:pt>
                <c:pt idx="5">
                  <c:v>風力</c:v>
                </c:pt>
                <c:pt idx="6">
                  <c:v>地熱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72.7</c:v>
                </c:pt>
                <c:pt idx="1">
                  <c:v>5.6</c:v>
                </c:pt>
                <c:pt idx="2">
                  <c:v>7.6</c:v>
                </c:pt>
                <c:pt idx="3">
                  <c:v>9.1999999999999993</c:v>
                </c:pt>
                <c:pt idx="4">
                  <c:v>3.7</c:v>
                </c:pt>
                <c:pt idx="5">
                  <c:v>0.9</c:v>
                </c:pt>
                <c:pt idx="6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211-E94F-8E30-78D360487F01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UD デジタル 教科書体 NK-B" panose="02020700000000000000" pitchFamily="18" charset="-128"/>
          <a:ea typeface="UD デジタル 教科書体 NK-B" panose="02020700000000000000" pitchFamily="18" charset="-128"/>
        </a:defRPr>
      </a:pPr>
      <a:endParaRPr lang="ja-JP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0.26056</cdr:x>
      <cdr:y>0.94175</cdr:y>
    </cdr:from>
    <cdr:to>
      <cdr:x>0.76504</cdr:x>
      <cdr:y>0.9953</cdr:y>
    </cdr:to>
    <cdr:sp macro="" textlink="">
      <cdr:nvSpPr>
        <cdr:cNvPr id="2" name="テキスト ボックス 12">
          <a:extLst xmlns:a="http://schemas.openxmlformats.org/drawingml/2006/main">
            <a:ext uri="{FF2B5EF4-FFF2-40B4-BE49-F238E27FC236}">
              <a16:creationId xmlns:a16="http://schemas.microsoft.com/office/drawing/2014/main" id="{8B316ED6-697E-D632-DA45-AE058603CBAD}"/>
            </a:ext>
          </a:extLst>
        </cdr:cNvPr>
        <cdr:cNvSpPr txBox="1"/>
      </cdr:nvSpPr>
      <cdr:spPr>
        <a:xfrm xmlns:a="http://schemas.openxmlformats.org/drawingml/2006/main">
          <a:off x="1866314" y="6495282"/>
          <a:ext cx="361349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kumimoji="1" lang="ja-JP" altLang="en-US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rPr>
            <a:t>出所：総合エネルギー統計より作成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AE74C-D473-4751-B8AA-710CE8B5BC19}" type="datetimeFigureOut">
              <a:rPr kumimoji="1" lang="ja-JP" altLang="en-US" smtClean="0"/>
              <a:t>2025/7/9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EC275-AB0B-44EB-BBB4-36185C36B5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0902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DEC275-AB0B-44EB-BBB4-36185C36B5A5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3763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VAVpGN3kIKM?feature=oembed" TargetMode="External"/><Relationship Id="rId6" Type="http://schemas.openxmlformats.org/officeDocument/2006/relationships/hyperlink" Target="https://youtu.be/VAVpGN3kIKM" TargetMode="Externa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VAVpGN3kIKM?feature=oembed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8XT-qdBte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w8XT-qdBteg?feature=oembed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4ly8e2pg8qA?feature=oembed" TargetMode="External"/><Relationship Id="rId6" Type="http://schemas.openxmlformats.org/officeDocument/2006/relationships/hyperlink" Target="https://youtu.be/4ly8e2pg8qA" TargetMode="Externa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i4BUEdw5SRw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i4BUEdw5SRw?feature=oembed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4ly8e2pg8qA?feature=oembed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s://forms.gle/c4KVQYtegupFN25F8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92D05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4E1D48-9043-C219-1541-774AE85C006A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68CBC0"/>
          </a:solidFill>
        </p:grpSpPr>
        <p:sp>
          <p:nvSpPr>
            <p:cNvPr id="9" name="Freeform 9"/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en-US" altLang="ja-JP" sz="5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Nature-based Solutions</a:t>
              </a:r>
            </a:p>
            <a:p>
              <a:r>
                <a:rPr lang="ja-JP" altLang="ja-JP" sz="48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（自然を活用した解決策</a:t>
              </a:r>
              <a:r>
                <a:rPr lang="ja-JP" altLang="en-US" sz="48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）</a:t>
              </a:r>
              <a:endParaRPr lang="ja-JP" altLang="ja-JP" sz="2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-1905000" y="2007798"/>
            <a:ext cx="15795935" cy="19336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 2027</a:t>
            </a:r>
            <a:r>
              <a:rPr lang="ja-JP" altLang="en-US" sz="4000" b="1" kern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8B0636E4-95E6-93FA-CE4E-DBC5F84644B5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F76D4C7-F83A-5C08-63DD-1B50961C0F0F}"/>
              </a:ext>
            </a:extLst>
          </p:cNvPr>
          <p:cNvSpPr txBox="1"/>
          <p:nvPr/>
        </p:nvSpPr>
        <p:spPr>
          <a:xfrm>
            <a:off x="898568" y="8394827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01</a:t>
            </a:r>
            <a:endParaRPr kumimoji="1" lang="ja-JP" altLang="en-US" sz="72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EAC8E21-1AC6-8276-5F46-A9E6E1B34231}"/>
              </a:ext>
            </a:extLst>
          </p:cNvPr>
          <p:cNvSpPr txBox="1"/>
          <p:nvPr/>
        </p:nvSpPr>
        <p:spPr>
          <a:xfrm>
            <a:off x="533400" y="537806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</a:t>
            </a:r>
            <a:r>
              <a:rPr kumimoji="1" lang="ja-JP" altLang="en-US" sz="440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コマ</a:t>
            </a:r>
            <a:r>
              <a:rPr kumimoji="1" lang="en-US" altLang="ja-JP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Ver</a:t>
            </a:r>
            <a:endParaRPr kumimoji="1" lang="ja-JP" altLang="en-US" sz="44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3481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C414D-DA5F-CDD9-761A-524818815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EEBED0-79A0-25F9-E312-02EBD951BF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FA35409-818C-AB6F-EDA3-FF9E263B7BD4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565B6B8-82B1-DB75-E765-991FCB7F4FBE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88EDD9F-D9A1-EFA9-0F0D-ED25BA949E37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F59D01-96FA-B9D0-B30E-7CC2279BC32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E9D85E04-FCA8-D9FB-D2D5-15360F01216B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0B49290E-DFB9-7F5E-B7B8-F92D899635A5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8B7AD287-0E8A-B30A-B837-8CA9FFFF6340}"/>
              </a:ext>
            </a:extLst>
          </p:cNvPr>
          <p:cNvSpPr txBox="1"/>
          <p:nvPr/>
        </p:nvSpPr>
        <p:spPr>
          <a:xfrm>
            <a:off x="-24067" y="3030633"/>
            <a:ext cx="5072690" cy="1044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47CD1B3-2AC4-8328-BC4E-377CB7CC4C6E}"/>
              </a:ext>
            </a:extLst>
          </p:cNvPr>
          <p:cNvSpPr txBox="1"/>
          <p:nvPr/>
        </p:nvSpPr>
        <p:spPr>
          <a:xfrm>
            <a:off x="990394" y="4516501"/>
            <a:ext cx="17356451" cy="483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7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江戸時代の農家は野菜を育てるために</a:t>
            </a:r>
            <a:endParaRPr lang="en-US" altLang="ja-JP" sz="7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あるものを使って工夫していました。</a:t>
            </a:r>
            <a:endParaRPr lang="en-US" altLang="ja-JP" sz="72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次のうち何を使ったでしょう？</a:t>
            </a: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B7ED7FEA-4500-0900-08E7-9AD44AC52004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B8EEA8E0-B88F-0C8C-35C7-26DEA015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429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1600198" y="3656244"/>
            <a:ext cx="15087600" cy="50754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>
              <a:lnSpc>
                <a:spcPts val="7840"/>
              </a:lnSpc>
              <a:buAutoNum type="circleNumDbPlain"/>
            </a:pPr>
            <a:r>
              <a:rPr lang="ja-JP" altLang="en-US" sz="9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落ち葉</a:t>
            </a:r>
            <a:endParaRPr lang="en-US" altLang="ja-JP" sz="9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914400" indent="-914400">
              <a:lnSpc>
                <a:spcPts val="7840"/>
              </a:lnSpc>
              <a:buAutoNum type="circleNumDbPlain"/>
            </a:pPr>
            <a:endParaRPr lang="en-US" altLang="ja-JP" sz="9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914400" indent="-914400">
              <a:lnSpc>
                <a:spcPts val="7840"/>
              </a:lnSpc>
              <a:buAutoNum type="circleNumDbPlain"/>
            </a:pPr>
            <a:r>
              <a:rPr lang="ja-JP" altLang="en-US" sz="9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鉄</a:t>
            </a:r>
            <a:endParaRPr lang="en-US" altLang="ja-JP" sz="9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914400" indent="-914400">
              <a:lnSpc>
                <a:spcPts val="7840"/>
              </a:lnSpc>
              <a:buAutoNum type="circleNumDbPlain"/>
            </a:pPr>
            <a:endParaRPr lang="en-US" altLang="ja-JP" sz="9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914400" indent="-914400">
              <a:lnSpc>
                <a:spcPts val="7840"/>
              </a:lnSpc>
              <a:buAutoNum type="circleNumDbPlain"/>
            </a:pPr>
            <a:r>
              <a:rPr lang="ja-JP" altLang="en-US" sz="9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茶碗</a:t>
            </a: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786B07D2-A73D-7FEC-3AF5-D855ACA78C24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F43CAA65-455B-5B6D-B8A1-A62BE54BC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803" y="2207953"/>
            <a:ext cx="2337465" cy="3078612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F59EEBBA-193B-A437-BFFB-D07E19E93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9696" y="5268261"/>
            <a:ext cx="3508102" cy="1964537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118C2DED-F939-AE49-9147-5ED05B9471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430" y="6072084"/>
            <a:ext cx="3462603" cy="3462603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12750CE5-8945-4E5D-3F83-CF543C72879D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02083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4267200" y="5300518"/>
            <a:ext cx="10150817" cy="1361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正解は</a:t>
            </a:r>
            <a:r>
              <a:rPr lang="en-US" altLang="ja-JP" sz="1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BBF78A58-65A9-A0F2-33A3-B3CFC8607321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2283722B-3555-7B75-426A-EBE03D969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2132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1600200" y="2923808"/>
            <a:ext cx="15087600" cy="19493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14400" indent="-914400">
              <a:lnSpc>
                <a:spcPts val="7840"/>
              </a:lnSpc>
              <a:buAutoNum type="circleNumDbPlain"/>
            </a:pPr>
            <a:r>
              <a:rPr lang="ja-JP" altLang="en-US" sz="115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落ち葉</a:t>
            </a:r>
            <a:endParaRPr lang="en-US" altLang="ja-JP" sz="54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肥料にするため畑の近くに落葉樹を植えた</a:t>
            </a: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786B07D2-A73D-7FEC-3AF5-D855ACA78C24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7" name="スライド番号プレースホルダー 63">
            <a:extLst>
              <a:ext uri="{FF2B5EF4-FFF2-40B4-BE49-F238E27FC236}">
                <a16:creationId xmlns:a16="http://schemas.microsoft.com/office/drawing/2014/main" id="{0E4D1FF6-26D7-43B5-9F5D-22D017D4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F43CAA65-455B-5B6D-B8A1-A62BE54BC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9034" y="5480812"/>
            <a:ext cx="2801451" cy="3689716"/>
          </a:xfrm>
          <a:prstGeom prst="rect">
            <a:avLst/>
          </a:prstGeom>
        </p:spPr>
      </p:pic>
      <p:sp>
        <p:nvSpPr>
          <p:cNvPr id="4" name="TextBox 13">
            <a:extLst>
              <a:ext uri="{FF2B5EF4-FFF2-40B4-BE49-F238E27FC236}">
                <a16:creationId xmlns:a16="http://schemas.microsoft.com/office/drawing/2014/main" id="{87C56290-8068-121B-3CC0-C0444E19A276}"/>
              </a:ext>
            </a:extLst>
          </p:cNvPr>
          <p:cNvSpPr txBox="1"/>
          <p:nvPr/>
        </p:nvSpPr>
        <p:spPr>
          <a:xfrm>
            <a:off x="2438400" y="5509386"/>
            <a:ext cx="15087600" cy="39499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クヌギやコナラを植え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落ち葉を肥料として活用することで、</a:t>
            </a:r>
          </a:p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化学肥料に頼らず、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「</a:t>
            </a:r>
            <a:r>
              <a:rPr lang="ja-JP" altLang="en-US" sz="5400" spc="300" dirty="0">
                <a:solidFill>
                  <a:srgbClr val="FF0000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持続可能な食料生産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」へ導いた例</a:t>
            </a:r>
          </a:p>
        </p:txBody>
      </p:sp>
    </p:spTree>
    <p:extLst>
      <p:ext uri="{BB962C8B-B14F-4D97-AF65-F5344CB8AC3E}">
        <p14:creationId xmlns:p14="http://schemas.microsoft.com/office/powerpoint/2010/main" val="2417152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822676" y="2803819"/>
            <a:ext cx="15131090" cy="6958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8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自然を活用した解決策</a:t>
            </a:r>
            <a:endParaRPr lang="en-US" altLang="ja-JP" sz="8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のことを</a:t>
            </a:r>
            <a:r>
              <a:rPr lang="en-US" altLang="ja-JP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『N</a:t>
            </a:r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ｂ</a:t>
            </a:r>
            <a:r>
              <a:rPr lang="en-US" altLang="ja-JP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S』</a:t>
            </a:r>
          </a:p>
          <a:p>
            <a:pPr algn="ctr">
              <a:lnSpc>
                <a:spcPts val="7840"/>
              </a:lnSpc>
            </a:pPr>
            <a:r>
              <a:rPr lang="ja-JP" altLang="en-US" sz="6600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</a:t>
            </a:r>
            <a:r>
              <a:rPr lang="en-US" altLang="ja-JP" sz="6600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Nature-based-Solutions</a:t>
            </a:r>
            <a:r>
              <a:rPr lang="ja-JP" altLang="en-US" sz="6600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）</a:t>
            </a:r>
            <a:r>
              <a:rPr lang="en-US" altLang="ja-JP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</a:t>
            </a:r>
          </a:p>
          <a:p>
            <a:pPr algn="ctr">
              <a:lnSpc>
                <a:spcPts val="7840"/>
              </a:lnSpc>
            </a:pPr>
            <a:endParaRPr lang="en-US" altLang="ja-JP" sz="72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と呼びます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>
              <a:lnSpc>
                <a:spcPts val="7840"/>
              </a:lnSpc>
            </a:pPr>
            <a:endParaRPr lang="en-US" altLang="ja-JP" sz="56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38F7F2D8-2781-2652-D021-C4886492594D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F1BFCEC6-3A9E-548A-F554-A3D494F2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1910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1473999" y="2574742"/>
            <a:ext cx="15131090" cy="926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en-US" altLang="ja-JP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Nature-based-Solutions</a:t>
            </a:r>
            <a:r>
              <a:rPr lang="ja-JP" altLang="en-US" sz="48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</a:t>
            </a:r>
            <a:r>
              <a:rPr lang="en-US" altLang="ja-JP" sz="4400" spc="16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r>
              <a:rPr lang="ja-JP" altLang="en-US" sz="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）</a:t>
            </a:r>
            <a:endParaRPr lang="en-US" altLang="ja-JP" sz="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E1972F71-CE9E-8774-B666-60853E924798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EDB83BF-3332-B0F6-8F6D-8A9BD74AB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32086DE6-2536-D45C-2081-CF861CD9FF78}"/>
              </a:ext>
            </a:extLst>
          </p:cNvPr>
          <p:cNvSpPr txBox="1"/>
          <p:nvPr/>
        </p:nvSpPr>
        <p:spPr>
          <a:xfrm>
            <a:off x="2103075" y="4323061"/>
            <a:ext cx="15131090" cy="4924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自然を守ることが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社会課題の解決につながり、私たちの暮らしを</a:t>
            </a:r>
            <a:endParaRPr lang="en-US" altLang="ja-JP" sz="8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lang="ja-JP" altLang="en-US" sz="8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守ることにもつながる</a:t>
            </a:r>
          </a:p>
        </p:txBody>
      </p:sp>
    </p:spTree>
    <p:extLst>
      <p:ext uri="{BB962C8B-B14F-4D97-AF65-F5344CB8AC3E}">
        <p14:creationId xmlns:p14="http://schemas.microsoft.com/office/powerpoint/2010/main" val="1155926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869225" y="4273736"/>
            <a:ext cx="14549546" cy="7461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地球にやさしい発電技術</a:t>
            </a: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02026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8" name="Freeform 8"/>
          <p:cNvSpPr/>
          <p:nvPr/>
        </p:nvSpPr>
        <p:spPr>
          <a:xfrm>
            <a:off x="7546617" y="5988079"/>
            <a:ext cx="4295015" cy="4911139"/>
          </a:xfrm>
          <a:custGeom>
            <a:avLst/>
            <a:gdLst/>
            <a:ahLst/>
            <a:cxnLst/>
            <a:rect l="l" t="t" r="r" b="b"/>
            <a:pathLst>
              <a:path w="4295015" h="4911139">
                <a:moveTo>
                  <a:pt x="0" y="0"/>
                </a:moveTo>
                <a:lnTo>
                  <a:pt x="4295015" y="0"/>
                </a:lnTo>
                <a:lnTo>
                  <a:pt x="4295015" y="4911139"/>
                </a:lnTo>
                <a:lnTo>
                  <a:pt x="0" y="49111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D0A2E61C-C3F8-8D56-79B6-96837659A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BEDAC-E309-F9B9-5132-85CA57A79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7AF9A3B6-B996-051B-8BF2-95A77A14BC36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FDF1C879-AE19-F4F2-B6E2-BB3FDF85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 教材❶01">
            <a:hlinkClick r:id="" action="ppaction://media"/>
            <a:extLst>
              <a:ext uri="{FF2B5EF4-FFF2-40B4-BE49-F238E27FC236}">
                <a16:creationId xmlns:a16="http://schemas.microsoft.com/office/drawing/2014/main" id="{05916992-CA11-1E1F-198F-13DEFED9585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7825" y="57150"/>
            <a:ext cx="18004779" cy="10172700"/>
          </a:xfrm>
          <a:prstGeom prst="rect">
            <a:avLst/>
          </a:prstGeom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CD260C78-0780-01B3-2D74-70D2269DE0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831" y="57149"/>
            <a:ext cx="18021344" cy="10137003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92470F9-387A-201D-F3C5-5B8C3EEC8A96}"/>
              </a:ext>
            </a:extLst>
          </p:cNvPr>
          <p:cNvSpPr txBox="1"/>
          <p:nvPr/>
        </p:nvSpPr>
        <p:spPr>
          <a:xfrm>
            <a:off x="865445" y="8438831"/>
            <a:ext cx="1021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hlinkClick r:id="rId6"/>
              </a:rPr>
              <a:t>https://youtu.be/VAVpGN3kIKM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334657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BEDAC-E309-F9B9-5132-85CA57A79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7AF9A3B6-B996-051B-8BF2-95A77A14BC36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FDF1C879-AE19-F4F2-B6E2-BB3FDF85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 教材❶01">
            <a:hlinkClick r:id="" action="ppaction://media"/>
            <a:extLst>
              <a:ext uri="{FF2B5EF4-FFF2-40B4-BE49-F238E27FC236}">
                <a16:creationId xmlns:a16="http://schemas.microsoft.com/office/drawing/2014/main" id="{05916992-CA11-1E1F-198F-13DEFED9585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7825" y="57150"/>
            <a:ext cx="18004779" cy="101727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35B81D8-41F7-2047-D1B5-0DE7C5426000}"/>
              </a:ext>
            </a:extLst>
          </p:cNvPr>
          <p:cNvSpPr txBox="1"/>
          <p:nvPr/>
        </p:nvSpPr>
        <p:spPr>
          <a:xfrm>
            <a:off x="14788221" y="9513634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/>
              <a:t>https://youtu.be/VAVpGN3kIKM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0466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地球にやさしい発電技術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D4A19768-9528-3B74-00E5-42375FDAFB6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A2035FE3-46B0-F508-346C-997B922A4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19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2FAE95B-0DE9-8BE1-9130-75E667A1557F}"/>
              </a:ext>
            </a:extLst>
          </p:cNvPr>
          <p:cNvSpPr txBox="1"/>
          <p:nvPr/>
        </p:nvSpPr>
        <p:spPr>
          <a:xfrm>
            <a:off x="1066800" y="2522695"/>
            <a:ext cx="15087600" cy="949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今の主力の発電方法って？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411404C0-554C-337A-B87C-BDD6C7899AD3}"/>
              </a:ext>
            </a:extLst>
          </p:cNvPr>
          <p:cNvSpPr txBox="1"/>
          <p:nvPr/>
        </p:nvSpPr>
        <p:spPr>
          <a:xfrm>
            <a:off x="2135724" y="3641167"/>
            <a:ext cx="10404914" cy="68607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日本のエネルギー供給は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火力発電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が主流です。 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2500"/>
              </a:lnSpc>
            </a:pPr>
            <a:endParaRPr lang="en-US" altLang="ja-JP" sz="8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2500"/>
              </a:lnSpc>
            </a:pPr>
            <a:endParaRPr lang="en-US" altLang="ja-JP" sz="8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25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しかし、発電するときに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地球温暖化</a:t>
            </a:r>
            <a:r>
              <a:rPr lang="ja-JP" altLang="en-US" sz="40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の原因の一つと言われる</a:t>
            </a:r>
            <a:endParaRPr lang="ja-JP" altLang="en-US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二酸化炭素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を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r>
              <a:rPr lang="ja-JP" altLang="en-US" sz="40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たくさん出しています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。</a:t>
            </a:r>
          </a:p>
          <a:p>
            <a:pPr>
              <a:lnSpc>
                <a:spcPts val="7840"/>
              </a:lnSpc>
            </a:pPr>
            <a:endParaRPr lang="ja-JP" altLang="en-US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aphicFrame>
        <p:nvGraphicFramePr>
          <p:cNvPr id="11" name="グラフ 10">
            <a:extLst>
              <a:ext uri="{FF2B5EF4-FFF2-40B4-BE49-F238E27FC236}">
                <a16:creationId xmlns:a16="http://schemas.microsoft.com/office/drawing/2014/main" id="{AA596DD5-363A-D6F6-34FD-D1868084A427}"/>
              </a:ext>
            </a:extLst>
          </p:cNvPr>
          <p:cNvGraphicFramePr>
            <a:graphicFrameLocks/>
          </p:cNvGraphicFramePr>
          <p:nvPr/>
        </p:nvGraphicFramePr>
        <p:xfrm>
          <a:off x="10287000" y="2663381"/>
          <a:ext cx="7162800" cy="6897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授業のねらい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78453" y="2309300"/>
            <a:ext cx="15131090" cy="11337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自然を活用した解決策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34" name="スライド番号プレースホルダー 63">
            <a:extLst>
              <a:ext uri="{FF2B5EF4-FFF2-40B4-BE49-F238E27FC236}">
                <a16:creationId xmlns:a16="http://schemas.microsoft.com/office/drawing/2014/main" id="{9A9F82DA-D452-A10D-9A93-1FBF4CF5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DB12F81-79D1-4463-7457-C853C6471699}"/>
              </a:ext>
            </a:extLst>
          </p:cNvPr>
          <p:cNvSpPr txBox="1"/>
          <p:nvPr/>
        </p:nvSpPr>
        <p:spPr>
          <a:xfrm>
            <a:off x="952498" y="3888939"/>
            <a:ext cx="16383000" cy="397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8800" b="1" spc="-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『Nature-based-Solutions』</a:t>
            </a:r>
          </a:p>
          <a:p>
            <a:pPr algn="ctr">
              <a:lnSpc>
                <a:spcPct val="150000"/>
              </a:lnSpc>
            </a:pPr>
            <a:r>
              <a:rPr lang="ja-JP" altLang="en-US" sz="88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について興味を持つ</a:t>
            </a:r>
            <a:endParaRPr lang="en-US" altLang="ja-JP" sz="88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3A84F8F6-C4D7-7D9D-5352-72FD1F116000}"/>
              </a:ext>
            </a:extLst>
          </p:cNvPr>
          <p:cNvSpPr/>
          <p:nvPr/>
        </p:nvSpPr>
        <p:spPr>
          <a:xfrm>
            <a:off x="8534400" y="7965884"/>
            <a:ext cx="8954228" cy="1623091"/>
          </a:xfrm>
          <a:prstGeom prst="wedgeRoundRectCallout">
            <a:avLst>
              <a:gd name="adj1" fmla="val 38563"/>
              <a:gd name="adj2" fmla="val -83737"/>
              <a:gd name="adj3" fmla="val 16667"/>
            </a:avLst>
          </a:prstGeom>
          <a:ln w="57150">
            <a:solidFill>
              <a:srgbClr val="2472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6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通称：</a:t>
            </a:r>
            <a:r>
              <a:rPr lang="en-US" altLang="ja-JP" sz="3600" b="1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r>
              <a:rPr lang="ja-JP" altLang="en-US" sz="36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（エヌビーエス）</a:t>
            </a:r>
            <a:endParaRPr lang="en-US" altLang="ja-JP" sz="36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7EDE0B3-B258-3794-1EFD-A6F16429C7F9}"/>
              </a:ext>
            </a:extLst>
          </p:cNvPr>
          <p:cNvSpPr txBox="1"/>
          <p:nvPr/>
        </p:nvSpPr>
        <p:spPr>
          <a:xfrm>
            <a:off x="3783506" y="3948576"/>
            <a:ext cx="1147090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4000" b="1" spc="6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ネイチャー・ベースド・ソリューションズ</a:t>
            </a:r>
            <a:endParaRPr lang="en-US" altLang="ja-JP" sz="4000" b="1" spc="6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地球にやさしい発電技術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D4A19768-9528-3B74-00E5-42375FDAFB6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A2035FE3-46B0-F508-346C-997B922A4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2FAE95B-0DE9-8BE1-9130-75E667A1557F}"/>
              </a:ext>
            </a:extLst>
          </p:cNvPr>
          <p:cNvSpPr txBox="1"/>
          <p:nvPr/>
        </p:nvSpPr>
        <p:spPr>
          <a:xfrm>
            <a:off x="812275" y="2845764"/>
            <a:ext cx="15087600" cy="1044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「</a:t>
            </a:r>
            <a:r>
              <a:rPr lang="ja-JP" altLang="en-US" sz="8000" b="1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再生可能エネルギー」</a:t>
            </a:r>
            <a:endParaRPr lang="ja-JP" altLang="en-US" sz="54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411404C0-554C-337A-B87C-BDD6C7899AD3}"/>
              </a:ext>
            </a:extLst>
          </p:cNvPr>
          <p:cNvSpPr txBox="1"/>
          <p:nvPr/>
        </p:nvSpPr>
        <p:spPr>
          <a:xfrm>
            <a:off x="964518" y="3912832"/>
            <a:ext cx="13511059" cy="68350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en-US" altLang="ja-JP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4000" spc="300" dirty="0">
                <a:solidFill>
                  <a:srgbClr val="FF0000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資源がなくなることがないエネルギー</a:t>
            </a:r>
            <a:r>
              <a:rPr lang="en-US" altLang="ja-JP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のこと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例）太陽光発電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風力発電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水力発電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地力発電</a:t>
            </a:r>
            <a:endParaRPr lang="en-US" altLang="ja-JP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　バイオマス発電</a:t>
            </a:r>
            <a:endParaRPr lang="en-US" altLang="ja-JP" sz="8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2500"/>
              </a:lnSpc>
            </a:pPr>
            <a:endParaRPr lang="ja-JP" altLang="en-US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7840"/>
              </a:lnSpc>
            </a:pPr>
            <a:endParaRPr lang="ja-JP" altLang="en-US" sz="4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6BA00C98-1158-DF55-B921-FD3D425DC7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671" y="5494527"/>
            <a:ext cx="5736129" cy="3824086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7C2008FA-612F-1C05-C7BC-397BC2E742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3341" y="5494526"/>
            <a:ext cx="5105873" cy="382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4151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C0667-1127-807A-1D59-BC9EC8866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0DBB79B4-8DDF-0493-9C7E-FA12D2695D20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CAFA4F40-FAC7-1507-8FD5-828CA3C619CA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29678EB5-76F5-B68B-01E0-838C0ECEE89A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4C701AED-2B3A-CB45-84A8-49A5FB62909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3D89119B-D114-D8F5-37FB-A5FF704580AA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4F2E6C65-82F4-422C-3AFA-811E1FF57F55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02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DF5D3027-832B-0F0C-7961-2C03C82E77AF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地球にやさしい発電技術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ADB493B3-0DE7-A0CF-1253-932972C334AC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92060985-AF72-BFB4-3248-94EF649DE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148C7362-56C1-78D3-8CDF-98AC36F7111E}"/>
              </a:ext>
            </a:extLst>
          </p:cNvPr>
          <p:cNvSpPr txBox="1"/>
          <p:nvPr/>
        </p:nvSpPr>
        <p:spPr>
          <a:xfrm>
            <a:off x="1676400" y="2893478"/>
            <a:ext cx="16149830" cy="47728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実は、先ほど</a:t>
            </a:r>
            <a:r>
              <a:rPr lang="en-US" altLang="ja-JP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VTR</a:t>
            </a: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にあった</a:t>
            </a:r>
            <a:endParaRPr lang="en-US" altLang="ja-JP" sz="54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ボタニカルライトも</a:t>
            </a:r>
            <a:endParaRPr lang="en-US" altLang="ja-JP" sz="80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8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「</a:t>
            </a:r>
            <a:r>
              <a:rPr lang="ja-JP" altLang="en-US" sz="8000" b="1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再生可能エネルギー」</a:t>
            </a: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なのです</a:t>
            </a:r>
            <a:r>
              <a:rPr lang="en-US" altLang="ja-JP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  <a:r>
              <a:rPr lang="ja-JP" altLang="en-US" sz="54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！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89955E8B-5BD4-DA5D-7A0C-97327E07AFD6}"/>
              </a:ext>
            </a:extLst>
          </p:cNvPr>
          <p:cNvSpPr txBox="1"/>
          <p:nvPr/>
        </p:nvSpPr>
        <p:spPr>
          <a:xfrm>
            <a:off x="1828800" y="8327524"/>
            <a:ext cx="17084046" cy="897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再生可能エネルギー＝</a:t>
            </a:r>
            <a:r>
              <a:rPr lang="en-US" altLang="ja-JP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資源がなくなることがないエネルギー</a:t>
            </a:r>
            <a:r>
              <a:rPr lang="en-US" altLang="ja-JP" sz="40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</p:txBody>
      </p:sp>
    </p:spTree>
    <p:extLst>
      <p:ext uri="{BB962C8B-B14F-4D97-AF65-F5344CB8AC3E}">
        <p14:creationId xmlns:p14="http://schemas.microsoft.com/office/powerpoint/2010/main" val="29533271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1020477" y="200025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543300" y="4179510"/>
            <a:ext cx="12992733" cy="13873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endParaRPr lang="en-US" altLang="ja-JP" sz="72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72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３Ｄ空間で探索してみよう！</a:t>
            </a: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A8EE2525-7BDD-A95B-2FBB-25AFCD24B45A}"/>
              </a:ext>
            </a:extLst>
          </p:cNvPr>
          <p:cNvSpPr/>
          <p:nvPr/>
        </p:nvSpPr>
        <p:spPr>
          <a:xfrm>
            <a:off x="1295400" y="5829300"/>
            <a:ext cx="4495800" cy="4694131"/>
          </a:xfrm>
          <a:custGeom>
            <a:avLst/>
            <a:gdLst/>
            <a:ahLst/>
            <a:cxnLst/>
            <a:rect l="l" t="t" r="r" b="b"/>
            <a:pathLst>
              <a:path w="1484712" h="1697695">
                <a:moveTo>
                  <a:pt x="0" y="0"/>
                </a:moveTo>
                <a:lnTo>
                  <a:pt x="1484712" y="0"/>
                </a:lnTo>
                <a:lnTo>
                  <a:pt x="1484712" y="1697695"/>
                </a:lnTo>
                <a:lnTo>
                  <a:pt x="0" y="16976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49C7AB5E-FAD2-DF58-A207-CE45E211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3DA985-F6E0-420F-D50C-3AAD9127D54E}"/>
              </a:ext>
            </a:extLst>
          </p:cNvPr>
          <p:cNvSpPr txBox="1"/>
          <p:nvPr/>
        </p:nvSpPr>
        <p:spPr>
          <a:xfrm>
            <a:off x="2624620" y="6306984"/>
            <a:ext cx="13038755" cy="1516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9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で</a:t>
            </a:r>
            <a:r>
              <a:rPr lang="ja-JP" altLang="en-US" sz="208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探検</a:t>
            </a:r>
            <a:endParaRPr lang="en-US" sz="208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8500FED8-0A08-37F4-F321-2A64D059C226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595BBC9C-4526-2587-046A-71ED3AC1B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E2AEA98-B5F6-D1B8-FF48-1A1948C567AA}"/>
              </a:ext>
            </a:extLst>
          </p:cNvPr>
          <p:cNvSpPr txBox="1"/>
          <p:nvPr/>
        </p:nvSpPr>
        <p:spPr>
          <a:xfrm>
            <a:off x="837466" y="3043163"/>
            <a:ext cx="1508760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「</a:t>
            </a:r>
            <a:r>
              <a:rPr lang="ja-JP" altLang="en-US" sz="6600" b="1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ボタニカルライト」を作る会社を</a:t>
            </a:r>
            <a:endParaRPr lang="ja-JP" altLang="en-US" sz="6600" spc="3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B46F3C56-06BE-E415-D7C4-E138A89F0F7F}"/>
              </a:ext>
            </a:extLst>
          </p:cNvPr>
          <p:cNvSpPr txBox="1"/>
          <p:nvPr/>
        </p:nvSpPr>
        <p:spPr>
          <a:xfrm>
            <a:off x="11086366" y="8669865"/>
            <a:ext cx="586740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6600" spc="3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してみよう！</a:t>
            </a:r>
          </a:p>
        </p:txBody>
      </p:sp>
    </p:spTree>
    <p:extLst>
      <p:ext uri="{BB962C8B-B14F-4D97-AF65-F5344CB8AC3E}">
        <p14:creationId xmlns:p14="http://schemas.microsoft.com/office/powerpoint/2010/main" val="26948790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2268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938398" y="3071910"/>
            <a:ext cx="7445498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840"/>
              </a:lnSpc>
              <a:spcBef>
                <a:spcPct val="0"/>
              </a:spcBef>
            </a:pPr>
            <a:r>
              <a:rPr lang="ja-JP" altLang="en-US" sz="5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やること</a:t>
            </a:r>
            <a:endParaRPr lang="en-US" sz="5600" u="none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63632" y="4992645"/>
            <a:ext cx="8057368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空間に入り、</a:t>
            </a:r>
            <a:endParaRPr lang="en-US" altLang="ja-JP" sz="40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自由に空間を見てみよう！</a:t>
            </a:r>
            <a:endParaRPr lang="en-US" altLang="ja-JP" sz="40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クイズも隠れているので、</a:t>
            </a:r>
            <a:endParaRPr lang="en-US" altLang="ja-JP" sz="4000" spc="139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ts val="4759"/>
              </a:lnSpc>
            </a:pPr>
            <a:r>
              <a:rPr lang="ja-JP" altLang="en-US" sz="4000" spc="139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ワークシートに回答してください。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D0ADCEB6-EDD8-809D-605B-84343D3D64B8}"/>
              </a:ext>
            </a:extLst>
          </p:cNvPr>
          <p:cNvSpPr/>
          <p:nvPr/>
        </p:nvSpPr>
        <p:spPr>
          <a:xfrm>
            <a:off x="1261573" y="7944322"/>
            <a:ext cx="6669104" cy="1127209"/>
          </a:xfrm>
          <a:prstGeom prst="roundRect">
            <a:avLst>
              <a:gd name="adj" fmla="val 359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ワークシートに回答を記入</a:t>
            </a:r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8E181E53-B114-F5E0-FCD5-024E9A8ED800}"/>
              </a:ext>
            </a:extLst>
          </p:cNvPr>
          <p:cNvSpPr/>
          <p:nvPr/>
        </p:nvSpPr>
        <p:spPr>
          <a:xfrm>
            <a:off x="891452" y="2616533"/>
            <a:ext cx="1762624" cy="1730577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4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</a:p>
          <a:p>
            <a:pPr algn="ctr"/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A11A137D-C9D8-B854-9A0C-0A77F88F5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4014" y="3481821"/>
            <a:ext cx="7300353" cy="3012579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428A6BE5-40B5-1539-ADB1-4AC84E62DD15}"/>
              </a:ext>
            </a:extLst>
          </p:cNvPr>
          <p:cNvGrpSpPr/>
          <p:nvPr/>
        </p:nvGrpSpPr>
        <p:grpSpPr>
          <a:xfrm>
            <a:off x="8934712" y="2317479"/>
            <a:ext cx="2922903" cy="975959"/>
            <a:chOff x="10564497" y="6986941"/>
            <a:chExt cx="2922903" cy="975959"/>
          </a:xfrm>
        </p:grpSpPr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473CD327-469E-BB5E-256F-094D69B6F86B}"/>
                </a:ext>
              </a:extLst>
            </p:cNvPr>
            <p:cNvSpPr/>
            <p:nvPr/>
          </p:nvSpPr>
          <p:spPr>
            <a:xfrm>
              <a:off x="10564497" y="6986941"/>
              <a:ext cx="545670" cy="967564"/>
            </a:xfrm>
            <a:custGeom>
              <a:avLst/>
              <a:gdLst/>
              <a:ahLst/>
              <a:cxnLst/>
              <a:rect l="l" t="t" r="r" b="b"/>
              <a:pathLst>
                <a:path w="1217430" h="1751698">
                  <a:moveTo>
                    <a:pt x="0" y="0"/>
                  </a:moveTo>
                  <a:lnTo>
                    <a:pt x="1217430" y="0"/>
                  </a:lnTo>
                  <a:lnTo>
                    <a:pt x="1217430" y="1751698"/>
                  </a:lnTo>
                  <a:lnTo>
                    <a:pt x="0" y="17516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E56D362D-BD8A-39DC-77C4-7C94FCFF6AAA}"/>
                </a:ext>
              </a:extLst>
            </p:cNvPr>
            <p:cNvSpPr/>
            <p:nvPr/>
          </p:nvSpPr>
          <p:spPr>
            <a:xfrm>
              <a:off x="11353800" y="7095837"/>
              <a:ext cx="2133600" cy="867063"/>
            </a:xfrm>
            <a:prstGeom prst="roundRect">
              <a:avLst/>
            </a:prstGeom>
            <a:solidFill>
              <a:srgbClr val="247233"/>
            </a:solidFill>
            <a:ln>
              <a:solidFill>
                <a:srgbClr val="2472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200" dirty="0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注意！</a:t>
              </a:r>
            </a:p>
          </p:txBody>
        </p:sp>
      </p:grp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5BA3217-BE8E-ABB6-4A71-6FEEC5A7861D}"/>
              </a:ext>
            </a:extLst>
          </p:cNvPr>
          <p:cNvSpPr txBox="1"/>
          <p:nvPr/>
        </p:nvSpPr>
        <p:spPr>
          <a:xfrm>
            <a:off x="12101248" y="2494142"/>
            <a:ext cx="46058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自動翻訳機能を使うと</a:t>
            </a:r>
            <a:endParaRPr kumimoji="1" lang="en-US" altLang="ja-JP" sz="2000" dirty="0">
              <a:solidFill>
                <a:srgbClr val="FF0000"/>
              </a:solidFill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  <a:p>
            <a:r>
              <a:rPr kumimoji="1" lang="ja-JP" altLang="en-US" sz="2000" dirty="0">
                <a:solidFill>
                  <a:srgbClr val="FF0000"/>
                </a:solidFill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正しく表示されないことがあります。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7715454-9351-59EE-67A7-B9EDE5E0AE9B}"/>
              </a:ext>
            </a:extLst>
          </p:cNvPr>
          <p:cNvSpPr txBox="1"/>
          <p:nvPr/>
        </p:nvSpPr>
        <p:spPr>
          <a:xfrm>
            <a:off x="12331135" y="7363302"/>
            <a:ext cx="52144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rPr>
              <a:t>https://my.matterport.com/show/?m=qr6iCmqahuo</a:t>
            </a:r>
            <a:endParaRPr kumimoji="1" lang="ja-JP" altLang="en-US" sz="4000" dirty="0">
              <a:latin typeface="07あかずきんポップ Heavy" panose="00000900000000000000" pitchFamily="50" charset="-128"/>
              <a:ea typeface="07あかずきんポップ Heavy" panose="000009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0761A451-8DEB-F977-8896-B5965A7F9E3E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4" name="スライド番号プレースホルダー 63">
            <a:extLst>
              <a:ext uri="{FF2B5EF4-FFF2-40B4-BE49-F238E27FC236}">
                <a16:creationId xmlns:a16="http://schemas.microsoft.com/office/drawing/2014/main" id="{CBAA88CE-7583-CF73-9250-51C740435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F921382-5FCB-9034-B2BA-D5750DD081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82" y="6833926"/>
            <a:ext cx="2742857" cy="2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3289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３</a:t>
            </a:r>
            <a:r>
              <a:rPr lang="en-US" altLang="ja-JP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D</a:t>
            </a: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空間で探検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1425711-EAA4-FFB6-90FC-738C4EB22FDE}"/>
              </a:ext>
            </a:extLst>
          </p:cNvPr>
          <p:cNvSpPr txBox="1"/>
          <p:nvPr/>
        </p:nvSpPr>
        <p:spPr>
          <a:xfrm>
            <a:off x="983913" y="2944293"/>
            <a:ext cx="155341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ボタニカルライトの３</a:t>
            </a:r>
            <a:r>
              <a:rPr kumimoji="1" lang="en-US" altLang="ja-JP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D</a:t>
            </a:r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空間を見た感想や気づきはありましたか？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5710FD8-E45A-04D5-98A7-8584185B4540}"/>
              </a:ext>
            </a:extLst>
          </p:cNvPr>
          <p:cNvSpPr txBox="1"/>
          <p:nvPr/>
        </p:nvSpPr>
        <p:spPr>
          <a:xfrm>
            <a:off x="2624622" y="6564336"/>
            <a:ext cx="13038755" cy="16710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5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250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87873A5-8FA2-4B59-5269-4D7D11548D04}"/>
              </a:ext>
            </a:extLst>
          </p:cNvPr>
          <p:cNvSpPr txBox="1"/>
          <p:nvPr/>
        </p:nvSpPr>
        <p:spPr>
          <a:xfrm>
            <a:off x="6477000" y="8339265"/>
            <a:ext cx="114050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■何人かに発表してもらいましょう。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■近くのクラスメイトと話し合ってみましょう</a:t>
            </a:r>
            <a:r>
              <a:rPr lang="ja-JP" altLang="en-US" sz="32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。</a:t>
            </a: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8B84838C-37F3-96C6-983C-07F8B4A2A99E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4" name="スライド番号プレースホルダー 63">
            <a:extLst>
              <a:ext uri="{FF2B5EF4-FFF2-40B4-BE49-F238E27FC236}">
                <a16:creationId xmlns:a16="http://schemas.microsoft.com/office/drawing/2014/main" id="{57CB396D-2E66-E326-25DF-B2C07A8F5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吹き出し: 円形 1">
            <a:extLst>
              <a:ext uri="{FF2B5EF4-FFF2-40B4-BE49-F238E27FC236}">
                <a16:creationId xmlns:a16="http://schemas.microsoft.com/office/drawing/2014/main" id="{0594801F-5901-5A40-D7F8-FA634199149E}"/>
              </a:ext>
            </a:extLst>
          </p:cNvPr>
          <p:cNvSpPr/>
          <p:nvPr/>
        </p:nvSpPr>
        <p:spPr>
          <a:xfrm>
            <a:off x="670554" y="6439995"/>
            <a:ext cx="3740487" cy="3139164"/>
          </a:xfrm>
          <a:prstGeom prst="wedgeEllipseCallout">
            <a:avLst>
              <a:gd name="adj1" fmla="val 69139"/>
              <a:gd name="adj2" fmla="val -7086"/>
            </a:avLst>
          </a:prstGeom>
          <a:ln w="38100">
            <a:solidFill>
              <a:srgbClr val="24723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B5B6399-094E-8AD2-A518-FA9D870D90C4}"/>
              </a:ext>
            </a:extLst>
          </p:cNvPr>
          <p:cNvSpPr txBox="1"/>
          <p:nvPr/>
        </p:nvSpPr>
        <p:spPr>
          <a:xfrm>
            <a:off x="1365167" y="7101636"/>
            <a:ext cx="23512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クイズは</a:t>
            </a:r>
            <a:endParaRPr kumimoji="1" lang="en-US" altLang="ja-JP" sz="28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r>
              <a:rPr kumimoji="1" lang="ja-JP" altLang="en-US" sz="28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授業の最後に答え合わせをします！</a:t>
            </a:r>
          </a:p>
        </p:txBody>
      </p:sp>
    </p:spTree>
    <p:extLst>
      <p:ext uri="{BB962C8B-B14F-4D97-AF65-F5344CB8AC3E}">
        <p14:creationId xmlns:p14="http://schemas.microsoft.com/office/powerpoint/2010/main" val="41094089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TextBox 6"/>
          <p:cNvSpPr txBox="1"/>
          <p:nvPr/>
        </p:nvSpPr>
        <p:spPr>
          <a:xfrm>
            <a:off x="1879417" y="3266927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ボタニカルライトの仕組み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861004" y="8235776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04</a:t>
            </a:r>
          </a:p>
        </p:txBody>
      </p:sp>
      <p:sp>
        <p:nvSpPr>
          <p:cNvPr id="8" name="Freeform 8"/>
          <p:cNvSpPr/>
          <p:nvPr/>
        </p:nvSpPr>
        <p:spPr>
          <a:xfrm>
            <a:off x="6889412" y="5988079"/>
            <a:ext cx="4509175" cy="5092498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スライド番号プレースホルダー 63">
            <a:extLst>
              <a:ext uri="{FF2B5EF4-FFF2-40B4-BE49-F238E27FC236}">
                <a16:creationId xmlns:a16="http://schemas.microsoft.com/office/drawing/2014/main" id="{2F1D6B62-DA1B-9FAD-CD70-B0C8DB32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4340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BCCEF-3E28-8799-87C5-50A270722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E2E28067-F21B-C76E-5356-9848F53E8910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8FBCFBB1-72D8-B8F1-7539-7B8CD89FE7DA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29EB1A-6D84-1905-C5F0-DBFD93943FBA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教材❶：</a:t>
            </a:r>
            <a:r>
              <a:rPr kumimoji="1" lang="en-US" altLang="ja-JP" sz="4400" dirty="0" err="1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endParaRPr kumimoji="1" lang="ja-JP" altLang="en-US" sz="44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B26F5334-4FB4-E968-0215-E81AD0771175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0CB952D7-C104-2CAB-E182-934FF3E531A2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1BE53D93-A1E0-FD4E-554F-6C6C5BC3D1B2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  <a:r>
                <a:rPr lang="ja-JP" altLang="en-US" sz="44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②</a:t>
              </a:r>
              <a:endParaRPr lang="en-US" altLang="ja-JP" sz="4400" b="1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endParaRP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「ボタニカルライトは何で発電する？」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C16AA670-BBAE-F274-8CFC-ACDE1C683A55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5062230-DC48-B407-B442-366481EB6F56}"/>
              </a:ext>
            </a:extLst>
          </p:cNvPr>
          <p:cNvSpPr txBox="1"/>
          <p:nvPr/>
        </p:nvSpPr>
        <p:spPr>
          <a:xfrm>
            <a:off x="768472" y="8576072"/>
            <a:ext cx="1089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https://youtu.be/w8XT-qdBteg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3440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AABB7-5616-453E-937D-0F28097A8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BAAC0D82-1846-C66D-A2A6-77B496F14D89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814D0E4A-CD79-4B99-F71E-84CC75016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❶02">
            <a:hlinkClick r:id="" action="ppaction://media"/>
            <a:extLst>
              <a:ext uri="{FF2B5EF4-FFF2-40B4-BE49-F238E27FC236}">
                <a16:creationId xmlns:a16="http://schemas.microsoft.com/office/drawing/2014/main" id="{7A8F6552-5E65-0A3C-553C-97E2E1FF877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217" y="-13697"/>
            <a:ext cx="18255566" cy="1031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92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4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地球にやさしい発電技術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D4A19768-9528-3B74-00E5-42375FDAFB6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A2035FE3-46B0-F508-346C-997B922A4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29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2FAE95B-0DE9-8BE1-9130-75E667A1557F}"/>
              </a:ext>
            </a:extLst>
          </p:cNvPr>
          <p:cNvSpPr txBox="1"/>
          <p:nvPr/>
        </p:nvSpPr>
        <p:spPr>
          <a:xfrm>
            <a:off x="1866166" y="2281437"/>
            <a:ext cx="15087600" cy="949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54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光合成の仕組み</a:t>
            </a:r>
          </a:p>
        </p:txBody>
      </p:sp>
      <p:sp>
        <p:nvSpPr>
          <p:cNvPr id="33" name="TextBox 13">
            <a:extLst>
              <a:ext uri="{FF2B5EF4-FFF2-40B4-BE49-F238E27FC236}">
                <a16:creationId xmlns:a16="http://schemas.microsoft.com/office/drawing/2014/main" id="{D3BD02B1-486D-87F1-D3F6-ABF3816F8E27}"/>
              </a:ext>
            </a:extLst>
          </p:cNvPr>
          <p:cNvSpPr txBox="1"/>
          <p:nvPr/>
        </p:nvSpPr>
        <p:spPr>
          <a:xfrm>
            <a:off x="3904625" y="8718048"/>
            <a:ext cx="948924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32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師管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5" name="TextBox 13">
            <a:extLst>
              <a:ext uri="{FF2B5EF4-FFF2-40B4-BE49-F238E27FC236}">
                <a16:creationId xmlns:a16="http://schemas.microsoft.com/office/drawing/2014/main" id="{28B5BADB-A1EB-2F45-5D8F-6816122D25D4}"/>
              </a:ext>
            </a:extLst>
          </p:cNvPr>
          <p:cNvSpPr txBox="1"/>
          <p:nvPr/>
        </p:nvSpPr>
        <p:spPr>
          <a:xfrm>
            <a:off x="2810053" y="8707202"/>
            <a:ext cx="1146277" cy="19714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32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道管</a:t>
            </a:r>
          </a:p>
          <a:p>
            <a:pPr>
              <a:lnSpc>
                <a:spcPts val="7840"/>
              </a:lnSpc>
            </a:pPr>
            <a:endParaRPr lang="ja-JP" altLang="en-US" sz="6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D4B618-2F7C-5DC8-5296-3E14581389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40" t="9468" r="14969" b="14068"/>
          <a:stretch/>
        </p:blipFill>
        <p:spPr>
          <a:xfrm rot="2857876" flipH="1">
            <a:off x="4572523" y="191162"/>
            <a:ext cx="10568453" cy="11368510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64D6EF0-91EE-FDCD-5E40-F726F7906521}"/>
              </a:ext>
            </a:extLst>
          </p:cNvPr>
          <p:cNvSpPr/>
          <p:nvPr/>
        </p:nvSpPr>
        <p:spPr>
          <a:xfrm>
            <a:off x="2540062" y="3239208"/>
            <a:ext cx="1686260" cy="5638091"/>
          </a:xfrm>
          <a:prstGeom prst="rect">
            <a:avLst/>
          </a:prstGeom>
          <a:solidFill>
            <a:srgbClr val="0E9E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フローチャート: 端子 18">
            <a:extLst>
              <a:ext uri="{FF2B5EF4-FFF2-40B4-BE49-F238E27FC236}">
                <a16:creationId xmlns:a16="http://schemas.microsoft.com/office/drawing/2014/main" id="{C1F69655-18BD-8A5B-D19A-2F312A6F8A33}"/>
              </a:ext>
            </a:extLst>
          </p:cNvPr>
          <p:cNvSpPr/>
          <p:nvPr/>
        </p:nvSpPr>
        <p:spPr>
          <a:xfrm>
            <a:off x="6417226" y="4828040"/>
            <a:ext cx="9434734" cy="1845448"/>
          </a:xfrm>
          <a:prstGeom prst="flowChartTerminator">
            <a:avLst/>
          </a:prstGeom>
          <a:solidFill>
            <a:srgbClr val="73FB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TextBox 13">
            <a:extLst>
              <a:ext uri="{FF2B5EF4-FFF2-40B4-BE49-F238E27FC236}">
                <a16:creationId xmlns:a16="http://schemas.microsoft.com/office/drawing/2014/main" id="{D52F8C53-2ABD-39DE-9A6B-CBFD18782118}"/>
              </a:ext>
            </a:extLst>
          </p:cNvPr>
          <p:cNvSpPr txBox="1"/>
          <p:nvPr/>
        </p:nvSpPr>
        <p:spPr>
          <a:xfrm>
            <a:off x="10293561" y="4641243"/>
            <a:ext cx="2260265" cy="19493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36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葉緑体</a:t>
            </a:r>
          </a:p>
          <a:p>
            <a:pPr>
              <a:lnSpc>
                <a:spcPts val="7840"/>
              </a:lnSpc>
            </a:pPr>
            <a:endParaRPr lang="ja-JP" altLang="en-US" sz="54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6F863159-325D-FF51-3D2A-7D9A69CB86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8371" y="1643807"/>
            <a:ext cx="1510371" cy="1502849"/>
          </a:xfrm>
          <a:prstGeom prst="rect">
            <a:avLst/>
          </a:prstGeom>
        </p:spPr>
      </p:pic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862764C-9EE6-7FE2-7566-80AA9C19DCAF}"/>
              </a:ext>
            </a:extLst>
          </p:cNvPr>
          <p:cNvSpPr/>
          <p:nvPr/>
        </p:nvSpPr>
        <p:spPr>
          <a:xfrm>
            <a:off x="3501821" y="3249215"/>
            <a:ext cx="235199" cy="562808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3F8717AB-C730-1E81-5AE1-6369E6CE80DD}"/>
              </a:ext>
            </a:extLst>
          </p:cNvPr>
          <p:cNvSpPr/>
          <p:nvPr/>
        </p:nvSpPr>
        <p:spPr>
          <a:xfrm>
            <a:off x="3855008" y="3257568"/>
            <a:ext cx="230475" cy="5619729"/>
          </a:xfrm>
          <a:prstGeom prst="rect">
            <a:avLst/>
          </a:prstGeom>
          <a:solidFill>
            <a:srgbClr val="FFFD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C5E058D4-1435-5C09-F078-E47B3A174D75}"/>
              </a:ext>
            </a:extLst>
          </p:cNvPr>
          <p:cNvCxnSpPr>
            <a:cxnSpLocks/>
          </p:cNvCxnSpPr>
          <p:nvPr/>
        </p:nvCxnSpPr>
        <p:spPr>
          <a:xfrm flipV="1">
            <a:off x="3608695" y="5648887"/>
            <a:ext cx="2333899" cy="546304"/>
          </a:xfrm>
          <a:prstGeom prst="line">
            <a:avLst/>
          </a:prstGeom>
          <a:ln w="571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E253E69A-8822-5671-2CDF-641FCE79B170}"/>
              </a:ext>
            </a:extLst>
          </p:cNvPr>
          <p:cNvCxnSpPr>
            <a:cxnSpLocks/>
          </p:cNvCxnSpPr>
          <p:nvPr/>
        </p:nvCxnSpPr>
        <p:spPr>
          <a:xfrm flipV="1">
            <a:off x="3994632" y="5799475"/>
            <a:ext cx="1876646" cy="443871"/>
          </a:xfrm>
          <a:prstGeom prst="line">
            <a:avLst/>
          </a:prstGeom>
          <a:ln w="57150">
            <a:solidFill>
              <a:srgbClr val="FFFD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3">
            <a:extLst>
              <a:ext uri="{FF2B5EF4-FFF2-40B4-BE49-F238E27FC236}">
                <a16:creationId xmlns:a16="http://schemas.microsoft.com/office/drawing/2014/main" id="{17FE01D0-AD6B-4C4C-8B15-39FCBECB3533}"/>
              </a:ext>
            </a:extLst>
          </p:cNvPr>
          <p:cNvSpPr txBox="1"/>
          <p:nvPr/>
        </p:nvSpPr>
        <p:spPr>
          <a:xfrm>
            <a:off x="14489229" y="2890031"/>
            <a:ext cx="746130" cy="19714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32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光</a:t>
            </a:r>
          </a:p>
          <a:p>
            <a:pPr>
              <a:lnSpc>
                <a:spcPts val="7840"/>
              </a:lnSpc>
            </a:pPr>
            <a:endParaRPr lang="ja-JP" altLang="en-US" sz="6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72DCB546-604C-9C17-EBF2-5AAEC9A15E66}"/>
              </a:ext>
            </a:extLst>
          </p:cNvPr>
          <p:cNvCxnSpPr>
            <a:cxnSpLocks/>
          </p:cNvCxnSpPr>
          <p:nvPr/>
        </p:nvCxnSpPr>
        <p:spPr>
          <a:xfrm flipH="1">
            <a:off x="11811279" y="2694364"/>
            <a:ext cx="3527088" cy="1980307"/>
          </a:xfrm>
          <a:prstGeom prst="straightConnector1">
            <a:avLst/>
          </a:prstGeom>
          <a:ln w="127000">
            <a:solidFill>
              <a:srgbClr val="FFE2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円/楕円 57">
            <a:extLst>
              <a:ext uri="{FF2B5EF4-FFF2-40B4-BE49-F238E27FC236}">
                <a16:creationId xmlns:a16="http://schemas.microsoft.com/office/drawing/2014/main" id="{060D41E5-97BE-8B89-5240-9E20FC22AE23}"/>
              </a:ext>
            </a:extLst>
          </p:cNvPr>
          <p:cNvSpPr/>
          <p:nvPr/>
        </p:nvSpPr>
        <p:spPr>
          <a:xfrm>
            <a:off x="6987626" y="5435853"/>
            <a:ext cx="1044406" cy="105037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56" name="TextBox 13">
            <a:extLst>
              <a:ext uri="{FF2B5EF4-FFF2-40B4-BE49-F238E27FC236}">
                <a16:creationId xmlns:a16="http://schemas.microsoft.com/office/drawing/2014/main" id="{7FE19D5B-B479-9E78-E7CF-13985AB7D258}"/>
              </a:ext>
            </a:extLst>
          </p:cNvPr>
          <p:cNvSpPr txBox="1"/>
          <p:nvPr/>
        </p:nvSpPr>
        <p:spPr>
          <a:xfrm>
            <a:off x="7311161" y="5400180"/>
            <a:ext cx="2232924" cy="2000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32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水</a:t>
            </a:r>
          </a:p>
          <a:p>
            <a:pPr>
              <a:lnSpc>
                <a:spcPts val="7840"/>
              </a:lnSpc>
            </a:pPr>
            <a:endParaRPr lang="ja-JP" altLang="en-US" sz="66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9" name="フローチャート: 端子 58">
            <a:extLst>
              <a:ext uri="{FF2B5EF4-FFF2-40B4-BE49-F238E27FC236}">
                <a16:creationId xmlns:a16="http://schemas.microsoft.com/office/drawing/2014/main" id="{F5EFC2C8-B65C-4E9E-321A-A19DD08A5D38}"/>
              </a:ext>
            </a:extLst>
          </p:cNvPr>
          <p:cNvSpPr/>
          <p:nvPr/>
        </p:nvSpPr>
        <p:spPr>
          <a:xfrm rot="1816580">
            <a:off x="7990995" y="8117123"/>
            <a:ext cx="873257" cy="288888"/>
          </a:xfrm>
          <a:prstGeom prst="flowChartTermina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フローチャート: 端子 59">
            <a:extLst>
              <a:ext uri="{FF2B5EF4-FFF2-40B4-BE49-F238E27FC236}">
                <a16:creationId xmlns:a16="http://schemas.microsoft.com/office/drawing/2014/main" id="{641F9AED-23B3-2435-B935-AA26906A3E2A}"/>
              </a:ext>
            </a:extLst>
          </p:cNvPr>
          <p:cNvSpPr/>
          <p:nvPr/>
        </p:nvSpPr>
        <p:spPr>
          <a:xfrm rot="177442">
            <a:off x="10510618" y="9065346"/>
            <a:ext cx="968403" cy="244335"/>
          </a:xfrm>
          <a:prstGeom prst="flowChartTermina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フローチャート: 端子 60">
            <a:extLst>
              <a:ext uri="{FF2B5EF4-FFF2-40B4-BE49-F238E27FC236}">
                <a16:creationId xmlns:a16="http://schemas.microsoft.com/office/drawing/2014/main" id="{B0299BCD-45E2-8A81-7EDB-C2EBB405430C}"/>
              </a:ext>
            </a:extLst>
          </p:cNvPr>
          <p:cNvSpPr/>
          <p:nvPr/>
        </p:nvSpPr>
        <p:spPr>
          <a:xfrm rot="19834323">
            <a:off x="13185871" y="8216443"/>
            <a:ext cx="886656" cy="291761"/>
          </a:xfrm>
          <a:prstGeom prst="flowChartTermina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TextBox 13">
            <a:extLst>
              <a:ext uri="{FF2B5EF4-FFF2-40B4-BE49-F238E27FC236}">
                <a16:creationId xmlns:a16="http://schemas.microsoft.com/office/drawing/2014/main" id="{A8CEEB71-994C-995B-17B4-07AF3E9C1933}"/>
              </a:ext>
            </a:extLst>
          </p:cNvPr>
          <p:cNvSpPr txBox="1"/>
          <p:nvPr/>
        </p:nvSpPr>
        <p:spPr>
          <a:xfrm>
            <a:off x="10665003" y="9046859"/>
            <a:ext cx="1146276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32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気孔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cxnSp>
        <p:nvCxnSpPr>
          <p:cNvPr id="63" name="直線矢印コネクタ 62">
            <a:extLst>
              <a:ext uri="{FF2B5EF4-FFF2-40B4-BE49-F238E27FC236}">
                <a16:creationId xmlns:a16="http://schemas.microsoft.com/office/drawing/2014/main" id="{5AE17FC6-EB18-FD25-9850-7EF7A7065DC5}"/>
              </a:ext>
            </a:extLst>
          </p:cNvPr>
          <p:cNvCxnSpPr>
            <a:cxnSpLocks/>
          </p:cNvCxnSpPr>
          <p:nvPr/>
        </p:nvCxnSpPr>
        <p:spPr>
          <a:xfrm flipV="1">
            <a:off x="7977724" y="6457111"/>
            <a:ext cx="1010903" cy="2781725"/>
          </a:xfrm>
          <a:prstGeom prst="straightConnector1">
            <a:avLst/>
          </a:prstGeom>
          <a:ln w="127000">
            <a:solidFill>
              <a:srgbClr val="FF7E7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フローチャート: 端子 66">
            <a:extLst>
              <a:ext uri="{FF2B5EF4-FFF2-40B4-BE49-F238E27FC236}">
                <a16:creationId xmlns:a16="http://schemas.microsoft.com/office/drawing/2014/main" id="{76BE4892-4200-F794-3554-15E4E4D4ECC1}"/>
              </a:ext>
            </a:extLst>
          </p:cNvPr>
          <p:cNvSpPr/>
          <p:nvPr/>
        </p:nvSpPr>
        <p:spPr>
          <a:xfrm>
            <a:off x="8428829" y="5542496"/>
            <a:ext cx="2749291" cy="949599"/>
          </a:xfrm>
          <a:prstGeom prst="flowChartTerminator">
            <a:avLst/>
          </a:prstGeom>
          <a:solidFill>
            <a:srgbClr val="FFB8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TextBox 13">
            <a:extLst>
              <a:ext uri="{FF2B5EF4-FFF2-40B4-BE49-F238E27FC236}">
                <a16:creationId xmlns:a16="http://schemas.microsoft.com/office/drawing/2014/main" id="{526C52CB-D108-B4D5-1E01-AB1641270872}"/>
              </a:ext>
            </a:extLst>
          </p:cNvPr>
          <p:cNvSpPr txBox="1"/>
          <p:nvPr/>
        </p:nvSpPr>
        <p:spPr>
          <a:xfrm>
            <a:off x="8744376" y="5467845"/>
            <a:ext cx="2232924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32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二酸化炭素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cxnSp>
        <p:nvCxnSpPr>
          <p:cNvPr id="70" name="直線矢印コネクタ 69">
            <a:extLst>
              <a:ext uri="{FF2B5EF4-FFF2-40B4-BE49-F238E27FC236}">
                <a16:creationId xmlns:a16="http://schemas.microsoft.com/office/drawing/2014/main" id="{D7FA24D8-1466-5AC4-E5FF-A9DB04BE37B4}"/>
              </a:ext>
            </a:extLst>
          </p:cNvPr>
          <p:cNvCxnSpPr>
            <a:cxnSpLocks/>
          </p:cNvCxnSpPr>
          <p:nvPr/>
        </p:nvCxnSpPr>
        <p:spPr>
          <a:xfrm>
            <a:off x="12666563" y="6289256"/>
            <a:ext cx="1398924" cy="3103024"/>
          </a:xfrm>
          <a:prstGeom prst="straightConnector1">
            <a:avLst/>
          </a:prstGeom>
          <a:ln w="127000">
            <a:solidFill>
              <a:srgbClr val="68CB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13">
            <a:extLst>
              <a:ext uri="{FF2B5EF4-FFF2-40B4-BE49-F238E27FC236}">
                <a16:creationId xmlns:a16="http://schemas.microsoft.com/office/drawing/2014/main" id="{F7E89421-4FD3-507F-AA44-32368C783A71}"/>
              </a:ext>
            </a:extLst>
          </p:cNvPr>
          <p:cNvSpPr txBox="1"/>
          <p:nvPr/>
        </p:nvSpPr>
        <p:spPr>
          <a:xfrm>
            <a:off x="8073764" y="5437395"/>
            <a:ext cx="2232924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28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＋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5" name="TextBox 13">
            <a:extLst>
              <a:ext uri="{FF2B5EF4-FFF2-40B4-BE49-F238E27FC236}">
                <a16:creationId xmlns:a16="http://schemas.microsoft.com/office/drawing/2014/main" id="{64C88331-0158-76F6-3168-D35BFB998559}"/>
              </a:ext>
            </a:extLst>
          </p:cNvPr>
          <p:cNvSpPr txBox="1"/>
          <p:nvPr/>
        </p:nvSpPr>
        <p:spPr>
          <a:xfrm>
            <a:off x="11253600" y="5483812"/>
            <a:ext cx="2232924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28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→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76" name="図 75">
            <a:extLst>
              <a:ext uri="{FF2B5EF4-FFF2-40B4-BE49-F238E27FC236}">
                <a16:creationId xmlns:a16="http://schemas.microsoft.com/office/drawing/2014/main" id="{6709BA27-F946-E438-78C0-44E5191F33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14268865" y="5678714"/>
            <a:ext cx="593429" cy="593429"/>
          </a:xfrm>
          <a:prstGeom prst="rect">
            <a:avLst/>
          </a:prstGeom>
        </p:spPr>
      </p:pic>
      <p:sp>
        <p:nvSpPr>
          <p:cNvPr id="77" name="フローチャート: 端子 76">
            <a:extLst>
              <a:ext uri="{FF2B5EF4-FFF2-40B4-BE49-F238E27FC236}">
                <a16:creationId xmlns:a16="http://schemas.microsoft.com/office/drawing/2014/main" id="{8191CCD8-28A2-B910-2CE9-38D377800E4F}"/>
              </a:ext>
            </a:extLst>
          </p:cNvPr>
          <p:cNvSpPr/>
          <p:nvPr/>
        </p:nvSpPr>
        <p:spPr>
          <a:xfrm>
            <a:off x="11723460" y="5542496"/>
            <a:ext cx="1711214" cy="804280"/>
          </a:xfrm>
          <a:prstGeom prst="flowChartTerminator">
            <a:avLst/>
          </a:prstGeom>
          <a:solidFill>
            <a:srgbClr val="68CBC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TextBox 13">
            <a:extLst>
              <a:ext uri="{FF2B5EF4-FFF2-40B4-BE49-F238E27FC236}">
                <a16:creationId xmlns:a16="http://schemas.microsoft.com/office/drawing/2014/main" id="{DCD142ED-AE75-BEFD-395F-92BE954EDB39}"/>
              </a:ext>
            </a:extLst>
          </p:cNvPr>
          <p:cNvSpPr txBox="1"/>
          <p:nvPr/>
        </p:nvSpPr>
        <p:spPr>
          <a:xfrm>
            <a:off x="12136343" y="5367882"/>
            <a:ext cx="2232924" cy="8680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32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酸素</a:t>
            </a:r>
          </a:p>
        </p:txBody>
      </p:sp>
      <p:sp>
        <p:nvSpPr>
          <p:cNvPr id="81" name="TextBox 13">
            <a:extLst>
              <a:ext uri="{FF2B5EF4-FFF2-40B4-BE49-F238E27FC236}">
                <a16:creationId xmlns:a16="http://schemas.microsoft.com/office/drawing/2014/main" id="{812E2946-D107-674B-266C-92078CB58ADA}"/>
              </a:ext>
            </a:extLst>
          </p:cNvPr>
          <p:cNvSpPr txBox="1"/>
          <p:nvPr/>
        </p:nvSpPr>
        <p:spPr>
          <a:xfrm>
            <a:off x="13595808" y="5338627"/>
            <a:ext cx="2232924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28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＋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82" name="TextBox 13">
            <a:extLst>
              <a:ext uri="{FF2B5EF4-FFF2-40B4-BE49-F238E27FC236}">
                <a16:creationId xmlns:a16="http://schemas.microsoft.com/office/drawing/2014/main" id="{52888B4F-E377-01E7-33BC-37DE8AE8F036}"/>
              </a:ext>
            </a:extLst>
          </p:cNvPr>
          <p:cNvSpPr txBox="1"/>
          <p:nvPr/>
        </p:nvSpPr>
        <p:spPr>
          <a:xfrm>
            <a:off x="13795561" y="4880228"/>
            <a:ext cx="2232924" cy="8680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32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デンプン</a:t>
            </a:r>
          </a:p>
        </p:txBody>
      </p:sp>
    </p:spTree>
    <p:extLst>
      <p:ext uri="{BB962C8B-B14F-4D97-AF65-F5344CB8AC3E}">
        <p14:creationId xmlns:p14="http://schemas.microsoft.com/office/powerpoint/2010/main" val="1670321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18799CDB-58A8-C804-C573-731E81A0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➊❷共通V1">
            <a:hlinkClick r:id="" action="ppaction://media"/>
            <a:extLst>
              <a:ext uri="{FF2B5EF4-FFF2-40B4-BE49-F238E27FC236}">
                <a16:creationId xmlns:a16="http://schemas.microsoft.com/office/drawing/2014/main" id="{C772BF36-FAD4-A897-7B30-AB5BD4A7506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4607" y="23086"/>
            <a:ext cx="18098786" cy="10225814"/>
          </a:xfrm>
          <a:prstGeom prst="rect">
            <a:avLst/>
          </a:prstGeom>
        </p:spPr>
      </p:pic>
      <p:pic>
        <p:nvPicPr>
          <p:cNvPr id="4" name="グラフィックス 13">
            <a:extLst>
              <a:ext uri="{FF2B5EF4-FFF2-40B4-BE49-F238E27FC236}">
                <a16:creationId xmlns:a16="http://schemas.microsoft.com/office/drawing/2014/main" id="{392BE3AB-3C3C-EC85-C690-014F7CBD69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163" y="9939"/>
            <a:ext cx="18135229" cy="10201068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8E1F813-F0A6-7C86-11C5-8046FC41076E}"/>
              </a:ext>
            </a:extLst>
          </p:cNvPr>
          <p:cNvSpPr txBox="1"/>
          <p:nvPr/>
        </p:nvSpPr>
        <p:spPr>
          <a:xfrm>
            <a:off x="14935200" y="9397587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/>
              <a:t>https://youtu.be/4ly8e2pg8qA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717D60E-DC21-A0C1-836A-C31E18ADE116}"/>
              </a:ext>
            </a:extLst>
          </p:cNvPr>
          <p:cNvSpPr txBox="1"/>
          <p:nvPr/>
        </p:nvSpPr>
        <p:spPr>
          <a:xfrm>
            <a:off x="914400" y="8401333"/>
            <a:ext cx="1082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hlinkClick r:id="rId6"/>
              </a:rPr>
              <a:t>https://youtu.be/4ly8e2pg8qA</a:t>
            </a:r>
            <a:endParaRPr kumimoji="1" lang="ja-JP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4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地球にやさしい発電技術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D4A19768-9528-3B74-00E5-42375FDAFB6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A2035FE3-46B0-F508-346C-997B922A4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92FAE95B-0DE9-8BE1-9130-75E667A1557F}"/>
              </a:ext>
            </a:extLst>
          </p:cNvPr>
          <p:cNvSpPr txBox="1"/>
          <p:nvPr/>
        </p:nvSpPr>
        <p:spPr>
          <a:xfrm>
            <a:off x="1866166" y="2281437"/>
            <a:ext cx="15087600" cy="949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5400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ボタニカルライトの仕組み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CDA61BD3-F97F-3619-125C-DC79B601B6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01"/>
          <a:stretch/>
        </p:blipFill>
        <p:spPr>
          <a:xfrm>
            <a:off x="4827843" y="3831424"/>
            <a:ext cx="9269217" cy="5765800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46772B16-401D-FE9D-8295-E120C81435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6598719"/>
            <a:ext cx="971461" cy="2185788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3AE69F4C-E600-87EF-448E-14EE22B0B4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92349">
            <a:off x="10840718" y="5844188"/>
            <a:ext cx="3747902" cy="3407184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D8FD21DB-6147-DABF-89D3-0D81151F97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90866" y="6649596"/>
            <a:ext cx="3193543" cy="1796368"/>
          </a:xfrm>
          <a:prstGeom prst="rect">
            <a:avLst/>
          </a:prstGeom>
        </p:spPr>
      </p:pic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EC99F1BE-51C6-4288-4F69-F109A4886598}"/>
              </a:ext>
            </a:extLst>
          </p:cNvPr>
          <p:cNvCxnSpPr>
            <a:cxnSpLocks/>
            <a:endCxn id="24" idx="1"/>
          </p:cNvCxnSpPr>
          <p:nvPr/>
        </p:nvCxnSpPr>
        <p:spPr>
          <a:xfrm>
            <a:off x="5287629" y="5174776"/>
            <a:ext cx="9" cy="77623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C7390491-C2A3-AB27-DE81-2D0E563388C9}"/>
              </a:ext>
            </a:extLst>
          </p:cNvPr>
          <p:cNvCxnSpPr>
            <a:cxnSpLocks/>
          </p:cNvCxnSpPr>
          <p:nvPr/>
        </p:nvCxnSpPr>
        <p:spPr>
          <a:xfrm flipV="1">
            <a:off x="5287633" y="5143500"/>
            <a:ext cx="7427036" cy="6255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図 19">
            <a:extLst>
              <a:ext uri="{FF2B5EF4-FFF2-40B4-BE49-F238E27FC236}">
                <a16:creationId xmlns:a16="http://schemas.microsoft.com/office/drawing/2014/main" id="{88E3BAB6-DC7E-B405-61B7-4DE873C184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896" y="3636039"/>
            <a:ext cx="1729807" cy="1792939"/>
          </a:xfrm>
          <a:prstGeom prst="rect">
            <a:avLst/>
          </a:prstGeom>
        </p:spPr>
      </p:pic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19E13E2D-D674-C18A-1066-473DBB295ADF}"/>
              </a:ext>
            </a:extLst>
          </p:cNvPr>
          <p:cNvCxnSpPr>
            <a:cxnSpLocks/>
          </p:cNvCxnSpPr>
          <p:nvPr/>
        </p:nvCxnSpPr>
        <p:spPr>
          <a:xfrm>
            <a:off x="12689258" y="5129046"/>
            <a:ext cx="9" cy="77623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3">
            <a:extLst>
              <a:ext uri="{FF2B5EF4-FFF2-40B4-BE49-F238E27FC236}">
                <a16:creationId xmlns:a16="http://schemas.microsoft.com/office/drawing/2014/main" id="{D3BD02B1-486D-87F1-D3F6-ABF3816F8E27}"/>
              </a:ext>
            </a:extLst>
          </p:cNvPr>
          <p:cNvSpPr txBox="1"/>
          <p:nvPr/>
        </p:nvSpPr>
        <p:spPr>
          <a:xfrm>
            <a:off x="4366769" y="8903819"/>
            <a:ext cx="2232924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マグネシウム板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4" name="TextBox 13">
            <a:extLst>
              <a:ext uri="{FF2B5EF4-FFF2-40B4-BE49-F238E27FC236}">
                <a16:creationId xmlns:a16="http://schemas.microsoft.com/office/drawing/2014/main" id="{D52F8C53-2ABD-39DE-9A6B-CBFD18782118}"/>
              </a:ext>
            </a:extLst>
          </p:cNvPr>
          <p:cNvSpPr txBox="1"/>
          <p:nvPr/>
        </p:nvSpPr>
        <p:spPr>
          <a:xfrm>
            <a:off x="7515580" y="8300341"/>
            <a:ext cx="2232924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微生物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5" name="TextBox 13">
            <a:extLst>
              <a:ext uri="{FF2B5EF4-FFF2-40B4-BE49-F238E27FC236}">
                <a16:creationId xmlns:a16="http://schemas.microsoft.com/office/drawing/2014/main" id="{28B5BADB-A1EB-2F45-5D8F-6816122D25D4}"/>
              </a:ext>
            </a:extLst>
          </p:cNvPr>
          <p:cNvSpPr txBox="1"/>
          <p:nvPr/>
        </p:nvSpPr>
        <p:spPr>
          <a:xfrm>
            <a:off x="12284711" y="8948783"/>
            <a:ext cx="2232924" cy="1897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pc="3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備長炭</a:t>
            </a:r>
          </a:p>
          <a:p>
            <a:pPr>
              <a:lnSpc>
                <a:spcPts val="7840"/>
              </a:lnSpc>
            </a:pPr>
            <a:endParaRPr lang="ja-JP" altLang="en-US" sz="4000" spc="30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091419E5-DA3D-3431-34D4-4A03AF87C8E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60" y="6924447"/>
            <a:ext cx="402454" cy="911646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50515BAE-A8A5-2083-A9BE-51BDE37A951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226" y="6126143"/>
            <a:ext cx="381512" cy="864208"/>
          </a:xfrm>
          <a:prstGeom prst="rect">
            <a:avLst/>
          </a:prstGeom>
        </p:spPr>
      </p:pic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FD2A392E-22A9-FB29-5163-6F4B4E16AB46}"/>
              </a:ext>
            </a:extLst>
          </p:cNvPr>
          <p:cNvCxnSpPr>
            <a:cxnSpLocks/>
          </p:cNvCxnSpPr>
          <p:nvPr/>
        </p:nvCxnSpPr>
        <p:spPr>
          <a:xfrm flipV="1">
            <a:off x="4038600" y="5206052"/>
            <a:ext cx="0" cy="7620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1BFBB80D-382A-05AC-5E85-9144E5B6A619}"/>
              </a:ext>
            </a:extLst>
          </p:cNvPr>
          <p:cNvCxnSpPr>
            <a:cxnSpLocks/>
          </p:cNvCxnSpPr>
          <p:nvPr/>
        </p:nvCxnSpPr>
        <p:spPr>
          <a:xfrm flipV="1">
            <a:off x="5287629" y="3358690"/>
            <a:ext cx="6997082" cy="7360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C2F05006-186A-5E03-32D4-EE5259547F61}"/>
              </a:ext>
            </a:extLst>
          </p:cNvPr>
          <p:cNvCxnSpPr>
            <a:cxnSpLocks/>
          </p:cNvCxnSpPr>
          <p:nvPr/>
        </p:nvCxnSpPr>
        <p:spPr>
          <a:xfrm>
            <a:off x="13140544" y="4967671"/>
            <a:ext cx="0" cy="82141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図 13">
            <a:extLst>
              <a:ext uri="{FF2B5EF4-FFF2-40B4-BE49-F238E27FC236}">
                <a16:creationId xmlns:a16="http://schemas.microsoft.com/office/drawing/2014/main" id="{B6B8546D-E359-DF23-96F7-7B2A80AC16A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2072" flipH="1" flipV="1">
            <a:off x="9222689" y="5324373"/>
            <a:ext cx="159971" cy="159971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0981CDB1-0109-E0FE-FE56-3DA9E9104A1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2072" flipH="1" flipV="1">
            <a:off x="8552304" y="6560517"/>
            <a:ext cx="205757" cy="205757"/>
          </a:xfrm>
          <a:prstGeom prst="rect">
            <a:avLst/>
          </a:prstGeom>
        </p:spPr>
      </p:pic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52B43784-D9CA-AC24-7A2C-B0F3D6401738}"/>
              </a:ext>
            </a:extLst>
          </p:cNvPr>
          <p:cNvCxnSpPr>
            <a:cxnSpLocks/>
          </p:cNvCxnSpPr>
          <p:nvPr/>
        </p:nvCxnSpPr>
        <p:spPr>
          <a:xfrm>
            <a:off x="9302674" y="3831424"/>
            <a:ext cx="0" cy="144823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722A96F5-D56B-F47D-58E1-D0181DD30569}"/>
              </a:ext>
            </a:extLst>
          </p:cNvPr>
          <p:cNvCxnSpPr>
            <a:cxnSpLocks/>
          </p:cNvCxnSpPr>
          <p:nvPr/>
        </p:nvCxnSpPr>
        <p:spPr>
          <a:xfrm flipH="1">
            <a:off x="8720106" y="5562892"/>
            <a:ext cx="516446" cy="98167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D9FDFFDC-158C-CEA7-A79D-A9BD979AF426}"/>
              </a:ext>
            </a:extLst>
          </p:cNvPr>
          <p:cNvCxnSpPr>
            <a:cxnSpLocks/>
          </p:cNvCxnSpPr>
          <p:nvPr/>
        </p:nvCxnSpPr>
        <p:spPr>
          <a:xfrm flipH="1">
            <a:off x="8351877" y="6793959"/>
            <a:ext cx="249114" cy="26097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6FF167D7-1025-207D-E9AC-41A0B888A5AD}"/>
              </a:ext>
            </a:extLst>
          </p:cNvPr>
          <p:cNvCxnSpPr>
            <a:cxnSpLocks/>
          </p:cNvCxnSpPr>
          <p:nvPr/>
        </p:nvCxnSpPr>
        <p:spPr>
          <a:xfrm flipH="1" flipV="1">
            <a:off x="7235912" y="7299114"/>
            <a:ext cx="377503" cy="21398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FAF91387-D9A9-8217-5A1A-16E8C56EFFA5}"/>
              </a:ext>
            </a:extLst>
          </p:cNvPr>
          <p:cNvCxnSpPr>
            <a:cxnSpLocks/>
          </p:cNvCxnSpPr>
          <p:nvPr/>
        </p:nvCxnSpPr>
        <p:spPr>
          <a:xfrm flipH="1" flipV="1">
            <a:off x="6231055" y="6947942"/>
            <a:ext cx="587906" cy="25295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4036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4B92A-2A26-225A-F1F4-9C9865D95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B9E34C43-6364-091E-4435-8677549CD59D}"/>
              </a:ext>
            </a:extLst>
          </p:cNvPr>
          <p:cNvSpPr/>
          <p:nvPr/>
        </p:nvSpPr>
        <p:spPr>
          <a:xfrm>
            <a:off x="-6485" y="0"/>
            <a:ext cx="18287996" cy="10286999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31A687">
              <a:alpha val="0"/>
            </a:srgbClr>
          </a:solidFill>
          <a:ln w="285750">
            <a:solidFill>
              <a:srgbClr val="31A687"/>
            </a:solidFill>
          </a:ln>
        </p:spPr>
        <p:txBody>
          <a:bodyPr/>
          <a:lstStyle/>
          <a:p>
            <a:endParaRPr lang="ja-JP" altLang="en-US" dirty="0"/>
          </a:p>
        </p:txBody>
      </p:sp>
      <p:pic>
        <p:nvPicPr>
          <p:cNvPr id="15" name="Google Shape;48;p1">
            <a:extLst>
              <a:ext uri="{FF2B5EF4-FFF2-40B4-BE49-F238E27FC236}">
                <a16:creationId xmlns:a16="http://schemas.microsoft.com/office/drawing/2014/main" id="{2044B699-17B4-536F-9031-0532DCC72036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54000" y="2110171"/>
            <a:ext cx="4038600" cy="61928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C7C4A18-62A9-952E-10B0-0BF564011A86}"/>
              </a:ext>
            </a:extLst>
          </p:cNvPr>
          <p:cNvSpPr txBox="1"/>
          <p:nvPr/>
        </p:nvSpPr>
        <p:spPr>
          <a:xfrm>
            <a:off x="533400" y="537806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教材❶：</a:t>
            </a:r>
            <a:r>
              <a:rPr kumimoji="1" lang="en-US" altLang="ja-JP" sz="4400" dirty="0" err="1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NbS</a:t>
            </a:r>
            <a:endParaRPr kumimoji="1" lang="ja-JP" altLang="en-US" sz="44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03ECA5B9-43D2-612E-E25F-EE968DD46452}"/>
              </a:ext>
            </a:extLst>
          </p:cNvPr>
          <p:cNvGrpSpPr/>
          <p:nvPr/>
        </p:nvGrpSpPr>
        <p:grpSpPr>
          <a:xfrm>
            <a:off x="6489" y="4547417"/>
            <a:ext cx="11506200" cy="3647656"/>
            <a:chOff x="152400" y="4631546"/>
            <a:chExt cx="10331587" cy="3647656"/>
          </a:xfrm>
          <a:solidFill>
            <a:srgbClr val="31A687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23A25E4-6368-B31F-0166-7EC0B0A1E925}"/>
                </a:ext>
              </a:extLst>
            </p:cNvPr>
            <p:cNvSpPr/>
            <p:nvPr/>
          </p:nvSpPr>
          <p:spPr>
            <a:xfrm>
              <a:off x="152400" y="4631546"/>
              <a:ext cx="10331587" cy="3647656"/>
            </a:xfrm>
            <a:custGeom>
              <a:avLst/>
              <a:gdLst/>
              <a:ahLst/>
              <a:cxnLst/>
              <a:rect l="l" t="t" r="r" b="b"/>
              <a:pathLst>
                <a:path w="1906844" h="564342">
                  <a:moveTo>
                    <a:pt x="0" y="0"/>
                  </a:moveTo>
                  <a:lnTo>
                    <a:pt x="1906844" y="0"/>
                  </a:lnTo>
                  <a:lnTo>
                    <a:pt x="1906844" y="564342"/>
                  </a:lnTo>
                  <a:lnTo>
                    <a:pt x="0" y="564342"/>
                  </a:lnTo>
                  <a:lnTo>
                    <a:pt x="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07あかずきんポップ Heavy" panose="00000900000000000000" pitchFamily="50" charset="-128"/>
                <a:ea typeface="07あかずきんポップ Heavy" panose="00000900000000000000" pitchFamily="50" charset="-128"/>
                <a:cs typeface="07あかずきんポップ Heavy" panose="00000900000000000000" pitchFamily="50" charset="-128"/>
              </a:endParaRP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2981766A-400F-6673-FAD5-9E76219FE4DA}"/>
                </a:ext>
              </a:extLst>
            </p:cNvPr>
            <p:cNvSpPr txBox="1"/>
            <p:nvPr/>
          </p:nvSpPr>
          <p:spPr>
            <a:xfrm>
              <a:off x="822395" y="5012545"/>
              <a:ext cx="9372600" cy="2885657"/>
            </a:xfrm>
            <a:prstGeom prst="rect">
              <a:avLst/>
            </a:prstGeom>
            <a:grpFill/>
          </p:spPr>
          <p:txBody>
            <a:bodyPr lIns="38100" tIns="38100" rIns="38100" bIns="38100" rtlCol="0" anchor="ctr"/>
            <a:lstStyle/>
            <a:p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教材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VTR</a:t>
              </a:r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③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【</a:t>
              </a:r>
              <a:r>
                <a:rPr lang="ja-JP" altLang="en-US" sz="44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中学</a:t>
              </a:r>
              <a:r>
                <a:rPr lang="ja-JP" altLang="en-US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生用</a:t>
              </a:r>
              <a:r>
                <a:rPr lang="en-US" altLang="ja-JP" sz="44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】</a:t>
              </a:r>
            </a:p>
            <a:p>
              <a:r>
                <a:rPr lang="ja-JP" altLang="en-US" sz="6000" b="1" dirty="0"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  <a:cs typeface="ＭＳ Ｐゴシック" panose="020B0600070205080204" pitchFamily="50" charset="-128"/>
                </a:rPr>
                <a:t>「次世代の再生可能エネルギーとしての展望」</a:t>
              </a:r>
              <a:endParaRPr lang="ja-JP" altLang="ja-JP" sz="6000" dirty="0">
                <a:solidFill>
                  <a:schemeClr val="bg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cs typeface="ＭＳ Ｐゴシック" panose="020B0600070205080204" pitchFamily="50" charset="-128"/>
              </a:endParaRPr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402BECA0-681E-6AC7-EC29-E5ACE1B0F1B8}"/>
              </a:ext>
            </a:extLst>
          </p:cNvPr>
          <p:cNvSpPr txBox="1"/>
          <p:nvPr/>
        </p:nvSpPr>
        <p:spPr>
          <a:xfrm>
            <a:off x="-1905000" y="2007798"/>
            <a:ext cx="15795935" cy="1907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760"/>
              </a:lnSpc>
            </a:pP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GREEN</a:t>
            </a:r>
            <a:r>
              <a:rPr lang="ja-JP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EXPO2027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　デジタル</a:t>
            </a:r>
            <a:r>
              <a:rPr lang="en-US" altLang="ja-JP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×</a:t>
            </a:r>
            <a:r>
              <a:rPr lang="ja-JP" altLang="en-US" sz="4000" b="1" kern="0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探究教材</a:t>
            </a:r>
            <a:endParaRPr lang="en-US" sz="4000" b="1" spc="-657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4E83A1C-17B4-2E2F-4D77-7F25852FCA1A}"/>
              </a:ext>
            </a:extLst>
          </p:cNvPr>
          <p:cNvSpPr txBox="1"/>
          <p:nvPr/>
        </p:nvSpPr>
        <p:spPr>
          <a:xfrm>
            <a:off x="692289" y="8420100"/>
            <a:ext cx="10134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https://youtu.be/i4BUEdw5SRw</a:t>
            </a:r>
            <a:endParaRPr kumimoji="1" lang="ja-JP" altLang="en-US" sz="6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191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D36B8-89AC-CFC8-49A9-11551CAD6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323D6CDC-0D81-2BC7-4892-3E217A2A2E5C}"/>
              </a:ext>
            </a:extLst>
          </p:cNvPr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92FE390A-1023-E4F7-58DB-71E46B292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❶04 中学生用1">
            <a:hlinkClick r:id="" action="ppaction://media"/>
            <a:extLst>
              <a:ext uri="{FF2B5EF4-FFF2-40B4-BE49-F238E27FC236}">
                <a16:creationId xmlns:a16="http://schemas.microsoft.com/office/drawing/2014/main" id="{FCB86914-E291-6056-6FD0-E86831B2A9E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217" y="-13697"/>
            <a:ext cx="18255566" cy="1031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8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1869225" y="4740985"/>
            <a:ext cx="14549546" cy="8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ja-JP" altLang="en-US" sz="88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ワーク・まとめ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-457200" y="114769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20000" u="none" spc="100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20000" u="none" spc="100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D5562B40-6680-25A3-8D63-85B7B13F6D7B}"/>
              </a:ext>
            </a:extLst>
          </p:cNvPr>
          <p:cNvSpPr/>
          <p:nvPr/>
        </p:nvSpPr>
        <p:spPr>
          <a:xfrm>
            <a:off x="13543436" y="5296867"/>
            <a:ext cx="4495800" cy="5239281"/>
          </a:xfrm>
          <a:custGeom>
            <a:avLst/>
            <a:gdLst/>
            <a:ahLst/>
            <a:cxnLst/>
            <a:rect l="l" t="t" r="r" b="b"/>
            <a:pathLst>
              <a:path w="1443865" h="1776568">
                <a:moveTo>
                  <a:pt x="0" y="0"/>
                </a:moveTo>
                <a:lnTo>
                  <a:pt x="1443865" y="0"/>
                </a:lnTo>
                <a:lnTo>
                  <a:pt x="1443865" y="1776568"/>
                </a:lnTo>
                <a:lnTo>
                  <a:pt x="0" y="17765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スライド番号プレースホルダー 63">
            <a:extLst>
              <a:ext uri="{FF2B5EF4-FFF2-40B4-BE49-F238E27FC236}">
                <a16:creationId xmlns:a16="http://schemas.microsoft.com/office/drawing/2014/main" id="{A4F35F78-0B98-9B8F-DE96-2065BD0F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99257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5710FD8-E45A-04D5-98A7-8584185B4540}"/>
              </a:ext>
            </a:extLst>
          </p:cNvPr>
          <p:cNvSpPr txBox="1"/>
          <p:nvPr/>
        </p:nvSpPr>
        <p:spPr>
          <a:xfrm>
            <a:off x="419100" y="3606985"/>
            <a:ext cx="17449799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ワークシートの</a:t>
            </a:r>
            <a:endParaRPr lang="en-US" altLang="ja-JP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答え合わせ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71C97509-9F0D-70B5-90EB-0C122D5E6F8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4CBD1DAC-04A1-AEEC-301C-D7C404B1D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6637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FF1DA-5D81-2B2D-2CED-565100696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8D6B7197-4763-36D3-6246-9979F9D1B65A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2AF051E-202F-DEAF-7D47-0B650566EA50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821A71E2-1C8A-DB6B-7087-D7AACCBE0B9F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18AF3ACC-E789-B068-8DA7-561AF69CB172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39820B91-FDA4-CC96-3C15-D28B81C78C37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C75EE20-BB80-C491-3967-74203A564C9E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73C73C99-414E-7D5C-8200-DF7BAFB5499F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58821460-3174-9275-1665-B1D78CB7461D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42910402-6FEF-D0B4-6E8A-155864730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9BCBE812-601A-8EC7-8DC2-C0F7BB77D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4498" y="1950679"/>
            <a:ext cx="8048240" cy="8084585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34DD273-425F-7679-66C8-ADBBB3972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5773" y="3189973"/>
            <a:ext cx="6747006" cy="519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6078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7F097-2389-84A0-DC09-DFF382F8C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F66620D-E607-8D17-CC4F-BEB08DC7B9CB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FAFADA9D-0B06-8E78-67BD-7B852046AA0F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972E6264-1587-CDBC-1BA8-C26509AA970F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C4F2BFE-C338-3139-BC90-AF18ABE3A89F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D105DEBF-0A87-D147-87AA-0332D6E5F9B6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9D1B3ACD-9DF9-8514-191F-73110DE3907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13B5828E-7417-DA35-B88E-94DE1F8EFF7C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23AB83E8-58A3-DB17-4126-FB66EF7C88AF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5B975615-9C51-0F17-87A9-0CED5BB13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861C829-B04E-1525-497D-C760F7AD77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4498" y="1950679"/>
            <a:ext cx="8048240" cy="8084585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971BE4B-2661-C59C-62C5-72BDB9E93F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5773" y="3189973"/>
            <a:ext cx="6747006" cy="5198234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1D1C72-5E32-8649-01B8-41B42BD3EF90}"/>
              </a:ext>
            </a:extLst>
          </p:cNvPr>
          <p:cNvSpPr txBox="1"/>
          <p:nvPr/>
        </p:nvSpPr>
        <p:spPr>
          <a:xfrm>
            <a:off x="15123902" y="4772809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3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247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6781E-0F8B-77CC-A553-998C5D9F9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527E867-FED9-AB63-EAC7-56832CE5C76D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841E039A-A26F-5D00-527C-57582AAEE8B9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90AE4005-934A-5E48-2042-995D23905B96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52C30BE-1C58-2071-F8CA-99E6C28E344D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5C6CA67-BFE9-46CF-39DF-4404BEC3ACAD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9737BA9F-DC86-4EEE-9083-D87E9EFE069B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1819AA47-5A62-4F1F-579E-70D7E31ACCEC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78B2B10C-B337-3B6D-F536-ADAEBF34D3DA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75B29145-9F65-775A-FC5E-82D1E43F4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D698057-53CB-5EB9-08A1-B441250E6AEE}"/>
              </a:ext>
            </a:extLst>
          </p:cNvPr>
          <p:cNvSpPr txBox="1"/>
          <p:nvPr/>
        </p:nvSpPr>
        <p:spPr>
          <a:xfrm>
            <a:off x="15123902" y="4772809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3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3F7D62A-AB24-AF50-FB6E-53F2B06A24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944" y="1875243"/>
            <a:ext cx="8039259" cy="803925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C248AD8C-BDF2-D2A7-DA28-02E070825E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278" y="2761866"/>
            <a:ext cx="6918432" cy="539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099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7C642-03F6-D491-3D35-5E8ECB4E7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B8C3D34F-104C-8750-A7D5-C86F23EF7E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278" y="2761866"/>
            <a:ext cx="6918432" cy="5392445"/>
          </a:xfrm>
          <a:prstGeom prst="rect">
            <a:avLst/>
          </a:prstGeom>
        </p:spPr>
      </p:pic>
      <p:sp>
        <p:nvSpPr>
          <p:cNvPr id="3" name="Freeform 3">
            <a:extLst>
              <a:ext uri="{FF2B5EF4-FFF2-40B4-BE49-F238E27FC236}">
                <a16:creationId xmlns:a16="http://schemas.microsoft.com/office/drawing/2014/main" id="{14A6F131-FFB3-B3BB-2752-BCBFF78AE76F}"/>
              </a:ext>
            </a:extLst>
          </p:cNvPr>
          <p:cNvSpPr/>
          <p:nvPr/>
        </p:nvSpPr>
        <p:spPr>
          <a:xfrm>
            <a:off x="4" y="3089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8149DB8-958F-49F0-3754-2EE08AF693D0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486CE9CB-46F2-40A2-DAF5-DB9E12CA1767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A551C026-F244-54CC-2F10-0F20FA2579BE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037CD416-9E86-0B4F-5472-8AAAB7133603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3F154268-9CBD-675C-21A1-CA32B1ADF309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115F2BAF-4665-BD9E-76CA-9EC2DD7C84F5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347C424A-6D99-9249-1BEE-DD1C80CE36E2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DBDD5037-335E-38A9-E565-48029EF23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771FBEF-E404-016B-DFAF-C239DF16CAF7}"/>
              </a:ext>
            </a:extLst>
          </p:cNvPr>
          <p:cNvSpPr txBox="1"/>
          <p:nvPr/>
        </p:nvSpPr>
        <p:spPr>
          <a:xfrm>
            <a:off x="15152456" y="4511460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3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E07CECC2-58E7-8BCD-9744-51B53AC283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944" y="1875243"/>
            <a:ext cx="8039259" cy="803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198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72233-6393-3BB2-D64B-17E89BF77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D8D1FC17-9219-6E3F-A3CD-6954AAB7E5E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A9C58923-FF34-B2DD-D31B-7B11E4D4D626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3A7326F6-F30E-48DD-42B7-B24CB17FC3DB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9C26006-5E91-EBA3-D2C2-59748BFE4BD2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8E9AE7B0-55E8-A60A-3B3A-FCCF9546FE05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0D6D7A75-8C5E-44D6-22DA-2DE9C6B1D30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D108DB7E-8BDB-A2F9-0879-F66301D6FFFE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86571F07-F2DA-0720-FF65-901DFADA1AB4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F22318C9-F560-5C7E-4A45-84FDC6567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39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44E77C4-221A-C1C1-19F2-E0376D9C02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083" y="1965417"/>
            <a:ext cx="7748905" cy="775989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3D7C20C1-71BE-ECD9-098B-2FB745CA6D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745" y="3924300"/>
            <a:ext cx="7427887" cy="437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614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217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44" name="スライド番号プレースホルダー 63">
            <a:extLst>
              <a:ext uri="{FF2B5EF4-FFF2-40B4-BE49-F238E27FC236}">
                <a16:creationId xmlns:a16="http://schemas.microsoft.com/office/drawing/2014/main" id="{18799CDB-58A8-C804-C573-731E81A0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オンライン メディア 1" title="GREEN×EXPO 2027 教材➊❷共通V1">
            <a:hlinkClick r:id="" action="ppaction://media"/>
            <a:extLst>
              <a:ext uri="{FF2B5EF4-FFF2-40B4-BE49-F238E27FC236}">
                <a16:creationId xmlns:a16="http://schemas.microsoft.com/office/drawing/2014/main" id="{C772BF36-FAD4-A897-7B30-AB5BD4A7506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4607" y="23086"/>
            <a:ext cx="18098786" cy="10225814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8E1F813-F0A6-7C86-11C5-8046FC41076E}"/>
              </a:ext>
            </a:extLst>
          </p:cNvPr>
          <p:cNvSpPr txBox="1"/>
          <p:nvPr/>
        </p:nvSpPr>
        <p:spPr>
          <a:xfrm>
            <a:off x="14935200" y="9397587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/>
              <a:t>https://youtu.be/4ly8e2pg8qA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370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2F960-3B77-4D8A-6F93-2BF965DF2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310F48C0-0FDA-39FC-D667-969E72843200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32B3307-CE8B-6D84-3AE6-BC8D7139D325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E0DE4464-DC4D-FD06-2E6C-EB0F329CDCB3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D2CCAD98-E1A6-6485-A190-095720605E45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DE312031-932E-14C3-EAE6-61ACAAB1BE00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E3F9380E-84CE-CE4D-D840-8F2AF81B7CC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12D66976-EF16-7B6B-E700-1CC9E3B08E85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3723CF9F-A75B-619A-782F-52E39B353EB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F7914264-C9AE-CF42-77A6-77AB48710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FEA3547-27BE-F0D7-53CB-DEFBD16435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083" y="1965417"/>
            <a:ext cx="7748905" cy="775989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463025B9-00C9-8CD9-B8E2-E96573C2DD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5745" y="3924300"/>
            <a:ext cx="7427887" cy="4377807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260C21A-5DFA-A96C-6A39-330CF09B72A1}"/>
              </a:ext>
            </a:extLst>
          </p:cNvPr>
          <p:cNvSpPr txBox="1"/>
          <p:nvPr/>
        </p:nvSpPr>
        <p:spPr>
          <a:xfrm>
            <a:off x="15707793" y="4774036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1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8581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812BF-0348-F97D-3FB6-D0496A208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6479DB15-970B-AAFB-AF42-76577EC3DAAF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21E65EB6-26B0-BD76-3131-8746E32D6FEC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B1274792-CF35-1830-7AF5-D9109786A856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A8D53775-91C6-67C7-D349-36137534AC82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51B6746-05A1-2CCA-2CE8-7ACA701FFCB5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7FD64C44-C76B-7CA4-4C30-7B25558426F7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D979725F-DA9C-65C9-BD2E-D6549B49E586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0C51E97C-83CD-E836-FC2B-75C0A4C17B65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AA63D33D-839E-EE55-0438-0B8B129D2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3FBE5CD-C7BC-58F1-D202-5D3808024D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0466" y="1875243"/>
            <a:ext cx="8005275" cy="8005275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2036A98-64CE-71F3-082F-1F7AE485C7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2800" y="3543297"/>
            <a:ext cx="6585916" cy="506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909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7020D-9DBA-5F26-62DA-321C8AD85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AFB59097-F228-A7AD-6438-F5F1228A3E29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B925AD3-C8EC-8E28-DD04-13CB70434248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076C91B7-4B6D-57FC-93B5-4AE0185CCB6A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61D5A18-2A9A-AFB3-02FB-AB52B2E157E8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C30F26F8-97AE-4BBA-CB13-24E5B4F034BA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97D1649-9843-3664-8B23-858088FC6445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BBFD5154-A753-2132-FAA2-592358FDEE51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E3FBD5AB-7D52-FCF9-B9C5-8B367AD013CD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BAC1ADAA-9DAA-BBA0-F8B6-CC929332D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42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887940CB-85DC-7BB4-85E5-A3E7671DE8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0466" y="1875243"/>
            <a:ext cx="8005275" cy="8005275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06075AA-7A6D-7F46-E928-AC13B2529D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2800" y="3543297"/>
            <a:ext cx="6585916" cy="5063148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D11A9F7-6024-69CB-778E-1BF06F66E968}"/>
              </a:ext>
            </a:extLst>
          </p:cNvPr>
          <p:cNvSpPr txBox="1"/>
          <p:nvPr/>
        </p:nvSpPr>
        <p:spPr>
          <a:xfrm>
            <a:off x="15087600" y="4962050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1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2912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F9C59-B7BD-985F-4514-24943093A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7B2FC49D-1EC7-6B9E-D361-3B1EE7ED9661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150F6C02-8DAC-9639-F4F6-5984E685AC56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A140214B-52F9-876A-AE81-8FCA58B97201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4C24F88C-E988-B02B-0E5C-1CDD318FC65F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2F8BAB6A-C7FC-50FA-870D-3ACB6D42D28F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324DF60A-B895-54EE-9BD7-B92BF79C2ABA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458417C8-DACB-CC58-4241-E37259924A19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A7FF03C7-060F-D225-CF81-2CAA69CA63D9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29961C63-F79B-4349-6033-70D7FD3DD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43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F880A0F-3CAE-4AED-FC7D-F22916CFD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1600" y="1888446"/>
            <a:ext cx="8165670" cy="813071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DB6648B-2E96-B0D3-925B-29E8B290CD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0497" y="3696754"/>
            <a:ext cx="7101969" cy="490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718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B5636-B947-9DA6-50BB-E45476B7F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438BD9AB-7680-9573-0F4F-CC5773100A73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88CEA7E-C41F-9459-5927-11D29B7A85A8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9171B826-2E62-367E-29FC-8E155178BD40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1B1588A-4BAF-2AEA-89CD-D58D54EA9D83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EAEE1360-80C1-F47A-7753-DA5A79B3686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91AF9A76-93AF-E731-1F53-90E7941E161E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4C7DA548-1762-9D84-835B-C5727E606F3C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7F444EB6-F583-15F6-3AD7-2541CE3A58FE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1BC1E3BD-0408-094C-A133-A356ACB47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44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190ECC1-72B9-3178-77E8-6086AF0FC8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1600" y="1888446"/>
            <a:ext cx="8165670" cy="813071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5080308-B7EB-BF7C-7268-F2CF9737FA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0497" y="3696754"/>
            <a:ext cx="7101969" cy="4909872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A07DC25-412A-0180-1537-F08AA2312652}"/>
              </a:ext>
            </a:extLst>
          </p:cNvPr>
          <p:cNvSpPr txBox="1"/>
          <p:nvPr/>
        </p:nvSpPr>
        <p:spPr>
          <a:xfrm>
            <a:off x="15630987" y="5143500"/>
            <a:ext cx="1219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3900" dirty="0">
                <a:solidFill>
                  <a:srgbClr val="FF0000"/>
                </a:solidFill>
              </a:rPr>
              <a:t>2</a:t>
            </a:r>
            <a:endParaRPr kumimoji="1" lang="ja-JP" altLang="en-US" sz="23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7437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74785-D821-2E10-2553-77B2555C8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80A4989-FA5A-FA18-8A7D-5A08FED1379C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FACBF2AD-479B-FB41-00E4-9BFC343103A7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C3F22762-58DD-5671-44FB-24D2C4683E34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26734F7-674C-98D3-532E-98ADE30EC695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7C57EDC2-8006-A86E-6FD8-F0EDA7484965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1F51FC29-69AF-D1D5-BDA1-EF9D07F40AE2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F8405E90-4C15-8AA7-2A1C-B8D69369B241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3070257-CD91-A738-2C46-47EF275F8FCA}"/>
              </a:ext>
            </a:extLst>
          </p:cNvPr>
          <p:cNvSpPr txBox="1"/>
          <p:nvPr/>
        </p:nvSpPr>
        <p:spPr>
          <a:xfrm>
            <a:off x="903842" y="2893478"/>
            <a:ext cx="135847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今日の授業で学んだことをクラスメイトと振り返ろう</a:t>
            </a:r>
            <a:endParaRPr lang="ja-JP" altLang="en-US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7AB7D9B-8F89-75EE-1868-BB30168D8E03}"/>
              </a:ext>
            </a:extLst>
          </p:cNvPr>
          <p:cNvSpPr txBox="1"/>
          <p:nvPr/>
        </p:nvSpPr>
        <p:spPr>
          <a:xfrm>
            <a:off x="4766599" y="5763047"/>
            <a:ext cx="6519378" cy="12805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24DD659-CE04-CD86-C003-5B79760C077B}"/>
              </a:ext>
            </a:extLst>
          </p:cNvPr>
          <p:cNvSpPr txBox="1"/>
          <p:nvPr/>
        </p:nvSpPr>
        <p:spPr>
          <a:xfrm>
            <a:off x="7315200" y="8339265"/>
            <a:ext cx="105668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</a:t>
            </a:r>
            <a:r>
              <a:rPr lang="en-US" altLang="ja-JP" sz="4000" b="1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Nbs</a:t>
            </a:r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についてわかりましたか？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■次に調べてみたいことが出てきましたか？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769DCF44-703E-E709-357C-C0E8E4ADE5C4}"/>
              </a:ext>
            </a:extLst>
          </p:cNvPr>
          <p:cNvSpPr/>
          <p:nvPr/>
        </p:nvSpPr>
        <p:spPr>
          <a:xfrm>
            <a:off x="12688330" y="4057347"/>
            <a:ext cx="3470490" cy="3411401"/>
          </a:xfrm>
          <a:prstGeom prst="ellipse">
            <a:avLst/>
          </a:prstGeom>
          <a:solidFill>
            <a:srgbClr val="247233"/>
          </a:solidFill>
          <a:ln>
            <a:solidFill>
              <a:srgbClr val="2472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3</a:t>
            </a:r>
            <a:r>
              <a:rPr kumimoji="1" lang="ja-JP" altLang="en-US" sz="3200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分</a:t>
            </a:r>
            <a:endParaRPr kumimoji="1" lang="ja-JP" altLang="en-US" sz="4400" b="1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5A12528A-757F-9095-D3A4-957312BA8D5C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7FC6A8B7-F503-E6E3-AEE1-7C18472F0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83080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D1661-1A79-945A-D9FC-61E2E6CD0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17742502-1BAE-B75A-0EA5-DBAD9CCAE2AE}"/>
              </a:ext>
            </a:extLst>
          </p:cNvPr>
          <p:cNvSpPr/>
          <p:nvPr/>
        </p:nvSpPr>
        <p:spPr>
          <a:xfrm>
            <a:off x="27122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C93B4E62-9C57-74DA-13CF-F25FEE83296F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BAF85137-1414-EDE4-7C00-DC3D7AE53AC4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0A06F89-A37C-47E6-5804-2882FDC3B782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958B66D1-C5C4-933E-7B4F-737920AE0714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C271BFCA-2AF1-7DC9-12FA-A635567AEFA2}"/>
              </a:ext>
            </a:extLst>
          </p:cNvPr>
          <p:cNvSpPr txBox="1"/>
          <p:nvPr/>
        </p:nvSpPr>
        <p:spPr>
          <a:xfrm>
            <a:off x="812275" y="661201"/>
            <a:ext cx="1323449" cy="9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</a:t>
            </a:r>
            <a:r>
              <a:rPr lang="en-US" altLang="ja-JP" sz="5600" spc="560" dirty="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5</a:t>
            </a:r>
            <a:endParaRPr lang="en-US" sz="5600" u="none" spc="560" dirty="0">
              <a:solidFill>
                <a:srgbClr val="FFFFFF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F28C7D64-9DFA-8EB2-EE0E-6D114DE014AB}"/>
              </a:ext>
            </a:extLst>
          </p:cNvPr>
          <p:cNvSpPr txBox="1"/>
          <p:nvPr/>
        </p:nvSpPr>
        <p:spPr>
          <a:xfrm>
            <a:off x="2973269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ワーク</a:t>
            </a: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・まとめ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534617F-64E0-3916-0CF8-165DB068E799}"/>
              </a:ext>
            </a:extLst>
          </p:cNvPr>
          <p:cNvSpPr txBox="1"/>
          <p:nvPr/>
        </p:nvSpPr>
        <p:spPr>
          <a:xfrm>
            <a:off x="903842" y="2893478"/>
            <a:ext cx="135847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グループで出た意見を教えてください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3A08EC6F-1B73-578C-CCAC-765CB72B4646}"/>
              </a:ext>
            </a:extLst>
          </p:cNvPr>
          <p:cNvSpPr txBox="1"/>
          <p:nvPr/>
        </p:nvSpPr>
        <p:spPr>
          <a:xfrm>
            <a:off x="5884311" y="5663638"/>
            <a:ext cx="6519378" cy="12805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144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発表</a:t>
            </a:r>
            <a:endParaRPr lang="en-US" sz="14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7C65D77-A78D-88E3-6E6F-7C4BFEED865A}"/>
              </a:ext>
            </a:extLst>
          </p:cNvPr>
          <p:cNvSpPr txBox="1"/>
          <p:nvPr/>
        </p:nvSpPr>
        <p:spPr>
          <a:xfrm>
            <a:off x="7315200" y="8339265"/>
            <a:ext cx="105668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■発表を聞いて面白いなと思ったことは</a:t>
            </a:r>
            <a:endParaRPr lang="en-US" altLang="ja-JP" sz="4000" b="1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07あかずきんポップ Heavy" panose="00000900000000000000" pitchFamily="50" charset="-128"/>
            </a:endParaRPr>
          </a:p>
          <a:p>
            <a:r>
              <a:rPr lang="ja-JP" altLang="en-US" sz="4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07あかずきんポップ Heavy" panose="00000900000000000000" pitchFamily="50" charset="-128"/>
              </a:rPr>
              <a:t>　ワークシートに書いておきましょう！</a:t>
            </a: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D1631E2D-B77F-6020-821A-60BBD03665EC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19" name="スライド番号プレースホルダー 63">
            <a:extLst>
              <a:ext uri="{FF2B5EF4-FFF2-40B4-BE49-F238E27FC236}">
                <a16:creationId xmlns:a16="http://schemas.microsoft.com/office/drawing/2014/main" id="{9BB7EBF9-8A81-781D-8912-94697DCCD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45305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36F327-4447-24F2-CAFB-5BF829053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E54E1EA-1B07-6089-AE20-784FADC61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478" y="1947934"/>
            <a:ext cx="14173200" cy="797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7349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BBFB8-D650-E365-512C-B6F34F6AF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656634E-4B66-5533-1F8A-F43F51545F48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B35A212A-A650-4BE0-E8ED-ADC81B524A1E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F34E5DFE-123D-8A9B-C673-8CDD159A40F8}"/>
              </a:ext>
            </a:extLst>
          </p:cNvPr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2B52D5D9-8423-06A3-1503-B1EC1BE088A4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9BEBF8C4-CDE0-CB9D-0A8F-0A984E7AF940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6944F1C2-40F4-8AB3-4D46-1D510440210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3529F034-2E7F-9B42-31D5-E777861B02E9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7BB5C1E5-43B9-76B7-D2EA-0D6D6FC0E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01A9FBEE-96B4-61C3-C928-F4A9CF36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E49868B-77FE-B7C5-5B5B-E31DC5D338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837068"/>
            <a:ext cx="14364067" cy="80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071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54049" y="3921840"/>
            <a:ext cx="15979898" cy="3203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0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ja-JP" altLang="en-US" sz="6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自然を活用した解決策</a:t>
            </a:r>
            <a:endParaRPr lang="en-US" altLang="ja-JP" sz="66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66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r>
              <a:rPr lang="en-US" altLang="ja-JP" sz="8000" b="1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『Nature-based-Solutions』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36F327-4447-24F2-CAFB-5BF829053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49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4455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98502" y="689776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 spc="1080" dirty="0" err="1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目次</a:t>
            </a:r>
            <a:endParaRPr lang="en-US" sz="3600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3412964" y="2465167"/>
            <a:ext cx="12141861" cy="1194521"/>
            <a:chOff x="0" y="0"/>
            <a:chExt cx="16189147" cy="1592695"/>
          </a:xfrm>
        </p:grpSpPr>
        <p:sp>
          <p:nvSpPr>
            <p:cNvPr id="8" name="TextBox 8"/>
            <p:cNvSpPr txBox="1"/>
            <p:nvPr/>
          </p:nvSpPr>
          <p:spPr>
            <a:xfrm>
              <a:off x="2337573" y="355658"/>
              <a:ext cx="13851574" cy="8180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en-US" altLang="ja-JP" sz="3600" spc="540" dirty="0" err="1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NbS</a:t>
              </a: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（自然を活用した解決策）とは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01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612022" y="3829098"/>
            <a:ext cx="9242153" cy="1194521"/>
            <a:chOff x="0" y="0"/>
            <a:chExt cx="12322871" cy="1592695"/>
          </a:xfrm>
        </p:grpSpPr>
        <p:sp>
          <p:nvSpPr>
            <p:cNvPr id="14" name="TextBox 14"/>
            <p:cNvSpPr txBox="1"/>
            <p:nvPr/>
          </p:nvSpPr>
          <p:spPr>
            <a:xfrm>
              <a:off x="2337573" y="355657"/>
              <a:ext cx="998529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地球にやさしい発電技術</a:t>
              </a:r>
              <a:endParaRPr lang="en-US" altLang="ja-JP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02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811080" y="5193028"/>
            <a:ext cx="10217249" cy="1194521"/>
            <a:chOff x="0" y="0"/>
            <a:chExt cx="13622999" cy="1592695"/>
          </a:xfrm>
        </p:grpSpPr>
        <p:sp>
          <p:nvSpPr>
            <p:cNvPr id="20" name="TextBox 20"/>
            <p:cNvSpPr txBox="1"/>
            <p:nvPr/>
          </p:nvSpPr>
          <p:spPr>
            <a:xfrm>
              <a:off x="2337573" y="355657"/>
              <a:ext cx="11285426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３Ｄ空間で探索してみよう！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03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7010139" y="6556958"/>
            <a:ext cx="9018191" cy="1194521"/>
            <a:chOff x="0" y="0"/>
            <a:chExt cx="12024255" cy="1592695"/>
          </a:xfrm>
        </p:grpSpPr>
        <p:sp>
          <p:nvSpPr>
            <p:cNvPr id="26" name="TextBox 26"/>
            <p:cNvSpPr txBox="1"/>
            <p:nvPr/>
          </p:nvSpPr>
          <p:spPr>
            <a:xfrm>
              <a:off x="2337573" y="355657"/>
              <a:ext cx="9686682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ボタニカルライトの仕組み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04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8209197" y="7920888"/>
            <a:ext cx="7819133" cy="1194521"/>
            <a:chOff x="0" y="0"/>
            <a:chExt cx="10425511" cy="1592695"/>
          </a:xfrm>
        </p:grpSpPr>
        <p:sp>
          <p:nvSpPr>
            <p:cNvPr id="32" name="TextBox 32"/>
            <p:cNvSpPr txBox="1"/>
            <p:nvPr/>
          </p:nvSpPr>
          <p:spPr>
            <a:xfrm>
              <a:off x="2337573" y="355657"/>
              <a:ext cx="8087938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040"/>
                </a:lnSpc>
                <a:spcBef>
                  <a:spcPct val="0"/>
                </a:spcBef>
              </a:pPr>
              <a:r>
                <a:rPr lang="ja-JP" altLang="en-US" sz="3600" spc="540" dirty="0">
                  <a:solidFill>
                    <a:srgbClr val="247233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ワーク・まとめ</a:t>
              </a:r>
              <a:endParaRPr 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grpSp>
          <p:nvGrpSpPr>
            <p:cNvPr id="33" name="Group 33"/>
            <p:cNvGrpSpPr/>
            <p:nvPr/>
          </p:nvGrpSpPr>
          <p:grpSpPr>
            <a:xfrm>
              <a:off x="55241" y="0"/>
              <a:ext cx="1592695" cy="1592695"/>
              <a:chOff x="0" y="0"/>
              <a:chExt cx="812800" cy="812800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</a:path>
                </a:pathLst>
              </a:custGeom>
              <a:solidFill>
                <a:srgbClr val="237233"/>
              </a:solidFill>
            </p:spPr>
            <p:txBody>
              <a:bodyPr/>
              <a:lstStyle/>
              <a:p>
                <a:endParaRPr lang="ja-JP" altLang="en-US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35" name="TextBox 35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43013" tIns="43013" rIns="43013" bIns="43013" rtlCol="0" anchor="ctr"/>
              <a:lstStyle/>
              <a:p>
                <a:pPr algn="ctr">
                  <a:lnSpc>
                    <a:spcPts val="2659"/>
                  </a:lnSpc>
                </a:pPr>
                <a:endParaRPr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</p:grpSp>
        <p:sp>
          <p:nvSpPr>
            <p:cNvPr id="36" name="TextBox 36"/>
            <p:cNvSpPr txBox="1"/>
            <p:nvPr/>
          </p:nvSpPr>
          <p:spPr>
            <a:xfrm>
              <a:off x="0" y="438432"/>
              <a:ext cx="1703177" cy="8180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040"/>
                </a:lnSpc>
                <a:spcBef>
                  <a:spcPct val="0"/>
                </a:spcBef>
              </a:pPr>
              <a:r>
                <a:rPr lang="en-US" sz="3600" u="none" spc="359">
                  <a:solidFill>
                    <a:srgbClr val="DFE8E1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05</a:t>
              </a: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1698502" y="7123757"/>
            <a:ext cx="5541627" cy="202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920"/>
              </a:lnSpc>
            </a:pPr>
            <a:r>
              <a:rPr lang="en-US" sz="7200" spc="359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Table of </a:t>
            </a:r>
          </a:p>
          <a:p>
            <a:pPr marL="0" lvl="0" indent="0" algn="l">
              <a:lnSpc>
                <a:spcPts val="7920"/>
              </a:lnSpc>
              <a:spcBef>
                <a:spcPct val="0"/>
              </a:spcBef>
            </a:pPr>
            <a:r>
              <a:rPr lang="en-US" sz="7200" spc="359">
                <a:solidFill>
                  <a:srgbClr val="94BB9C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Contents</a:t>
            </a:r>
          </a:p>
        </p:txBody>
      </p:sp>
      <p:sp>
        <p:nvSpPr>
          <p:cNvPr id="39" name="TextBox 13">
            <a:extLst>
              <a:ext uri="{FF2B5EF4-FFF2-40B4-BE49-F238E27FC236}">
                <a16:creationId xmlns:a16="http://schemas.microsoft.com/office/drawing/2014/main" id="{1DAE3D7D-0752-745D-721F-1243A5A0A4E7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" name="スライド番号プレースホルダー 63">
            <a:extLst>
              <a:ext uri="{FF2B5EF4-FFF2-40B4-BE49-F238E27FC236}">
                <a16:creationId xmlns:a16="http://schemas.microsoft.com/office/drawing/2014/main" id="{F500B444-E252-E6AA-36E6-E837725D8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97587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90800" y="698025"/>
            <a:ext cx="13856323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ja-JP" altLang="en-US" sz="3600" u="none" spc="10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まとめ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grpSp>
        <p:nvGrpSpPr>
          <p:cNvPr id="28" name="Group 6">
            <a:extLst>
              <a:ext uri="{FF2B5EF4-FFF2-40B4-BE49-F238E27FC236}">
                <a16:creationId xmlns:a16="http://schemas.microsoft.com/office/drawing/2014/main" id="{A6E3622B-491B-0ED2-C217-64DDAE4CAD9C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57F048B-8C2E-42A7-FBBB-7A3A33912764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0" name="TextBox 8">
              <a:extLst>
                <a:ext uri="{FF2B5EF4-FFF2-40B4-BE49-F238E27FC236}">
                  <a16:creationId xmlns:a16="http://schemas.microsoft.com/office/drawing/2014/main" id="{FCAA7359-1A77-2317-A4C1-403FE6D525AC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32" name="グラフィックス 31" descr="スター">
            <a:extLst>
              <a:ext uri="{FF2B5EF4-FFF2-40B4-BE49-F238E27FC236}">
                <a16:creationId xmlns:a16="http://schemas.microsoft.com/office/drawing/2014/main" id="{FE3E12F6-D843-CEFE-F891-294A0515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799" y="552292"/>
            <a:ext cx="914400" cy="914400"/>
          </a:xfrm>
          <a:prstGeom prst="rect">
            <a:avLst/>
          </a:prstGeom>
        </p:spPr>
      </p:pic>
      <p:sp>
        <p:nvSpPr>
          <p:cNvPr id="6" name="スライド番号プレースホルダー 63">
            <a:extLst>
              <a:ext uri="{FF2B5EF4-FFF2-40B4-BE49-F238E27FC236}">
                <a16:creationId xmlns:a16="http://schemas.microsoft.com/office/drawing/2014/main" id="{EE809FBE-1008-CD8C-D25A-71839332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50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714C0AE-19BC-688A-149A-4DEFF5975A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407" y="2068869"/>
            <a:ext cx="12853182" cy="752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942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TextBox 5"/>
          <p:cNvSpPr txBox="1"/>
          <p:nvPr/>
        </p:nvSpPr>
        <p:spPr>
          <a:xfrm>
            <a:off x="1719793" y="2464169"/>
            <a:ext cx="14848413" cy="1226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 spc="719" dirty="0" err="1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本日の授業は終了です</a:t>
            </a:r>
            <a:r>
              <a:rPr lang="ja-JP" altLang="en-US" sz="7200" spc="719" dirty="0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　</a:t>
            </a:r>
            <a:endParaRPr lang="en-US" sz="7200" spc="719" dirty="0">
              <a:solidFill>
                <a:srgbClr val="23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81755" y="4065265"/>
            <a:ext cx="15124491" cy="1261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ありがとうございました！</a:t>
            </a:r>
          </a:p>
          <a:p>
            <a:pPr marL="0" lvl="0" indent="0" algn="ctr">
              <a:lnSpc>
                <a:spcPts val="5040"/>
              </a:lnSpc>
              <a:spcBef>
                <a:spcPct val="0"/>
              </a:spcBef>
            </a:pPr>
            <a:r>
              <a:rPr lang="en-US" sz="3600" u="none" spc="1439">
                <a:solidFill>
                  <a:srgbClr val="23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アンケートへの回答をお願いします。</a:t>
            </a:r>
          </a:p>
        </p:txBody>
      </p:sp>
      <p:sp>
        <p:nvSpPr>
          <p:cNvPr id="11" name="スライド番号プレースホルダー 63">
            <a:extLst>
              <a:ext uri="{FF2B5EF4-FFF2-40B4-BE49-F238E27FC236}">
                <a16:creationId xmlns:a16="http://schemas.microsoft.com/office/drawing/2014/main" id="{4EB1AEDB-200A-2D7D-BDCF-C33C0EEF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51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E53C239-4C7C-9861-815D-094FDE46C11D}"/>
              </a:ext>
            </a:extLst>
          </p:cNvPr>
          <p:cNvSpPr txBox="1"/>
          <p:nvPr/>
        </p:nvSpPr>
        <p:spPr>
          <a:xfrm>
            <a:off x="6477000" y="9016484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i="0" dirty="0">
                <a:solidFill>
                  <a:srgbClr val="000000"/>
                </a:solidFill>
                <a:effectLst/>
                <a:hlinkClick r:id="rId2"/>
              </a:rPr>
              <a:t>https://forms.gle/c4KVQYtegupFN25F8</a:t>
            </a:r>
            <a:endParaRPr kumimoji="1" lang="ja-JP" altLang="en-US" sz="24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9ACDF8CF-2BB4-7F48-3D6C-86E4E3EFD3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85" y="5326375"/>
            <a:ext cx="3733626" cy="373362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Freeform 6"/>
          <p:cNvSpPr/>
          <p:nvPr/>
        </p:nvSpPr>
        <p:spPr>
          <a:xfrm>
            <a:off x="7275347" y="5988079"/>
            <a:ext cx="3737306" cy="4929300"/>
          </a:xfrm>
          <a:custGeom>
            <a:avLst/>
            <a:gdLst/>
            <a:ahLst/>
            <a:cxnLst/>
            <a:rect l="l" t="t" r="r" b="b"/>
            <a:pathLst>
              <a:path w="3737306" h="4929300">
                <a:moveTo>
                  <a:pt x="0" y="0"/>
                </a:moveTo>
                <a:lnTo>
                  <a:pt x="3737306" y="0"/>
                </a:lnTo>
                <a:lnTo>
                  <a:pt x="3737306" y="4929300"/>
                </a:lnTo>
                <a:lnTo>
                  <a:pt x="0" y="4929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69227" y="2625328"/>
            <a:ext cx="14549546" cy="203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6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66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marL="0" lvl="0" indent="0" algn="l">
              <a:spcBef>
                <a:spcPct val="0"/>
              </a:spcBef>
            </a:pPr>
            <a:r>
              <a:rPr lang="ja-JP" altLang="en-US" sz="6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altLang="ja-JP" sz="6600" spc="54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69227" y="8072579"/>
            <a:ext cx="539829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000"/>
              </a:lnSpc>
              <a:spcBef>
                <a:spcPct val="0"/>
              </a:spcBef>
            </a:pPr>
            <a:r>
              <a:rPr lang="en-US" sz="20000" u="none" spc="100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スライド番号プレースホルダー 63">
            <a:extLst>
              <a:ext uri="{FF2B5EF4-FFF2-40B4-BE49-F238E27FC236}">
                <a16:creationId xmlns:a16="http://schemas.microsoft.com/office/drawing/2014/main" id="{EA48E606-691B-94A5-FDE5-014C3EB75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6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2277445" y="2963648"/>
            <a:ext cx="11201400" cy="1015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みなさんに質問！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8069479C-F09E-3DE8-C519-4ECD9EF7A298}"/>
              </a:ext>
            </a:extLst>
          </p:cNvPr>
          <p:cNvSpPr txBox="1"/>
          <p:nvPr/>
        </p:nvSpPr>
        <p:spPr>
          <a:xfrm>
            <a:off x="3505200" y="4046469"/>
            <a:ext cx="15087600" cy="4835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『</a:t>
            </a: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自然</a:t>
            </a:r>
            <a:r>
              <a:rPr lang="en-US" altLang="ja-JP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』</a:t>
            </a: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という言葉を聞いて、</a:t>
            </a:r>
            <a:endParaRPr lang="en-US" altLang="ja-JP" sz="72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72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何を思い浮かべますか？</a:t>
            </a:r>
            <a:endParaRPr lang="en-US" altLang="ja-JP" sz="54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B77FBF7F-4810-5812-27D6-495FC3E0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7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856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3F4BA-3FFE-63E8-7B8F-F9465D537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60618629-9C6B-503C-0249-F60A838E546F}"/>
              </a:ext>
            </a:extLst>
          </p:cNvPr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1A8258D-02F7-A793-E503-B47B33D895DB}"/>
              </a:ext>
            </a:extLst>
          </p:cNvPr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1F289913-E365-277D-1562-132E7E5FF287}"/>
              </a:ext>
            </a:extLst>
          </p:cNvPr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3F1C354-D08D-C1A3-24AE-DD19FC53FFA0}"/>
                </a:ext>
              </a:extLst>
            </p:cNvPr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4847262E-772A-4F1D-9471-ED0705D822CB}"/>
                </a:ext>
              </a:extLst>
            </p:cNvPr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D33A3F5F-7D7F-4A4E-13AD-5A2CD56B13F8}"/>
              </a:ext>
            </a:extLst>
          </p:cNvPr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EACF604B-ABFA-5312-4E79-4A4216CC3A5F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30E65F0-B23B-8C2C-1D30-8DFE848B7405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5DE4FC54-DAEB-C85D-CF38-1CABA63D7368}"/>
              </a:ext>
            </a:extLst>
          </p:cNvPr>
          <p:cNvSpPr txBox="1"/>
          <p:nvPr/>
        </p:nvSpPr>
        <p:spPr>
          <a:xfrm>
            <a:off x="2277445" y="2963648"/>
            <a:ext cx="11201400" cy="1015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ja-JP" altLang="en-US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映像では</a:t>
            </a:r>
            <a:r>
              <a:rPr lang="en-US" altLang="ja-JP" sz="7200" u="sng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…</a:t>
            </a:r>
            <a:endParaRPr lang="en-US" altLang="ja-JP" sz="5400" u="sng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2420821A-53D4-5A03-0E80-E3BE2B1B3C42}"/>
              </a:ext>
            </a:extLst>
          </p:cNvPr>
          <p:cNvSpPr txBox="1"/>
          <p:nvPr/>
        </p:nvSpPr>
        <p:spPr>
          <a:xfrm>
            <a:off x="3458982" y="4991100"/>
            <a:ext cx="12419275" cy="24145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15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地球規模の課題　　　　　　</a:t>
            </a:r>
            <a:endParaRPr lang="en-US" altLang="ja-JP" sz="115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スライド番号プレースホルダー 63">
            <a:extLst>
              <a:ext uri="{FF2B5EF4-FFF2-40B4-BE49-F238E27FC236}">
                <a16:creationId xmlns:a16="http://schemas.microsoft.com/office/drawing/2014/main" id="{250EBBDA-9DDE-C7E1-9526-57035C058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8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4627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7996" cy="10287000"/>
          </a:xfrm>
          <a:custGeom>
            <a:avLst/>
            <a:gdLst/>
            <a:ahLst/>
            <a:cxnLst/>
            <a:rect l="l" t="t" r="r" b="b"/>
            <a:pathLst>
              <a:path w="4816592" h="2709333">
                <a:moveTo>
                  <a:pt x="0" y="0"/>
                </a:moveTo>
                <a:lnTo>
                  <a:pt x="4816592" y="0"/>
                </a:lnTo>
                <a:lnTo>
                  <a:pt x="4816592" y="2709333"/>
                </a:lnTo>
                <a:lnTo>
                  <a:pt x="0" y="2709333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0"/>
            </a:srgbClr>
          </a:solidFill>
          <a:ln w="285750">
            <a:solidFill>
              <a:srgbClr val="68CBC0"/>
            </a:solidFill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" name="AutoShape 5"/>
          <p:cNvSpPr/>
          <p:nvPr/>
        </p:nvSpPr>
        <p:spPr>
          <a:xfrm>
            <a:off x="0" y="1680555"/>
            <a:ext cx="18288000" cy="0"/>
          </a:xfrm>
          <a:prstGeom prst="line">
            <a:avLst/>
          </a:prstGeom>
          <a:ln w="38100" cap="flat">
            <a:solidFill>
              <a:srgbClr val="25BEF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70554" y="0"/>
            <a:ext cx="1606891" cy="2232277"/>
            <a:chOff x="0" y="0"/>
            <a:chExt cx="736600" cy="1023277"/>
          </a:xfrm>
          <a:solidFill>
            <a:srgbClr val="68CBC0"/>
          </a:solidFill>
        </p:grpSpPr>
        <p:sp>
          <p:nvSpPr>
            <p:cNvPr id="7" name="Freeform 7"/>
            <p:cNvSpPr/>
            <p:nvPr/>
          </p:nvSpPr>
          <p:spPr>
            <a:xfrm>
              <a:off x="0" y="0"/>
              <a:ext cx="736600" cy="1023277"/>
            </a:xfrm>
            <a:custGeom>
              <a:avLst/>
              <a:gdLst/>
              <a:ahLst/>
              <a:cxnLst/>
              <a:rect l="l" t="t" r="r" b="b"/>
              <a:pathLst>
                <a:path w="736600" h="1023277">
                  <a:moveTo>
                    <a:pt x="736600" y="0"/>
                  </a:moveTo>
                  <a:lnTo>
                    <a:pt x="736600" y="1023277"/>
                  </a:lnTo>
                  <a:lnTo>
                    <a:pt x="368300" y="896277"/>
                  </a:lnTo>
                  <a:lnTo>
                    <a:pt x="0" y="1023277"/>
                  </a:lnTo>
                  <a:lnTo>
                    <a:pt x="0" y="0"/>
                  </a:lnTo>
                  <a:lnTo>
                    <a:pt x="736600" y="0"/>
                  </a:lnTo>
                </a:path>
              </a:pathLst>
            </a:custGeom>
            <a:grpFill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736600" cy="73342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12275" y="661201"/>
            <a:ext cx="1323449" cy="953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 u="none" spc="560">
                <a:solidFill>
                  <a:srgbClr val="FFFFFF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E17C29-FFA7-2BF6-291F-D2E2D3E791D3}"/>
              </a:ext>
            </a:extLst>
          </p:cNvPr>
          <p:cNvSpPr txBox="1"/>
          <p:nvPr/>
        </p:nvSpPr>
        <p:spPr>
          <a:xfrm>
            <a:off x="12725400" y="434298"/>
            <a:ext cx="5257066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10"/>
              </a:lnSpc>
            </a:pPr>
            <a:r>
              <a:rPr lang="en-US" altLang="ja-JP" sz="2435" b="1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01</a:t>
            </a:r>
          </a:p>
          <a:p>
            <a:pPr algn="r"/>
            <a:r>
              <a:rPr lang="en-US" altLang="ja-JP" sz="2000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Nature-based Solutions</a:t>
            </a:r>
          </a:p>
          <a:p>
            <a:pPr algn="r"/>
            <a:r>
              <a:rPr lang="ja-JP" altLang="ja-JP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（自然を活用した解決策</a:t>
            </a:r>
            <a:r>
              <a:rPr lang="ja-JP" altLang="en-US" b="1" dirty="0"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ＭＳ Ｐゴシック" panose="020B0600070205080204" pitchFamily="50" charset="-128"/>
              </a:rPr>
              <a:t>）</a:t>
            </a:r>
            <a:endParaRPr lang="ja-JP" altLang="ja-JP" sz="900" dirty="0"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69C5DDDD-2151-D777-4B85-62DD59F33B76}"/>
              </a:ext>
            </a:extLst>
          </p:cNvPr>
          <p:cNvSpPr txBox="1"/>
          <p:nvPr/>
        </p:nvSpPr>
        <p:spPr>
          <a:xfrm>
            <a:off x="2094128" y="5733629"/>
            <a:ext cx="14099740" cy="16305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ja-JP" altLang="en-US" sz="23900" spc="168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クイズ</a:t>
            </a:r>
            <a:endParaRPr lang="en-US" altLang="ja-JP" sz="23900" spc="16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5F20FE8F-F295-86EE-19C7-5045058EC642}"/>
              </a:ext>
            </a:extLst>
          </p:cNvPr>
          <p:cNvSpPr txBox="1"/>
          <p:nvPr/>
        </p:nvSpPr>
        <p:spPr>
          <a:xfrm>
            <a:off x="2740459" y="475216"/>
            <a:ext cx="13856323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3600" b="1" dirty="0">
                <a:solidFill>
                  <a:srgbClr val="247233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ＭＳ Ｐゴシック" panose="020B0600070205080204" pitchFamily="50" charset="-128"/>
              </a:rPr>
              <a:t>Nature-based Solutions</a:t>
            </a:r>
            <a:endParaRPr lang="en-US" altLang="ja-JP" sz="3600" b="1" spc="540" dirty="0">
              <a:solidFill>
                <a:srgbClr val="247233"/>
              </a:solidFill>
              <a:effectLst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ＭＳ Ｐゴシック" panose="020B0600070205080204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3600" spc="540" dirty="0">
                <a:solidFill>
                  <a:srgbClr val="247233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（自然を活用した解決策）とは</a:t>
            </a:r>
            <a:endParaRPr lang="en-US" sz="3600" u="none" spc="1080" dirty="0">
              <a:solidFill>
                <a:srgbClr val="247233"/>
              </a:solidFill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10" name="スライド番号プレースホルダー 63">
            <a:extLst>
              <a:ext uri="{FF2B5EF4-FFF2-40B4-BE49-F238E27FC236}">
                <a16:creationId xmlns:a16="http://schemas.microsoft.com/office/drawing/2014/main" id="{5E9A42AF-B287-3969-31A4-EE19B29A2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925066" y="9670139"/>
            <a:ext cx="2057400" cy="365125"/>
          </a:xfrm>
        </p:spPr>
        <p:txBody>
          <a:bodyPr/>
          <a:lstStyle/>
          <a:p>
            <a:fld id="{B6F15528-21DE-4FAA-801E-634DDDAF4B2B}" type="slidenum">
              <a:rPr lang="en-US" sz="2000" smtClean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pPr/>
              <a:t>9</a:t>
            </a:fld>
            <a:endParaRPr lang="en-US" sz="20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DF114ECD-ADD1-52C8-93A3-E851FB8B221E}"/>
              </a:ext>
            </a:extLst>
          </p:cNvPr>
          <p:cNvSpPr/>
          <p:nvPr/>
        </p:nvSpPr>
        <p:spPr>
          <a:xfrm>
            <a:off x="13406245" y="7009506"/>
            <a:ext cx="2940388" cy="3193877"/>
          </a:xfrm>
          <a:custGeom>
            <a:avLst/>
            <a:gdLst/>
            <a:ahLst/>
            <a:cxnLst/>
            <a:rect l="l" t="t" r="r" b="b"/>
            <a:pathLst>
              <a:path w="4509175" h="5092498">
                <a:moveTo>
                  <a:pt x="0" y="0"/>
                </a:moveTo>
                <a:lnTo>
                  <a:pt x="4509176" y="0"/>
                </a:lnTo>
                <a:lnTo>
                  <a:pt x="4509176" y="5092497"/>
                </a:lnTo>
                <a:lnTo>
                  <a:pt x="0" y="50924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812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UD デジタル 教科書体 NP-B"/>
        <a:ea typeface="UD デジタル 教科書体 NP-B"/>
        <a:cs typeface=""/>
      </a:majorFont>
      <a:minorFont>
        <a:latin typeface="UD デジタル 教科書体 NP-B"/>
        <a:ea typeface="UD デジタル 教科書体 NP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13959</TotalTime>
  <Words>1381</Words>
  <Application>Microsoft Office PowerPoint</Application>
  <PresentationFormat>ユーザー設定</PresentationFormat>
  <Paragraphs>407</Paragraphs>
  <Slides>51</Slides>
  <Notes>1</Notes>
  <HiddenSlides>0</HiddenSlides>
  <MMClips>6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51</vt:i4>
      </vt:variant>
    </vt:vector>
  </HeadingPairs>
  <TitlesOfParts>
    <vt:vector size="62" baseType="lpstr">
      <vt:lpstr>07あかずきんポップ Heavy</vt:lpstr>
      <vt:lpstr>Calibri</vt:lpstr>
      <vt:lpstr>BIZ UDPゴシック</vt:lpstr>
      <vt:lpstr>游ゴシック</vt:lpstr>
      <vt:lpstr>UD デジタル 教科書体 NK-B</vt:lpstr>
      <vt:lpstr>UD デジタル 教科書体 NP-B</vt:lpstr>
      <vt:lpstr>ＭＳ Ｐゴシック</vt:lpstr>
      <vt:lpstr>UD デジタル 教科書体 NK-B</vt:lpstr>
      <vt:lpstr>Arial</vt:lpstr>
      <vt:lpstr>Office Theme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デジ探360_NEWスライド</dc:title>
  <dc:creator>SR</dc:creator>
  <cp:lastModifiedBy>長谷川 梨華</cp:lastModifiedBy>
  <cp:revision>54</cp:revision>
  <dcterms:created xsi:type="dcterms:W3CDTF">2006-08-16T00:00:00Z</dcterms:created>
  <dcterms:modified xsi:type="dcterms:W3CDTF">2025-07-09T07:50:59Z</dcterms:modified>
  <dc:identifier>DAFszLraQyY</dc:identifier>
</cp:coreProperties>
</file>