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45"/>
  </p:notesMasterIdLst>
  <p:sldIdLst>
    <p:sldId id="296" r:id="rId3"/>
    <p:sldId id="260" r:id="rId4"/>
    <p:sldId id="366" r:id="rId5"/>
    <p:sldId id="365" r:id="rId6"/>
    <p:sldId id="297" r:id="rId7"/>
    <p:sldId id="259" r:id="rId8"/>
    <p:sldId id="303" r:id="rId9"/>
    <p:sldId id="309" r:id="rId10"/>
    <p:sldId id="315" r:id="rId11"/>
    <p:sldId id="304" r:id="rId12"/>
    <p:sldId id="343" r:id="rId13"/>
    <p:sldId id="310" r:id="rId14"/>
    <p:sldId id="354" r:id="rId15"/>
    <p:sldId id="344" r:id="rId16"/>
    <p:sldId id="345" r:id="rId17"/>
    <p:sldId id="348" r:id="rId18"/>
    <p:sldId id="349" r:id="rId19"/>
    <p:sldId id="346" r:id="rId20"/>
    <p:sldId id="355" r:id="rId21"/>
    <p:sldId id="302" r:id="rId22"/>
    <p:sldId id="356" r:id="rId23"/>
    <p:sldId id="261" r:id="rId24"/>
    <p:sldId id="301" r:id="rId25"/>
    <p:sldId id="352" r:id="rId26"/>
    <p:sldId id="367" r:id="rId27"/>
    <p:sldId id="363" r:id="rId28"/>
    <p:sldId id="361" r:id="rId29"/>
    <p:sldId id="263" r:id="rId30"/>
    <p:sldId id="283" r:id="rId31"/>
    <p:sldId id="284" r:id="rId32"/>
    <p:sldId id="285" r:id="rId33"/>
    <p:sldId id="287" r:id="rId34"/>
    <p:sldId id="368" r:id="rId35"/>
    <p:sldId id="364" r:id="rId36"/>
    <p:sldId id="335" r:id="rId37"/>
    <p:sldId id="323" r:id="rId38"/>
    <p:sldId id="322" r:id="rId39"/>
    <p:sldId id="358" r:id="rId40"/>
    <p:sldId id="359" r:id="rId41"/>
    <p:sldId id="341" r:id="rId42"/>
    <p:sldId id="360" r:id="rId43"/>
    <p:sldId id="357" r:id="rId44"/>
  </p:sldIdLst>
  <p:sldSz cx="18288000" cy="10287000"/>
  <p:notesSz cx="6858000" cy="9144000"/>
  <p:embeddedFontLst>
    <p:embeddedFont>
      <p:font typeface="07あかずきんポップ Heavy" panose="020B0600070205080204" charset="-128"/>
      <p:bold r:id="rId46"/>
    </p:embeddedFont>
    <p:embeddedFont>
      <p:font typeface="BIZ UDPゴシック" panose="020B0400000000000000" pitchFamily="50" charset="-128"/>
      <p:regular r:id="rId47"/>
      <p:bold r:id="rId48"/>
      <p:italic r:id="rId49"/>
      <p:boldItalic r:id="rId50"/>
    </p:embeddedFont>
    <p:embeddedFont>
      <p:font typeface="ＭＳ Ｐゴシック" panose="020B0600070205080204" pitchFamily="50" charset="-128"/>
      <p:regular r:id="rId51"/>
    </p:embeddedFont>
    <p:embeddedFont>
      <p:font typeface="UD デジタル 教科書体 NK-B" panose="02020700000000000000" pitchFamily="18" charset="-128"/>
      <p:bold r:id="rId52"/>
    </p:embeddedFont>
    <p:embeddedFont>
      <p:font typeface="UD デジタル 教科書体 NK-B" panose="02020700000000000000" pitchFamily="18" charset="-128"/>
      <p:bold r:id="rId52"/>
    </p:embeddedFont>
    <p:embeddedFont>
      <p:font typeface="UD デジタル 教科書体 NP-B" panose="02020700000000000000" pitchFamily="18" charset="-128"/>
      <p:bold r:id="rId53"/>
    </p:embeddedFont>
    <p:embeddedFont>
      <p:font typeface="游ゴシック" panose="020B0400000000000000" pitchFamily="50" charset="-128"/>
      <p:regular r:id="rId54"/>
      <p:bold r:id="rId5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A687"/>
    <a:srgbClr val="247233"/>
    <a:srgbClr val="F3EE12"/>
    <a:srgbClr val="3BF6FB"/>
    <a:srgbClr val="F3A635"/>
    <a:srgbClr val="4EE105"/>
    <a:srgbClr val="F1F709"/>
    <a:srgbClr val="68C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4592" autoAdjust="0"/>
  </p:normalViewPr>
  <p:slideViewPr>
    <p:cSldViewPr>
      <p:cViewPr varScale="1">
        <p:scale>
          <a:sx n="60" d="100"/>
          <a:sy n="60" d="100"/>
        </p:scale>
        <p:origin x="37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3.fntdata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font" Target="fonts/font6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1.fntdata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4.fntdata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8AE74C-D473-4751-B8AA-710CE8B5BC19}" type="datetimeFigureOut">
              <a:rPr kumimoji="1" lang="ja-JP" altLang="en-US" smtClean="0"/>
              <a:t>2025/7/11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EC275-AB0B-44EB-BBB4-36185C36B5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0902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0CKyTGAPD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o0CKyTGAPDM?feature=oembed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4ly8e2pg8qA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dx0FLxykxc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zdx0FLxykxc?feature=oembed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4ly8e2pg8qA?feature=oembed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forms.gle/c4KVQYtegupFN25F8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4E1D48-9043-C219-1541-774AE85C006A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9" name="Freeform 9"/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緑のチカラ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バイオフィリックデザイン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8B0636E4-95E6-93FA-CE4E-DBC5F84644B5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F76D4C7-F83A-5C08-63DD-1B50961C0F0F}"/>
              </a:ext>
            </a:extLst>
          </p:cNvPr>
          <p:cNvSpPr txBox="1"/>
          <p:nvPr/>
        </p:nvSpPr>
        <p:spPr>
          <a:xfrm>
            <a:off x="898568" y="8394827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02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16570A5-C77A-40EF-A468-185283E82B4F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【</a:t>
            </a:r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中学生用</a:t>
            </a:r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】</a:t>
            </a:r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１コマ</a:t>
            </a:r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Ver</a:t>
            </a:r>
            <a:endParaRPr kumimoji="1" lang="ja-JP" altLang="en-US" sz="44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3481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-2286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E4D1FF6-26D7-43B5-9F5D-22D017D4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09099E38-15A6-FB45-802E-D675B06DE8DF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F774E64B-5BD3-931B-2EB2-7C2057D01ACB}"/>
              </a:ext>
            </a:extLst>
          </p:cNvPr>
          <p:cNvSpPr/>
          <p:nvPr/>
        </p:nvSpPr>
        <p:spPr>
          <a:xfrm>
            <a:off x="1676400" y="2901255"/>
            <a:ext cx="6045725" cy="1981471"/>
          </a:xfrm>
          <a:prstGeom prst="roundRect">
            <a:avLst/>
          </a:prstGeom>
          <a:solidFill>
            <a:srgbClr val="F3A635"/>
          </a:solidFill>
          <a:ln>
            <a:solidFill>
              <a:srgbClr val="F3A635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１．だいだい色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049A8B35-90BD-9C42-8159-B0AE33608F39}"/>
              </a:ext>
            </a:extLst>
          </p:cNvPr>
          <p:cNvSpPr/>
          <p:nvPr/>
        </p:nvSpPr>
        <p:spPr>
          <a:xfrm>
            <a:off x="9888382" y="2881024"/>
            <a:ext cx="6045725" cy="1981471"/>
          </a:xfrm>
          <a:prstGeom prst="roundRect">
            <a:avLst/>
          </a:prstGeom>
          <a:solidFill>
            <a:srgbClr val="4EE105"/>
          </a:solidFill>
          <a:ln>
            <a:solidFill>
              <a:srgbClr val="4EE105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２．緑色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6A02B061-D3A6-735F-0C9D-E8845FB82BDD}"/>
              </a:ext>
            </a:extLst>
          </p:cNvPr>
          <p:cNvSpPr/>
          <p:nvPr/>
        </p:nvSpPr>
        <p:spPr>
          <a:xfrm>
            <a:off x="5638800" y="5214293"/>
            <a:ext cx="6045725" cy="1981471"/>
          </a:xfrm>
          <a:prstGeom prst="roundRect">
            <a:avLst/>
          </a:prstGeom>
          <a:solidFill>
            <a:srgbClr val="3BF6FB"/>
          </a:solidFill>
          <a:ln>
            <a:solidFill>
              <a:srgbClr val="3BF6F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３．水色</a:t>
            </a: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78C8E500-B047-50ED-8427-02F453050B6C}"/>
              </a:ext>
            </a:extLst>
          </p:cNvPr>
          <p:cNvSpPr/>
          <p:nvPr/>
        </p:nvSpPr>
        <p:spPr>
          <a:xfrm>
            <a:off x="1676399" y="7567794"/>
            <a:ext cx="6045725" cy="1981471"/>
          </a:xfrm>
          <a:prstGeom prst="roundRect">
            <a:avLst/>
          </a:prstGeom>
          <a:solidFill>
            <a:srgbClr val="F3EE12"/>
          </a:solidFill>
          <a:ln>
            <a:solidFill>
              <a:srgbClr val="F3EE12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000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4</a:t>
            </a:r>
            <a:r>
              <a:rPr kumimoji="1" lang="ja-JP" altLang="en-US" sz="6000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．黄色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78380DE1-B3C5-176E-BA92-CA2959BD010F}"/>
              </a:ext>
            </a:extLst>
          </p:cNvPr>
          <p:cNvSpPr/>
          <p:nvPr/>
        </p:nvSpPr>
        <p:spPr>
          <a:xfrm>
            <a:off x="9888382" y="7559079"/>
            <a:ext cx="6045725" cy="1981471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5</a:t>
            </a:r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．黒色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F917B1-F197-9EA7-04A0-54B14B2E6613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9793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593211" y="5302950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…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2044154D-E81D-2EC5-7C4F-3905478E1C89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0556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E4D1FF6-26D7-43B5-9F5D-22D017D4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92A8576E-A5EB-234F-877A-8488B1FCFE4B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724400" y="5295900"/>
            <a:ext cx="15087600" cy="2097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200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２</a:t>
            </a:r>
            <a:r>
              <a:rPr lang="en-US" altLang="ja-JP" sz="200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.</a:t>
            </a:r>
            <a:r>
              <a:rPr lang="ja-JP" altLang="en-US" sz="200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 緑色</a:t>
            </a:r>
            <a:endParaRPr lang="en-US" altLang="ja-JP" sz="200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9600" spc="300" dirty="0">
                <a:solidFill>
                  <a:srgbClr val="247233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　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0AAF4FFC-C916-F90D-EA47-D099166799F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0316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69D3C-0ABE-DEE9-4CED-AC74B1F62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9C884042-C188-FB4B-41E9-9821DF438CAC}"/>
              </a:ext>
            </a:extLst>
          </p:cNvPr>
          <p:cNvSpPr/>
          <p:nvPr/>
        </p:nvSpPr>
        <p:spPr>
          <a:xfrm>
            <a:off x="4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021D8FA9-59CC-B94F-30A0-1A5E3750B5EE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94C89593-30DB-073E-24B2-403EF0B5586A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B8B5388-8251-4E74-2B9B-BD78235A132B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99EEC36B-BDB3-567E-3EEC-7D9CBAD69DEE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EDC40974-5278-6CC6-76BD-EDECD4A6D31D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1AB53EE9-587B-041B-2446-8D8287B49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0D3F23C3-25F3-2951-C0F4-1A89A3D932E0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2718F9AA-4B0D-5C9A-C592-A34C77C435CF}"/>
              </a:ext>
            </a:extLst>
          </p:cNvPr>
          <p:cNvSpPr txBox="1"/>
          <p:nvPr/>
        </p:nvSpPr>
        <p:spPr>
          <a:xfrm>
            <a:off x="3581400" y="2620713"/>
            <a:ext cx="15087600" cy="71910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88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実際に</a:t>
            </a:r>
            <a:endParaRPr lang="en-US" altLang="ja-JP" sz="88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88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色でリラックスできるか</a:t>
            </a:r>
            <a:endParaRPr lang="en-US" altLang="ja-JP" sz="88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88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感じてみましょう</a:t>
            </a:r>
            <a:endParaRPr lang="en-US" altLang="ja-JP" sz="88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9600" spc="300" dirty="0">
                <a:solidFill>
                  <a:srgbClr val="247233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　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D5285A08-842D-4464-9B77-290DC09F628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574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64DE583-2F66-9847-8C30-D4144ADC75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809" y="-136828"/>
            <a:ext cx="18946833" cy="10657594"/>
          </a:xfrm>
          <a:prstGeom prst="rect">
            <a:avLst/>
          </a:prstGeom>
          <a:solidFill>
            <a:srgbClr val="247233"/>
          </a:solidFill>
        </p:spPr>
      </p:pic>
    </p:spTree>
    <p:extLst>
      <p:ext uri="{BB962C8B-B14F-4D97-AF65-F5344CB8AC3E}">
        <p14:creationId xmlns:p14="http://schemas.microsoft.com/office/powerpoint/2010/main" val="1412020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34A438FD-B567-0247-89AC-9DFFFE44D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700" y="-342900"/>
            <a:ext cx="18777500" cy="109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069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B323584-F5BD-4B40-BB7B-D311EB6C7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342900"/>
            <a:ext cx="18897600" cy="1088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23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E767CD0-63EB-9E40-B0B4-F9C89E64B3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342900"/>
            <a:ext cx="18897600" cy="1081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743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0DD6CB2-178B-8543-A0E0-6278C2C62B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900" y="-103894"/>
            <a:ext cx="18973800" cy="1081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83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D66924-EDBA-2316-003A-38A9B83AD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3194900D-A7BB-B93B-4339-F4BB25C3292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E0B9B907-1D61-564B-0BF0-7A447AA2931A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2F28837-EA01-190A-D73F-30B9FA8DA525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6E36C137-360E-AF7E-16DD-AAF03B1500B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14D3500C-2A4E-7885-974A-1CA272E6C9E9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7B73BD40-F793-1BAA-FE75-8F76F2576E2F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35A370E9-A23B-2930-81CF-3FFCCAFFF24A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33FE1D78-86F8-6328-313B-F62DAF223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4D59E5C9-6B9D-CB64-A12B-F15B9A395E8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139D03F-7129-04E4-CD9B-C46ADDB7662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AD69FD6-C7C4-D7D4-10F1-266F824E4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809" y="-136828"/>
            <a:ext cx="18946833" cy="10657594"/>
          </a:xfrm>
          <a:prstGeom prst="rect">
            <a:avLst/>
          </a:prstGeom>
          <a:solidFill>
            <a:srgbClr val="247233"/>
          </a:solidFill>
        </p:spPr>
      </p:pic>
    </p:spTree>
    <p:extLst>
      <p:ext uri="{BB962C8B-B14F-4D97-AF65-F5344CB8AC3E}">
        <p14:creationId xmlns:p14="http://schemas.microsoft.com/office/powerpoint/2010/main" val="2992550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授業のねらい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78453" y="2632876"/>
            <a:ext cx="15131090" cy="11337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</a:t>
            </a:r>
            <a:r>
              <a:rPr lang="ja-JP" altLang="en-US" sz="54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バイオフィリックデザインを例に</a:t>
            </a:r>
            <a:endParaRPr lang="en-US" altLang="ja-JP" sz="54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34" name="スライド番号プレースホルダー 63">
            <a:extLst>
              <a:ext uri="{FF2B5EF4-FFF2-40B4-BE49-F238E27FC236}">
                <a16:creationId xmlns:a16="http://schemas.microsoft.com/office/drawing/2014/main" id="{9A9F82DA-D452-A10D-9A93-1FBF4CF5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DB12F81-79D1-4463-7457-C853C6471699}"/>
              </a:ext>
            </a:extLst>
          </p:cNvPr>
          <p:cNvSpPr txBox="1"/>
          <p:nvPr/>
        </p:nvSpPr>
        <p:spPr>
          <a:xfrm>
            <a:off x="762000" y="4491442"/>
            <a:ext cx="16383000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15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115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緑のチカラ</a:t>
            </a:r>
            <a:r>
              <a:rPr lang="en-US" altLang="ja-JP" sz="115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  <a:r>
              <a:rPr lang="ja-JP" altLang="en-US" sz="115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について</a:t>
            </a:r>
            <a:endParaRPr lang="en-US" altLang="ja-JP" sz="115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lang="ja-JP" altLang="en-US" sz="115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興味を持つ</a:t>
            </a:r>
            <a:endParaRPr lang="ja-JP" altLang="en-US" sz="11500" dirty="0"/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3A84F8F6-C4D7-7D9D-5352-72FD1F116000}"/>
              </a:ext>
            </a:extLst>
          </p:cNvPr>
          <p:cNvSpPr/>
          <p:nvPr/>
        </p:nvSpPr>
        <p:spPr>
          <a:xfrm>
            <a:off x="13183334" y="7437863"/>
            <a:ext cx="4342666" cy="2232276"/>
          </a:xfrm>
          <a:prstGeom prst="wedgeRoundRectCallout">
            <a:avLst>
              <a:gd name="adj1" fmla="val -43317"/>
              <a:gd name="adj2" fmla="val -74968"/>
              <a:gd name="adj3" fmla="val 16667"/>
            </a:avLst>
          </a:prstGeom>
          <a:ln w="57150">
            <a:solidFill>
              <a:srgbClr val="2472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緑が持つ力って何だろう？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1509010" y="2932707"/>
            <a:ext cx="18711249" cy="6363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8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緑色</a:t>
            </a:r>
            <a:endParaRPr lang="en-US" altLang="ja-JP" sz="8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・暖色にも寒色にも属さない中間的な色</a:t>
            </a: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・刺激が少ない</a:t>
            </a:r>
            <a:endParaRPr lang="en-US" altLang="ja-JP" sz="4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・見ることで心身の</a:t>
            </a:r>
            <a:endParaRPr lang="en-US" altLang="ja-JP" sz="4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バランスを整える癒し効果</a:t>
            </a: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6F69DF-DA7A-2340-AD2D-7B2F96DC3BAA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B582D261-1049-4180-A86B-5D6BCBB45DF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19102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D0D10B-BD29-E370-3784-62F9BC24A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A6C5A3CA-14D3-234F-885F-CFD050067E7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7D19E81C-71DF-A6FE-E25D-9195E646B999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19E4327E-3790-0485-6C27-B77D7464FE0D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537E8118-EAB5-EB42-0252-D8B3412C8B79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C65D11BD-AB0D-8D9A-C4BF-289A4E9B9EF7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5DA48699-3E31-A6BA-9C42-D0EB34EE664D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B27AF5E9-BAD5-10F9-C2F1-7FA08F564FAF}"/>
              </a:ext>
            </a:extLst>
          </p:cNvPr>
          <p:cNvSpPr txBox="1"/>
          <p:nvPr/>
        </p:nvSpPr>
        <p:spPr>
          <a:xfrm>
            <a:off x="2590800" y="3287857"/>
            <a:ext cx="18711249" cy="483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人間の生活に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自然や緑が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どんな効果をもたらすか？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01B84B36-9CDB-7841-64AB-1C084832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C05F5A-6449-5328-0534-AE3F86210068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8D19363-5BF1-B534-776D-F725D953267F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3565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2404220" y="2968044"/>
            <a:ext cx="14549546" cy="221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</a:t>
            </a: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0" lvl="0" indent="0" algn="ctr"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とは？</a:t>
            </a: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02026" y="200025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</p:txBody>
      </p:sp>
      <p:sp>
        <p:nvSpPr>
          <p:cNvPr id="8" name="Freeform 8"/>
          <p:cNvSpPr/>
          <p:nvPr/>
        </p:nvSpPr>
        <p:spPr>
          <a:xfrm>
            <a:off x="7391400" y="5375861"/>
            <a:ext cx="4295015" cy="4911139"/>
          </a:xfrm>
          <a:custGeom>
            <a:avLst/>
            <a:gdLst/>
            <a:ahLst/>
            <a:cxnLst/>
            <a:rect l="l" t="t" r="r" b="b"/>
            <a:pathLst>
              <a:path w="4295015" h="4911139">
                <a:moveTo>
                  <a:pt x="0" y="0"/>
                </a:moveTo>
                <a:lnTo>
                  <a:pt x="4295015" y="0"/>
                </a:lnTo>
                <a:lnTo>
                  <a:pt x="4295015" y="4911139"/>
                </a:lnTo>
                <a:lnTo>
                  <a:pt x="0" y="49111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D0A2E61C-C3F8-8D56-79B6-96837659A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1473999" y="2574742"/>
            <a:ext cx="15131090" cy="926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en-US" altLang="ja-JP" sz="48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Nature-based-Solutions</a:t>
            </a:r>
            <a:r>
              <a:rPr lang="ja-JP" altLang="en-US" sz="48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</a:t>
            </a:r>
            <a:r>
              <a:rPr lang="en-US" altLang="ja-JP" sz="4400" spc="1680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NbS</a:t>
            </a:r>
            <a:r>
              <a:rPr lang="ja-JP" altLang="en-US" sz="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）</a:t>
            </a:r>
            <a:endParaRPr lang="en-US" altLang="ja-JP" sz="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1972F71-CE9E-8774-B666-60853E924798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BEDB83BF-3332-B0F6-8F6D-8A9BD74AB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32086DE6-2536-D45C-2081-CF861CD9FF78}"/>
              </a:ext>
            </a:extLst>
          </p:cNvPr>
          <p:cNvSpPr txBox="1"/>
          <p:nvPr/>
        </p:nvSpPr>
        <p:spPr>
          <a:xfrm>
            <a:off x="2103075" y="4323061"/>
            <a:ext cx="15131090" cy="4924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自然を守ることが</a:t>
            </a: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社会課題の解決につながり、私たちの暮らしを</a:t>
            </a: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守ることにもつながる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4FE6BD0B-7CCB-BA4C-8309-0A4ECB0BB01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908" y="-115128"/>
            <a:ext cx="18725508" cy="1066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2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2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3886200" y="3361111"/>
            <a:ext cx="11658600" cy="47705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注目されているのが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lang="ja-JP" altLang="en-US" sz="16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緑のチカラ</a:t>
            </a:r>
            <a:endParaRPr lang="en-US" altLang="ja-JP" sz="8800" b="1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0086AD18-CD00-FAD1-654A-B24D06F355F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12FEC914-0EB7-D471-B9C4-A24477C60425}"/>
              </a:ext>
            </a:extLst>
          </p:cNvPr>
          <p:cNvSpPr txBox="1"/>
          <p:nvPr/>
        </p:nvSpPr>
        <p:spPr>
          <a:xfrm>
            <a:off x="2590800" y="632142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u="none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バイオフィリックデザインとは？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30106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508C74-5385-420E-351A-4AF33ABC9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03466750-A8C8-C6E0-52EA-A2B20F5B2123}"/>
              </a:ext>
            </a:extLst>
          </p:cNvPr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9CF78017-C973-24F1-DC77-E55113B5150D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4A2EECB-F74A-3861-0B95-83E9CA0152F6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教材❷：緑のチカラ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D3CC4BD7-8BCF-5D58-C4F6-34BF27E3010F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B4197DFE-D065-59BB-7775-1B59A1303888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9DFD8B00-BAB4-487B-EABC-5FB30E016AC6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教材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VTR</a:t>
              </a:r>
              <a:r>
                <a:rPr lang="ja-JP" altLang="en-US" sz="44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①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「室内を緑で埋める・・・バイオフィリックデザイン」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0753B098-DCB3-C75A-290A-60454BF11AE7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46C91E2-1794-A357-12DB-822BCF968499}"/>
              </a:ext>
            </a:extLst>
          </p:cNvPr>
          <p:cNvSpPr txBox="1"/>
          <p:nvPr/>
        </p:nvSpPr>
        <p:spPr>
          <a:xfrm>
            <a:off x="752657" y="8435653"/>
            <a:ext cx="1104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https://youtu.be/o0CKyTGAPDM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7565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BEDAC-E309-F9B9-5132-85CA57A79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7AF9A3B6-B996-051B-8BF2-95A77A14BC36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FDF1C879-AE19-F4F2-B6E2-BB3FDF85C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❷01">
            <a:hlinkClick r:id="" action="ppaction://media"/>
            <a:extLst>
              <a:ext uri="{FF2B5EF4-FFF2-40B4-BE49-F238E27FC236}">
                <a16:creationId xmlns:a16="http://schemas.microsoft.com/office/drawing/2014/main" id="{ACF2D098-C8CB-2F34-86AB-D0F1C7221FD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217" y="-11430"/>
            <a:ext cx="18247540" cy="1030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0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2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0086AD18-CD00-FAD1-654A-B24D06F355F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4EFD96FF-FB1C-D923-EAD6-B3EDF65D7822}"/>
              </a:ext>
            </a:extLst>
          </p:cNvPr>
          <p:cNvSpPr txBox="1"/>
          <p:nvPr/>
        </p:nvSpPr>
        <p:spPr>
          <a:xfrm>
            <a:off x="2590800" y="632142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u="none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バイオフィリックデザインとは？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636FC3C7-4CA0-5620-ADEF-C348405EDF0A}"/>
              </a:ext>
            </a:extLst>
          </p:cNvPr>
          <p:cNvSpPr/>
          <p:nvPr/>
        </p:nvSpPr>
        <p:spPr>
          <a:xfrm>
            <a:off x="2439130" y="2987145"/>
            <a:ext cx="4572000" cy="1523996"/>
          </a:xfrm>
          <a:prstGeom prst="roundRect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空間の緑</a:t>
            </a:r>
            <a:endParaRPr kumimoji="1" lang="en-US" altLang="ja-JP" sz="40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0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（緑視率）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023714A-9585-7C4A-8364-2C426E0765F1}"/>
              </a:ext>
            </a:extLst>
          </p:cNvPr>
          <p:cNvSpPr txBox="1"/>
          <p:nvPr/>
        </p:nvSpPr>
        <p:spPr>
          <a:xfrm>
            <a:off x="7621095" y="2671925"/>
            <a:ext cx="1127686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１０</a:t>
            </a:r>
            <a:r>
              <a:rPr lang="en-US" altLang="ja-JP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〜</a:t>
            </a:r>
            <a:r>
              <a:rPr lang="ja-JP" altLang="en-US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１５％</a:t>
            </a:r>
            <a:endParaRPr lang="en-US" altLang="ja-JP" sz="8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5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の空間が心地よい空間の目安</a:t>
            </a:r>
            <a:endParaRPr kumimoji="1" lang="ja-JP" altLang="en-US" sz="5400" dirty="0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3FB9DC14-00DA-A0A5-618F-EC97902D95D6}"/>
              </a:ext>
            </a:extLst>
          </p:cNvPr>
          <p:cNvSpPr/>
          <p:nvPr/>
        </p:nvSpPr>
        <p:spPr>
          <a:xfrm>
            <a:off x="1473999" y="5410330"/>
            <a:ext cx="4572000" cy="4319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15</a:t>
            </a:r>
            <a:r>
              <a:rPr kumimoji="1" lang="ja-JP" altLang="en-US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％</a:t>
            </a:r>
            <a:endParaRPr kumimoji="1" lang="en-US" altLang="ja-JP" sz="8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幸福感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健康</a:t>
            </a: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3E2E16EC-8830-13B2-D11D-5AF96A7DDFAD}"/>
              </a:ext>
            </a:extLst>
          </p:cNvPr>
          <p:cNvSpPr/>
          <p:nvPr/>
        </p:nvSpPr>
        <p:spPr>
          <a:xfrm>
            <a:off x="6857998" y="5460640"/>
            <a:ext cx="4572000" cy="4319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r>
              <a:rPr kumimoji="1" lang="ja-JP" altLang="en-US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％</a:t>
            </a:r>
            <a:endParaRPr kumimoji="1" lang="en-US" altLang="ja-JP" sz="8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生産性が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向上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F499F227-BC3B-242E-C1A5-22ED705339D9}"/>
              </a:ext>
            </a:extLst>
          </p:cNvPr>
          <p:cNvSpPr/>
          <p:nvPr/>
        </p:nvSpPr>
        <p:spPr>
          <a:xfrm>
            <a:off x="12242001" y="5378011"/>
            <a:ext cx="4572000" cy="4319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15</a:t>
            </a:r>
            <a:r>
              <a:rPr kumimoji="1" lang="ja-JP" altLang="en-US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％</a:t>
            </a:r>
            <a:endParaRPr kumimoji="1" lang="en-US" altLang="ja-JP" sz="8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創造性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en-US" altLang="ja-JP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UP</a:t>
            </a:r>
          </a:p>
        </p:txBody>
      </p:sp>
      <p:pic>
        <p:nvPicPr>
          <p:cNvPr id="21" name="グラフィックス 20" descr="戻る">
            <a:extLst>
              <a:ext uri="{FF2B5EF4-FFF2-40B4-BE49-F238E27FC236}">
                <a16:creationId xmlns:a16="http://schemas.microsoft.com/office/drawing/2014/main" id="{17B1600A-5BD3-0C39-CD04-0B9B208B1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970909">
            <a:off x="4474777" y="6442578"/>
            <a:ext cx="1516498" cy="1516498"/>
          </a:xfrm>
          <a:prstGeom prst="rect">
            <a:avLst/>
          </a:prstGeom>
        </p:spPr>
      </p:pic>
      <p:pic>
        <p:nvPicPr>
          <p:cNvPr id="22" name="グラフィックス 21" descr="戻る">
            <a:extLst>
              <a:ext uri="{FF2B5EF4-FFF2-40B4-BE49-F238E27FC236}">
                <a16:creationId xmlns:a16="http://schemas.microsoft.com/office/drawing/2014/main" id="{245A09A6-05FC-79DE-08D6-1B20B4DF4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970909">
            <a:off x="9684332" y="6401028"/>
            <a:ext cx="1516498" cy="1516498"/>
          </a:xfrm>
          <a:prstGeom prst="rect">
            <a:avLst/>
          </a:prstGeom>
        </p:spPr>
      </p:pic>
      <p:pic>
        <p:nvPicPr>
          <p:cNvPr id="23" name="グラフィックス 22" descr="戻る">
            <a:extLst>
              <a:ext uri="{FF2B5EF4-FFF2-40B4-BE49-F238E27FC236}">
                <a16:creationId xmlns:a16="http://schemas.microsoft.com/office/drawing/2014/main" id="{4350249B-1ED7-0909-9BFD-185D16A01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970909">
            <a:off x="15166816" y="6328205"/>
            <a:ext cx="1516498" cy="1516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129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11020477" y="200025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543300" y="4179510"/>
            <a:ext cx="12992733" cy="13873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３Ｄ空間で探索してみよう！</a:t>
            </a: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A8EE2525-7BDD-A95B-2FBB-25AFCD24B45A}"/>
              </a:ext>
            </a:extLst>
          </p:cNvPr>
          <p:cNvSpPr/>
          <p:nvPr/>
        </p:nvSpPr>
        <p:spPr>
          <a:xfrm>
            <a:off x="1295400" y="5829300"/>
            <a:ext cx="4495800" cy="4694131"/>
          </a:xfrm>
          <a:custGeom>
            <a:avLst/>
            <a:gdLst/>
            <a:ahLst/>
            <a:cxnLst/>
            <a:rect l="l" t="t" r="r" b="b"/>
            <a:pathLst>
              <a:path w="1484712" h="1697695">
                <a:moveTo>
                  <a:pt x="0" y="0"/>
                </a:moveTo>
                <a:lnTo>
                  <a:pt x="1484712" y="0"/>
                </a:lnTo>
                <a:lnTo>
                  <a:pt x="1484712" y="1697695"/>
                </a:lnTo>
                <a:lnTo>
                  <a:pt x="0" y="16976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49C7AB5E-FAD2-DF58-A207-CE45E211B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3DA985-F6E0-420F-D50C-3AAD9127D54E}"/>
              </a:ext>
            </a:extLst>
          </p:cNvPr>
          <p:cNvSpPr txBox="1"/>
          <p:nvPr/>
        </p:nvSpPr>
        <p:spPr>
          <a:xfrm>
            <a:off x="2624255" y="6907199"/>
            <a:ext cx="13038755" cy="1516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9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で</a:t>
            </a:r>
            <a:r>
              <a:rPr lang="ja-JP" altLang="en-US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探検</a:t>
            </a:r>
            <a:endParaRPr lang="en-US" sz="20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スライド番号プレースホルダー 63">
            <a:extLst>
              <a:ext uri="{FF2B5EF4-FFF2-40B4-BE49-F238E27FC236}">
                <a16:creationId xmlns:a16="http://schemas.microsoft.com/office/drawing/2014/main" id="{595BBC9C-4526-2587-046A-71ED3AC1B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E2AEA98-B5F6-D1B8-FF48-1A1948C567AA}"/>
              </a:ext>
            </a:extLst>
          </p:cNvPr>
          <p:cNvSpPr txBox="1"/>
          <p:nvPr/>
        </p:nvSpPr>
        <p:spPr>
          <a:xfrm>
            <a:off x="837466" y="3043163"/>
            <a:ext cx="16612334" cy="2000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600" b="1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バイオフィリックデザインを</a:t>
            </a:r>
            <a:endParaRPr lang="en-US" altLang="ja-JP" sz="6600" b="1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6600" b="1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　　　　　　取り入れている会社を</a:t>
            </a:r>
            <a:endParaRPr lang="ja-JP" altLang="en-US" sz="6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B46F3C56-06BE-E415-D7C4-E138A89F0F7F}"/>
              </a:ext>
            </a:extLst>
          </p:cNvPr>
          <p:cNvSpPr txBox="1"/>
          <p:nvPr/>
        </p:nvSpPr>
        <p:spPr>
          <a:xfrm>
            <a:off x="11086366" y="8669865"/>
            <a:ext cx="5867400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してみよう！</a:t>
            </a: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8D2E9ED6-3244-1540-B592-4ACEDB0ED12E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3133CEAD-EA65-95AF-5D69-60F59CA925F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4879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A081A-4EEB-463E-A5C6-68EAD1853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376089CB-994B-876F-09B1-22DAC327EC3B}"/>
              </a:ext>
            </a:extLst>
          </p:cNvPr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0A11C151-1C78-103C-A7EC-A2E30BCB30CF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C578593-5857-C181-A77C-49821C4F9DEF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教材❶❷：共通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2B4BBD7F-4360-B2B2-1F3A-312F8BDAA88B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A96AA14-3A7B-B1AE-DFC0-05D281716B5E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4F06DA09-2A92-B60B-999A-81DA169B23FF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教材❶❷共通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VTR</a:t>
              </a: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「幸せを創る明日の風景を考えよう」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14030A40-970E-A145-5AA0-12DAD5D513FC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B5E3A6D-CF9E-09C4-060D-FACA84038F48}"/>
              </a:ext>
            </a:extLst>
          </p:cNvPr>
          <p:cNvSpPr txBox="1"/>
          <p:nvPr/>
        </p:nvSpPr>
        <p:spPr>
          <a:xfrm>
            <a:off x="844689" y="8502508"/>
            <a:ext cx="1066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https://youtu.be/4ly8e2pg8qA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3989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2268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3149743" y="3258565"/>
            <a:ext cx="7445498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840"/>
              </a:lnSpc>
              <a:spcBef>
                <a:spcPct val="0"/>
              </a:spcBef>
            </a:pPr>
            <a:r>
              <a:rPr lang="ja-JP" altLang="en-US" sz="5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やること</a:t>
            </a:r>
            <a:endParaRPr lang="en-US" sz="5600" u="none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63632" y="4992645"/>
            <a:ext cx="8057368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空間に入り、</a:t>
            </a:r>
            <a:endParaRPr lang="en-US" altLang="ja-JP" sz="40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自由に空間を見てみよう！</a:t>
            </a:r>
            <a:endParaRPr lang="en-US" altLang="ja-JP" sz="40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普通のオフィスと違うところは</a:t>
            </a:r>
            <a:endParaRPr lang="en-US" altLang="ja-JP" sz="40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どこかな？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D0ADCEB6-EDD8-809D-605B-84343D3D64B8}"/>
              </a:ext>
            </a:extLst>
          </p:cNvPr>
          <p:cNvSpPr/>
          <p:nvPr/>
        </p:nvSpPr>
        <p:spPr>
          <a:xfrm>
            <a:off x="1261573" y="7944322"/>
            <a:ext cx="6669104" cy="1127209"/>
          </a:xfrm>
          <a:prstGeom prst="roundRect">
            <a:avLst>
              <a:gd name="adj" fmla="val 359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ワークシートに</a:t>
            </a:r>
            <a:endParaRPr kumimoji="1" lang="en-US" altLang="ja-JP" sz="4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気付いたことを記入</a:t>
            </a:r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8E181E53-B114-F5E0-FCD5-024E9A8ED800}"/>
              </a:ext>
            </a:extLst>
          </p:cNvPr>
          <p:cNvSpPr/>
          <p:nvPr/>
        </p:nvSpPr>
        <p:spPr>
          <a:xfrm>
            <a:off x="891452" y="2616533"/>
            <a:ext cx="2046946" cy="1886648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10</a:t>
            </a:r>
          </a:p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A11A137D-C9D8-B854-9A0C-0A77F88F5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4014" y="3481821"/>
            <a:ext cx="7300353" cy="3012579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428A6BE5-40B5-1539-ADB1-4AC84E62DD15}"/>
              </a:ext>
            </a:extLst>
          </p:cNvPr>
          <p:cNvGrpSpPr/>
          <p:nvPr/>
        </p:nvGrpSpPr>
        <p:grpSpPr>
          <a:xfrm>
            <a:off x="8934712" y="2317479"/>
            <a:ext cx="2922903" cy="975959"/>
            <a:chOff x="10564497" y="6986941"/>
            <a:chExt cx="2922903" cy="975959"/>
          </a:xfrm>
        </p:grpSpPr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473CD327-469E-BB5E-256F-094D69B6F86B}"/>
                </a:ext>
              </a:extLst>
            </p:cNvPr>
            <p:cNvSpPr/>
            <p:nvPr/>
          </p:nvSpPr>
          <p:spPr>
            <a:xfrm>
              <a:off x="10564497" y="6986941"/>
              <a:ext cx="545670" cy="967564"/>
            </a:xfrm>
            <a:custGeom>
              <a:avLst/>
              <a:gdLst/>
              <a:ahLst/>
              <a:cxnLst/>
              <a:rect l="l" t="t" r="r" b="b"/>
              <a:pathLst>
                <a:path w="1217430" h="1751698">
                  <a:moveTo>
                    <a:pt x="0" y="0"/>
                  </a:moveTo>
                  <a:lnTo>
                    <a:pt x="1217430" y="0"/>
                  </a:lnTo>
                  <a:lnTo>
                    <a:pt x="1217430" y="1751698"/>
                  </a:lnTo>
                  <a:lnTo>
                    <a:pt x="0" y="17516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E56D362D-BD8A-39DC-77C4-7C94FCFF6AAA}"/>
                </a:ext>
              </a:extLst>
            </p:cNvPr>
            <p:cNvSpPr/>
            <p:nvPr/>
          </p:nvSpPr>
          <p:spPr>
            <a:xfrm>
              <a:off x="11353800" y="7095837"/>
              <a:ext cx="2133600" cy="867063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3200" dirty="0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注意！</a:t>
              </a:r>
            </a:p>
          </p:txBody>
        </p:sp>
      </p:grp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5BA3217-BE8E-ABB6-4A71-6FEEC5A7861D}"/>
              </a:ext>
            </a:extLst>
          </p:cNvPr>
          <p:cNvSpPr txBox="1"/>
          <p:nvPr/>
        </p:nvSpPr>
        <p:spPr>
          <a:xfrm>
            <a:off x="12101248" y="2494142"/>
            <a:ext cx="46058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2000" dirty="0">
                <a:solidFill>
                  <a:srgbClr val="FF0000"/>
                </a:solidFill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自動翻訳機能を使うと</a:t>
            </a:r>
            <a:endParaRPr kumimoji="1" lang="en-US" altLang="ja-JP" sz="2000" dirty="0">
              <a:solidFill>
                <a:srgbClr val="FF0000"/>
              </a:solidFill>
              <a:latin typeface="07あかずきんポップ Heavy" panose="00000900000000000000" pitchFamily="50" charset="-128"/>
              <a:ea typeface="07あかずきんポップ Heavy" panose="00000900000000000000" pitchFamily="50" charset="-128"/>
              <a:cs typeface="07あかずきんポップ Heavy" panose="00000900000000000000" pitchFamily="50" charset="-128"/>
            </a:endParaRPr>
          </a:p>
          <a:p>
            <a:r>
              <a:rPr kumimoji="1" lang="ja-JP" altLang="en-US" sz="2000" dirty="0">
                <a:solidFill>
                  <a:srgbClr val="FF0000"/>
                </a:solidFill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正しく表示されないことがあります。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7715454-9351-59EE-67A7-B9EDE5E0AE9B}"/>
              </a:ext>
            </a:extLst>
          </p:cNvPr>
          <p:cNvSpPr txBox="1"/>
          <p:nvPr/>
        </p:nvSpPr>
        <p:spPr>
          <a:xfrm>
            <a:off x="12331135" y="7363302"/>
            <a:ext cx="52144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https://my.matterport.com/show/?m=wubTCrGhw8K</a:t>
            </a:r>
            <a:endParaRPr kumimoji="1" lang="ja-JP" altLang="en-US" sz="4000" dirty="0">
              <a:latin typeface="07あかずきんポップ Heavy" panose="00000900000000000000" pitchFamily="50" charset="-128"/>
              <a:ea typeface="07あかずきんポップ Heavy" panose="000009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24" name="スライド番号プレースホルダー 63">
            <a:extLst>
              <a:ext uri="{FF2B5EF4-FFF2-40B4-BE49-F238E27FC236}">
                <a16:creationId xmlns:a16="http://schemas.microsoft.com/office/drawing/2014/main" id="{CBAA88CE-7583-CF73-9250-51C740435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DA7ED9C5-954B-7A65-2557-A006942BE7D4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31A384A1-10E1-5B62-3CAD-57A29E507F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639" y="6961369"/>
            <a:ext cx="2742857" cy="2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3289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1425711-EAA4-FFB6-90FC-738C4EB22FDE}"/>
              </a:ext>
            </a:extLst>
          </p:cNvPr>
          <p:cNvSpPr txBox="1"/>
          <p:nvPr/>
        </p:nvSpPr>
        <p:spPr>
          <a:xfrm>
            <a:off x="983913" y="2944293"/>
            <a:ext cx="1553419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バイオフィリックデザインを３</a:t>
            </a:r>
            <a:r>
              <a:rPr kumimoji="1" lang="en-US" altLang="ja-JP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D</a:t>
            </a:r>
            <a:r>
              <a:rPr kumimoji="1" lang="ja-JP" altLang="en-US" sz="4000" b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空間で見た</a:t>
            </a:r>
            <a:endParaRPr kumimoji="1"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pPr algn="ctr"/>
            <a:r>
              <a:rPr kumimoji="1" lang="ja-JP" altLang="en-US" sz="4000" b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感想</a:t>
            </a:r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や気づきはありましたか？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5710FD8-E45A-04D5-98A7-8584185B4540}"/>
              </a:ext>
            </a:extLst>
          </p:cNvPr>
          <p:cNvSpPr txBox="1"/>
          <p:nvPr/>
        </p:nvSpPr>
        <p:spPr>
          <a:xfrm>
            <a:off x="2624622" y="6564336"/>
            <a:ext cx="13038755" cy="16710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5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発表</a:t>
            </a:r>
            <a:endParaRPr lang="en-US" sz="25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87873A5-8FA2-4B59-5269-4D7D11548D04}"/>
              </a:ext>
            </a:extLst>
          </p:cNvPr>
          <p:cNvSpPr txBox="1"/>
          <p:nvPr/>
        </p:nvSpPr>
        <p:spPr>
          <a:xfrm>
            <a:off x="6477000" y="8339265"/>
            <a:ext cx="114050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■何人かに発表してもらいましょう。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■近くのクラスメイトと話し合ってみましょう</a:t>
            </a:r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。</a:t>
            </a:r>
          </a:p>
        </p:txBody>
      </p:sp>
      <p:sp>
        <p:nvSpPr>
          <p:cNvPr id="14" name="スライド番号プレースホルダー 63">
            <a:extLst>
              <a:ext uri="{FF2B5EF4-FFF2-40B4-BE49-F238E27FC236}">
                <a16:creationId xmlns:a16="http://schemas.microsoft.com/office/drawing/2014/main" id="{57CB396D-2E66-E326-25DF-B2C07A8F5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15FD36D6-9418-8E36-31DF-C7F4993ED93B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4089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5498" y="-16144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7" name="TextBox 7"/>
          <p:cNvSpPr txBox="1"/>
          <p:nvPr/>
        </p:nvSpPr>
        <p:spPr>
          <a:xfrm>
            <a:off x="12218305" y="7838988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04</a:t>
            </a:r>
          </a:p>
        </p:txBody>
      </p:sp>
      <p:sp>
        <p:nvSpPr>
          <p:cNvPr id="8" name="Freeform 8"/>
          <p:cNvSpPr/>
          <p:nvPr/>
        </p:nvSpPr>
        <p:spPr>
          <a:xfrm>
            <a:off x="6889410" y="5135880"/>
            <a:ext cx="4509175" cy="5092498"/>
          </a:xfrm>
          <a:custGeom>
            <a:avLst/>
            <a:gdLst/>
            <a:ahLst/>
            <a:cxnLst/>
            <a:rect l="l" t="t" r="r" b="b"/>
            <a:pathLst>
              <a:path w="4509175" h="5092498">
                <a:moveTo>
                  <a:pt x="0" y="0"/>
                </a:moveTo>
                <a:lnTo>
                  <a:pt x="4509176" y="0"/>
                </a:lnTo>
                <a:lnTo>
                  <a:pt x="4509176" y="5092497"/>
                </a:lnTo>
                <a:lnTo>
                  <a:pt x="0" y="509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2F1D6B62-DA1B-9FAD-CD70-B0C8DB32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CD94BEE9-154A-B641-9E52-B3D58E029DBE}"/>
              </a:ext>
            </a:extLst>
          </p:cNvPr>
          <p:cNvSpPr txBox="1"/>
          <p:nvPr/>
        </p:nvSpPr>
        <p:spPr>
          <a:xfrm>
            <a:off x="2720359" y="2835609"/>
            <a:ext cx="17356451" cy="15066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バイオフィリックデザインの特徴</a:t>
            </a:r>
            <a:endParaRPr lang="en-US" altLang="ja-JP" sz="7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43401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39FEB-3EC6-5CB2-33C6-641EA9708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5E8F979-AB78-8968-A9CF-CDE0066AC202}"/>
              </a:ext>
            </a:extLst>
          </p:cNvPr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6AF4817D-A139-342B-F6CE-DD844217FB6B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7891091-4A8A-7F2A-4443-98642FF99BAB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教材❷：緑のチカラ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74BF5CD7-0F01-6CFE-4492-A5834232C99B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29096507-4A82-87A9-8C8A-FA5645AC48C2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320FE3C-9556-158B-B661-0B4A55E1280F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教材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VTR</a:t>
              </a:r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②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「バイオフィリックデザインがある会社」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475213C9-88AC-E76A-DEEE-0D594881BF17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9CEEE95-4608-5EE5-600F-50DE9B8D2D02}"/>
              </a:ext>
            </a:extLst>
          </p:cNvPr>
          <p:cNvSpPr txBox="1"/>
          <p:nvPr/>
        </p:nvSpPr>
        <p:spPr>
          <a:xfrm>
            <a:off x="744747" y="8576072"/>
            <a:ext cx="1135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https://youtu.be/zdx0FLxykxc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0507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AABB7-5616-453E-937D-0F28097A8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BAAC0D82-1846-C66D-A2A6-77B496F14D89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814D0E4A-CD79-4B99-F71E-84CC75016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❷02">
            <a:hlinkClick r:id="" action="ppaction://media"/>
            <a:extLst>
              <a:ext uri="{FF2B5EF4-FFF2-40B4-BE49-F238E27FC236}">
                <a16:creationId xmlns:a16="http://schemas.microsoft.com/office/drawing/2014/main" id="{FC5F68B7-72C5-F8CD-CCE8-83F44896BEE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0883" y="-13697"/>
            <a:ext cx="18231323" cy="1030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3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6CA2E-241F-675A-AF7E-F7D02F180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49413B2E-066B-C9E9-4B2C-87C35639B90A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ADD5C7C5-4167-9AAE-F49E-A3891926D523}"/>
              </a:ext>
            </a:extLst>
          </p:cNvPr>
          <p:cNvSpPr txBox="1"/>
          <p:nvPr/>
        </p:nvSpPr>
        <p:spPr>
          <a:xfrm>
            <a:off x="1869225" y="4740985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ワーク・まとめ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F0E38F44-9223-B181-1E43-874BD05D57F8}"/>
              </a:ext>
            </a:extLst>
          </p:cNvPr>
          <p:cNvSpPr txBox="1"/>
          <p:nvPr/>
        </p:nvSpPr>
        <p:spPr>
          <a:xfrm>
            <a:off x="-533400" y="616860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sz="20000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20000" u="none" spc="1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E5F3DF27-B79B-1E1E-1653-E595E4BB7111}"/>
              </a:ext>
            </a:extLst>
          </p:cNvPr>
          <p:cNvSpPr/>
          <p:nvPr/>
        </p:nvSpPr>
        <p:spPr>
          <a:xfrm>
            <a:off x="13543436" y="5296867"/>
            <a:ext cx="4495800" cy="5239281"/>
          </a:xfrm>
          <a:custGeom>
            <a:avLst/>
            <a:gdLst/>
            <a:ahLst/>
            <a:cxnLst/>
            <a:rect l="l" t="t" r="r" b="b"/>
            <a:pathLst>
              <a:path w="1443865" h="1776568">
                <a:moveTo>
                  <a:pt x="0" y="0"/>
                </a:moveTo>
                <a:lnTo>
                  <a:pt x="1443865" y="0"/>
                </a:lnTo>
                <a:lnTo>
                  <a:pt x="1443865" y="1776568"/>
                </a:lnTo>
                <a:lnTo>
                  <a:pt x="0" y="17765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3EEAB5C2-F621-5F0F-EF3A-103ED9C7D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420321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74785-D821-2E10-2553-77B2555C8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80A4989-FA5A-FA18-8A7D-5A08FED1379C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FACBF2AD-479B-FB41-00E4-9BFC343103A7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C3F22762-58DD-5671-44FB-24D2C4683E34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226734F7-674C-98D3-532E-98ADE30EC695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C57EDC2-8006-A86E-6FD8-F0EDA7484965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1F51FC29-69AF-D1D5-BDA1-EF9D07F40AE2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3070257-CD91-A738-2C46-47EF275F8FCA}"/>
              </a:ext>
            </a:extLst>
          </p:cNvPr>
          <p:cNvSpPr txBox="1"/>
          <p:nvPr/>
        </p:nvSpPr>
        <p:spPr>
          <a:xfrm>
            <a:off x="-1371600" y="2568110"/>
            <a:ext cx="135847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今日の授業を振り返ろう！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7AB7D9B-8F89-75EE-1868-BB30168D8E03}"/>
              </a:ext>
            </a:extLst>
          </p:cNvPr>
          <p:cNvSpPr txBox="1"/>
          <p:nvPr/>
        </p:nvSpPr>
        <p:spPr>
          <a:xfrm>
            <a:off x="1347035" y="3938474"/>
            <a:ext cx="11506200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グループワーク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24DD659-CE04-CD86-C003-5B79760C077B}"/>
              </a:ext>
            </a:extLst>
          </p:cNvPr>
          <p:cNvSpPr txBox="1"/>
          <p:nvPr/>
        </p:nvSpPr>
        <p:spPr>
          <a:xfrm>
            <a:off x="6096000" y="8710517"/>
            <a:ext cx="111764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緑が活かされている場所、近くにありますか？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769DCF44-703E-E709-357C-C0E8E4ADE5C4}"/>
              </a:ext>
            </a:extLst>
          </p:cNvPr>
          <p:cNvSpPr/>
          <p:nvPr/>
        </p:nvSpPr>
        <p:spPr>
          <a:xfrm>
            <a:off x="12688330" y="4057347"/>
            <a:ext cx="3470490" cy="3411401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  <a:endParaRPr kumimoji="1" lang="ja-JP" altLang="en-US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7FC6A8B7-F503-E6E3-AEE1-7C18472F0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14C9818-D47A-DBBF-6579-0847A4FC2E7F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D2D3DADF-57A6-F2E0-B3EF-9BF42F29685D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83080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83B5C-E921-1EB2-6B2C-4695FBE36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41DA829A-8171-8B84-BB26-E8E57887C2C0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30384CB0-4BA2-26EA-C2B0-407D4A6A540F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0FB2CE47-6B7E-3BDE-7727-67D504B7048F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B6E07E9-0C4A-202A-939B-8ED3AB7D2353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E5923C4-636C-2D3A-D7B1-07654E32C35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DBB4D12F-BFF7-7CDC-8EBD-DDAA622BFE3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24450E4-90C7-33F9-69E6-809B7A53A3DE}"/>
              </a:ext>
            </a:extLst>
          </p:cNvPr>
          <p:cNvSpPr txBox="1"/>
          <p:nvPr/>
        </p:nvSpPr>
        <p:spPr>
          <a:xfrm>
            <a:off x="1219200" y="3487416"/>
            <a:ext cx="114041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グループで話し合ったことを発表します。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8D9650A6-8370-9FCC-2F82-3A3E1875ED81}"/>
              </a:ext>
            </a:extLst>
          </p:cNvPr>
          <p:cNvSpPr txBox="1"/>
          <p:nvPr/>
        </p:nvSpPr>
        <p:spPr>
          <a:xfrm>
            <a:off x="4766599" y="5763047"/>
            <a:ext cx="6519378" cy="12805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発表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95BB610-D24D-384D-A7A9-E6602EE369B6}"/>
              </a:ext>
            </a:extLst>
          </p:cNvPr>
          <p:cNvSpPr txBox="1"/>
          <p:nvPr/>
        </p:nvSpPr>
        <p:spPr>
          <a:xfrm>
            <a:off x="7696200" y="8339265"/>
            <a:ext cx="1018589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■身近にある緑は？</a:t>
            </a:r>
            <a:endParaRPr lang="en-US" altLang="ja-JP" sz="32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■緑のチカラって何だろう？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E158DA13-102D-03E5-D9F8-93475C505803}"/>
              </a:ext>
            </a:extLst>
          </p:cNvPr>
          <p:cNvSpPr/>
          <p:nvPr/>
        </p:nvSpPr>
        <p:spPr>
          <a:xfrm>
            <a:off x="11435458" y="4057347"/>
            <a:ext cx="3470490" cy="3411401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各チーム</a:t>
            </a:r>
            <a:endParaRPr kumimoji="1" lang="en-US" altLang="ja-JP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</a:t>
            </a:r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  <a:endParaRPr kumimoji="1" lang="ja-JP" altLang="en-US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5C1F4FC1-BB62-A702-5888-62078EB89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62BBF945-B6A3-595E-96FE-D62EA5192F14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31060616-4A32-B285-F46A-ED9C3801E2B7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88726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BBFB8-D650-E365-512C-B6F34F6AF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9656634E-4B66-5533-1F8A-F43F51545F48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35A212A-A650-4BE0-E8ED-ADC81B524A1E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F34E5DFE-123D-8A9B-C673-8CDD159A40F8}"/>
              </a:ext>
            </a:extLst>
          </p:cNvPr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9BEBF8C4-CDE0-CB9D-0A8F-0A984E7AF940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6944F1C2-40F4-8AB3-4D46-1D5104402100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3529F034-2E7F-9B42-31D5-E777861B02E9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7BB5C1E5-43B9-76B7-D2EA-0D6D6FC0E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01A9FBEE-96B4-61C3-C928-F4A9CF36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E49868B-77FE-B7C5-5B5B-E31DC5D338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837068"/>
            <a:ext cx="14364067" cy="8079788"/>
          </a:xfrm>
          <a:prstGeom prst="rect">
            <a:avLst/>
          </a:prstGeom>
        </p:spPr>
      </p:pic>
      <p:sp>
        <p:nvSpPr>
          <p:cNvPr id="4" name="TextBox 13">
            <a:extLst>
              <a:ext uri="{FF2B5EF4-FFF2-40B4-BE49-F238E27FC236}">
                <a16:creationId xmlns:a16="http://schemas.microsoft.com/office/drawing/2014/main" id="{99962C50-DE4C-3C59-C9D2-D21B534D1B53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5071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36F327-4447-24F2-CAFB-5BF829053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E54E1EA-1B07-6089-AE20-784FADC613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478" y="1947934"/>
            <a:ext cx="14173200" cy="7972425"/>
          </a:xfrm>
          <a:prstGeom prst="rect">
            <a:avLst/>
          </a:prstGeom>
        </p:spPr>
      </p:pic>
      <p:sp>
        <p:nvSpPr>
          <p:cNvPr id="4" name="TextBox 13">
            <a:extLst>
              <a:ext uri="{FF2B5EF4-FFF2-40B4-BE49-F238E27FC236}">
                <a16:creationId xmlns:a16="http://schemas.microsoft.com/office/drawing/2014/main" id="{5DF5F771-1123-31E1-2D5E-88B6C5564BA8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7399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247233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18799CDB-58A8-C804-C573-731E81A0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➊❷共通V1">
            <a:hlinkClick r:id="" action="ppaction://media"/>
            <a:extLst>
              <a:ext uri="{FF2B5EF4-FFF2-40B4-BE49-F238E27FC236}">
                <a16:creationId xmlns:a16="http://schemas.microsoft.com/office/drawing/2014/main" id="{C772BF36-FAD4-A897-7B30-AB5BD4A7506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4607" y="23086"/>
            <a:ext cx="18098786" cy="10225814"/>
          </a:xfrm>
          <a:prstGeom prst="rect">
            <a:avLst/>
          </a:prstGeom>
          <a:ln>
            <a:solidFill>
              <a:srgbClr val="247233"/>
            </a:solidFill>
          </a:ln>
        </p:spPr>
      </p:pic>
    </p:spTree>
    <p:extLst>
      <p:ext uri="{BB962C8B-B14F-4D97-AF65-F5344CB8AC3E}">
        <p14:creationId xmlns:p14="http://schemas.microsoft.com/office/powerpoint/2010/main" val="136475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6" name="スライド番号プレースホルダー 63">
            <a:extLst>
              <a:ext uri="{FF2B5EF4-FFF2-40B4-BE49-F238E27FC236}">
                <a16:creationId xmlns:a16="http://schemas.microsoft.com/office/drawing/2014/main" id="{EE809FBE-1008-CD8C-D25A-71839332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864EF63C-5298-232A-29D2-97AACA330007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3D43247D-DE73-9783-8159-68D4A271A1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407" y="2068869"/>
            <a:ext cx="12853182" cy="752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942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D3B7F-FB41-9B91-E82A-9B4F31DF2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DC7DC901-BB00-0BCA-8B5B-7D603CF4A407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7BDFC7CF-93E9-F1B1-F40C-CC0AB18E45FF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61246827-1BAE-01F6-F43D-63C736F1526B}"/>
              </a:ext>
            </a:extLst>
          </p:cNvPr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20C8C1D9-B85E-3936-8B84-19F76681CCAF}"/>
              </a:ext>
            </a:extLst>
          </p:cNvPr>
          <p:cNvSpPr txBox="1"/>
          <p:nvPr/>
        </p:nvSpPr>
        <p:spPr>
          <a:xfrm>
            <a:off x="1578453" y="2632876"/>
            <a:ext cx="15131090" cy="11337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</a:t>
            </a:r>
            <a:r>
              <a:rPr lang="ja-JP" altLang="en-US" sz="54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バイオフィリックデザインを例に</a:t>
            </a:r>
            <a:endParaRPr lang="en-US" altLang="ja-JP" sz="54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F0EADE1F-E8D6-6382-16FE-1528DE190E0A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1D5087FE-AEEF-40CF-9567-6659ADAF3740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A90A069A-FFEA-42A6-B3AC-BABCBED68C46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72E1B337-8222-3C18-A1AB-4C65B6012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34" name="スライド番号プレースホルダー 63">
            <a:extLst>
              <a:ext uri="{FF2B5EF4-FFF2-40B4-BE49-F238E27FC236}">
                <a16:creationId xmlns:a16="http://schemas.microsoft.com/office/drawing/2014/main" id="{F4BDD139-F254-F1A2-9A22-FE8510FFF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E138D39-B104-1A01-D359-D95681FEDA40}"/>
              </a:ext>
            </a:extLst>
          </p:cNvPr>
          <p:cNvSpPr txBox="1"/>
          <p:nvPr/>
        </p:nvSpPr>
        <p:spPr>
          <a:xfrm>
            <a:off x="762000" y="4491442"/>
            <a:ext cx="16383000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15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115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緑のチカラ</a:t>
            </a:r>
            <a:r>
              <a:rPr lang="en-US" altLang="ja-JP" sz="115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  <a:r>
              <a:rPr lang="ja-JP" altLang="en-US" sz="115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について</a:t>
            </a:r>
            <a:endParaRPr lang="en-US" altLang="ja-JP" sz="115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lang="ja-JP" altLang="en-US" sz="115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興味を持つ</a:t>
            </a:r>
            <a:endParaRPr lang="ja-JP" altLang="en-US" sz="11500" dirty="0"/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D7D2F6EB-F8B4-9CAB-3782-48B179BC44BA}"/>
              </a:ext>
            </a:extLst>
          </p:cNvPr>
          <p:cNvSpPr/>
          <p:nvPr/>
        </p:nvSpPr>
        <p:spPr>
          <a:xfrm>
            <a:off x="13183334" y="7437863"/>
            <a:ext cx="4342666" cy="2232276"/>
          </a:xfrm>
          <a:prstGeom prst="wedgeRoundRectCallout">
            <a:avLst>
              <a:gd name="adj1" fmla="val -43317"/>
              <a:gd name="adj2" fmla="val -74968"/>
              <a:gd name="adj3" fmla="val 16667"/>
            </a:avLst>
          </a:prstGeom>
          <a:ln w="57150">
            <a:solidFill>
              <a:srgbClr val="2472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緑が持つ力って何だろう？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33503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TextBox 5"/>
          <p:cNvSpPr txBox="1"/>
          <p:nvPr/>
        </p:nvSpPr>
        <p:spPr>
          <a:xfrm>
            <a:off x="1719793" y="2464169"/>
            <a:ext cx="14848413" cy="1226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 spc="719" dirty="0" err="1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本日の授業は終了です</a:t>
            </a:r>
            <a:r>
              <a:rPr lang="ja-JP" altLang="en-US" sz="7200" spc="71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endParaRPr lang="en-US" sz="7200" spc="719" dirty="0">
              <a:solidFill>
                <a:srgbClr val="23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81755" y="4065265"/>
            <a:ext cx="15124491" cy="1261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3600" u="none" spc="1439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ありがとうございました！</a:t>
            </a:r>
          </a:p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3600" u="none" spc="1439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アンケートへの回答をお願いします。</a:t>
            </a:r>
          </a:p>
        </p:txBody>
      </p:sp>
      <p:sp>
        <p:nvSpPr>
          <p:cNvPr id="11" name="スライド番号プレースホルダー 63">
            <a:extLst>
              <a:ext uri="{FF2B5EF4-FFF2-40B4-BE49-F238E27FC236}">
                <a16:creationId xmlns:a16="http://schemas.microsoft.com/office/drawing/2014/main" id="{4EB1AEDB-200A-2D7D-BDCF-C33C0EEF5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E53C239-4C7C-9861-815D-094FDE46C11D}"/>
              </a:ext>
            </a:extLst>
          </p:cNvPr>
          <p:cNvSpPr txBox="1"/>
          <p:nvPr/>
        </p:nvSpPr>
        <p:spPr>
          <a:xfrm>
            <a:off x="6477000" y="9016484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i="0" dirty="0">
                <a:solidFill>
                  <a:srgbClr val="000000"/>
                </a:solidFill>
                <a:effectLst/>
                <a:hlinkClick r:id="rId2"/>
              </a:rPr>
              <a:t>https://forms.gle/c4KVQYtegupFN25F8</a:t>
            </a:r>
            <a:endParaRPr kumimoji="1" lang="ja-JP" altLang="en-US" sz="2400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9ACDF8CF-2BB4-7F48-3D6C-86E4E3EFD3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85" y="5326375"/>
            <a:ext cx="3733626" cy="37336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698502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3600" spc="1080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目次</a:t>
            </a:r>
            <a:endParaRPr lang="en-US" sz="3600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2671367" y="2100846"/>
            <a:ext cx="12141861" cy="1194521"/>
            <a:chOff x="0" y="0"/>
            <a:chExt cx="16189147" cy="1592695"/>
          </a:xfrm>
        </p:grpSpPr>
        <p:sp>
          <p:nvSpPr>
            <p:cNvPr id="8" name="TextBox 8"/>
            <p:cNvSpPr txBox="1"/>
            <p:nvPr/>
          </p:nvSpPr>
          <p:spPr>
            <a:xfrm>
              <a:off x="2337573" y="355658"/>
              <a:ext cx="13851574" cy="8180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自然や緑の効果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01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3870425" y="3464777"/>
            <a:ext cx="13122174" cy="1194521"/>
            <a:chOff x="0" y="0"/>
            <a:chExt cx="17496233" cy="1592695"/>
          </a:xfrm>
        </p:grpSpPr>
        <p:sp>
          <p:nvSpPr>
            <p:cNvPr id="14" name="TextBox 14"/>
            <p:cNvSpPr txBox="1"/>
            <p:nvPr/>
          </p:nvSpPr>
          <p:spPr>
            <a:xfrm>
              <a:off x="2337573" y="355657"/>
              <a:ext cx="15158660" cy="8146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バイオフィリックデザインとは</a:t>
              </a:r>
              <a:endParaRPr lang="en-US" altLang="ja-JP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02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069483" y="4828707"/>
            <a:ext cx="10217249" cy="1194521"/>
            <a:chOff x="0" y="0"/>
            <a:chExt cx="13622999" cy="1592695"/>
          </a:xfrm>
        </p:grpSpPr>
        <p:sp>
          <p:nvSpPr>
            <p:cNvPr id="20" name="TextBox 20"/>
            <p:cNvSpPr txBox="1"/>
            <p:nvPr/>
          </p:nvSpPr>
          <p:spPr>
            <a:xfrm>
              <a:off x="2337573" y="355657"/>
              <a:ext cx="11285426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３Ｄ空間で探索してみよう！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24" name="TextBox 24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03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6035568" y="6225024"/>
            <a:ext cx="10038258" cy="1518945"/>
            <a:chOff x="0" y="0"/>
            <a:chExt cx="12024255" cy="2025260"/>
          </a:xfrm>
        </p:grpSpPr>
        <p:sp>
          <p:nvSpPr>
            <p:cNvPr id="26" name="TextBox 26"/>
            <p:cNvSpPr txBox="1"/>
            <p:nvPr/>
          </p:nvSpPr>
          <p:spPr>
            <a:xfrm>
              <a:off x="2337573" y="355657"/>
              <a:ext cx="9686682" cy="16696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バイオフィリックデザインの特徴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27" name="Group 27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 dirty="0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04</a:t>
              </a: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709598" y="7245844"/>
            <a:ext cx="5541627" cy="202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920"/>
              </a:lnSpc>
            </a:pPr>
            <a:r>
              <a:rPr lang="en-US" sz="7200" spc="359" dirty="0">
                <a:solidFill>
                  <a:srgbClr val="94BB9C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Table of </a:t>
            </a:r>
          </a:p>
          <a:p>
            <a:pPr marL="0" lvl="0" indent="0" algn="l">
              <a:lnSpc>
                <a:spcPts val="7920"/>
              </a:lnSpc>
              <a:spcBef>
                <a:spcPct val="0"/>
              </a:spcBef>
            </a:pPr>
            <a:r>
              <a:rPr lang="en-US" sz="7200" spc="359" dirty="0">
                <a:solidFill>
                  <a:srgbClr val="94BB9C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Contents</a:t>
            </a:r>
          </a:p>
        </p:txBody>
      </p:sp>
      <p:sp>
        <p:nvSpPr>
          <p:cNvPr id="39" name="TextBox 13">
            <a:extLst>
              <a:ext uri="{FF2B5EF4-FFF2-40B4-BE49-F238E27FC236}">
                <a16:creationId xmlns:a16="http://schemas.microsoft.com/office/drawing/2014/main" id="{1DAE3D7D-0752-745D-721F-1243A5A0A4E7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00B444-E252-E6AA-36E6-E837725D8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grpSp>
        <p:nvGrpSpPr>
          <p:cNvPr id="4" name="Group 31">
            <a:extLst>
              <a:ext uri="{FF2B5EF4-FFF2-40B4-BE49-F238E27FC236}">
                <a16:creationId xmlns:a16="http://schemas.microsoft.com/office/drawing/2014/main" id="{0F85D2E5-8502-161F-6EB9-38814B5CD740}"/>
              </a:ext>
            </a:extLst>
          </p:cNvPr>
          <p:cNvGrpSpPr/>
          <p:nvPr/>
        </p:nvGrpSpPr>
        <p:grpSpPr>
          <a:xfrm>
            <a:off x="6960823" y="7680444"/>
            <a:ext cx="8839201" cy="1194521"/>
            <a:chOff x="0" y="0"/>
            <a:chExt cx="10425511" cy="1592695"/>
          </a:xfrm>
        </p:grpSpPr>
        <p:sp>
          <p:nvSpPr>
            <p:cNvPr id="38" name="TextBox 32">
              <a:extLst>
                <a:ext uri="{FF2B5EF4-FFF2-40B4-BE49-F238E27FC236}">
                  <a16:creationId xmlns:a16="http://schemas.microsoft.com/office/drawing/2014/main" id="{414D74D3-671C-01F6-5D52-AA1210FFF604}"/>
                </a:ext>
              </a:extLst>
            </p:cNvPr>
            <p:cNvSpPr txBox="1"/>
            <p:nvPr/>
          </p:nvSpPr>
          <p:spPr>
            <a:xfrm>
              <a:off x="2337573" y="355657"/>
              <a:ext cx="8087938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ワーク・まとめ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40" name="Group 33">
              <a:extLst>
                <a:ext uri="{FF2B5EF4-FFF2-40B4-BE49-F238E27FC236}">
                  <a16:creationId xmlns:a16="http://schemas.microsoft.com/office/drawing/2014/main" id="{B828F736-670D-20BE-660C-E46A21CDF9C8}"/>
                </a:ext>
              </a:extLst>
            </p:cNvPr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42" name="Freeform 34">
                <a:extLst>
                  <a:ext uri="{FF2B5EF4-FFF2-40B4-BE49-F238E27FC236}">
                    <a16:creationId xmlns:a16="http://schemas.microsoft.com/office/drawing/2014/main" id="{14B65DE6-33DD-C0D1-9D15-CDC68C1D425F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43" name="TextBox 35">
                <a:extLst>
                  <a:ext uri="{FF2B5EF4-FFF2-40B4-BE49-F238E27FC236}">
                    <a16:creationId xmlns:a16="http://schemas.microsoft.com/office/drawing/2014/main" id="{E5392374-BB2B-AB3F-4BC6-95D04AA720C4}"/>
                  </a:ext>
                </a:extLst>
              </p:cNvPr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41" name="TextBox 36">
              <a:extLst>
                <a:ext uri="{FF2B5EF4-FFF2-40B4-BE49-F238E27FC236}">
                  <a16:creationId xmlns:a16="http://schemas.microsoft.com/office/drawing/2014/main" id="{F51CE2E5-7C13-0F51-7EC1-8B17E350D52E}"/>
                </a:ext>
              </a:extLst>
            </p:cNvPr>
            <p:cNvSpPr txBox="1"/>
            <p:nvPr/>
          </p:nvSpPr>
          <p:spPr>
            <a:xfrm>
              <a:off x="0" y="438432"/>
              <a:ext cx="1703176" cy="8146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 dirty="0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05</a:t>
              </a:r>
            </a:p>
          </p:txBody>
        </p:sp>
      </p:grpSp>
      <p:pic>
        <p:nvPicPr>
          <p:cNvPr id="32" name="図 31">
            <a:extLst>
              <a:ext uri="{FF2B5EF4-FFF2-40B4-BE49-F238E27FC236}">
                <a16:creationId xmlns:a16="http://schemas.microsoft.com/office/drawing/2014/main" id="{7828CCA8-E58D-AEC0-8C3F-327C1F0DA0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120" y="7554813"/>
            <a:ext cx="2669135" cy="266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58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Freeform 6"/>
          <p:cNvSpPr/>
          <p:nvPr/>
        </p:nvSpPr>
        <p:spPr>
          <a:xfrm>
            <a:off x="7171800" y="5135880"/>
            <a:ext cx="3737306" cy="4929300"/>
          </a:xfrm>
          <a:custGeom>
            <a:avLst/>
            <a:gdLst/>
            <a:ahLst/>
            <a:cxnLst/>
            <a:rect l="l" t="t" r="r" b="b"/>
            <a:pathLst>
              <a:path w="3737306" h="4929300">
                <a:moveTo>
                  <a:pt x="0" y="0"/>
                </a:moveTo>
                <a:lnTo>
                  <a:pt x="3737306" y="0"/>
                </a:lnTo>
                <a:lnTo>
                  <a:pt x="3737306" y="4929300"/>
                </a:lnTo>
                <a:lnTo>
                  <a:pt x="0" y="4929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60364" y="2363579"/>
            <a:ext cx="9167267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9600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altLang="ja-JP" sz="96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67974" y="7681814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スライド番号プレースホルダー 63">
            <a:extLst>
              <a:ext uri="{FF2B5EF4-FFF2-40B4-BE49-F238E27FC236}">
                <a16:creationId xmlns:a16="http://schemas.microsoft.com/office/drawing/2014/main" id="{EA48E606-691B-94A5-FDE5-014C3EB75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740459" y="475216"/>
            <a:ext cx="13856323" cy="738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48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48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867946" y="3105808"/>
            <a:ext cx="11201400" cy="1015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みなさんに質問！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5867400" y="6991704"/>
            <a:ext cx="11201400" cy="13857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好きな“自然の色”は？</a:t>
            </a:r>
            <a:endParaRPr lang="en-US" altLang="ja-JP" sz="6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B77FBF7F-4810-5812-27D6-495FC3E0D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529DD2-E0EB-444B-BFBF-44D0537906F4}"/>
              </a:ext>
            </a:extLst>
          </p:cNvPr>
          <p:cNvSpPr txBox="1"/>
          <p:nvPr/>
        </p:nvSpPr>
        <p:spPr>
          <a:xfrm>
            <a:off x="2894866" y="5180898"/>
            <a:ext cx="13030200" cy="13857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思い浮かぶ“自然の色”は？</a:t>
            </a:r>
            <a:endParaRPr lang="en-US" altLang="ja-JP" sz="6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9CBFC6A4-DBDC-A2B1-B950-BFE0A0CF8F3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8568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2094128" y="5733629"/>
            <a:ext cx="14099740" cy="16305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39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</a:t>
            </a:r>
            <a:endParaRPr lang="en-US" altLang="ja-JP" sz="239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5E9A42AF-B287-3969-31A4-EE19B29A2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DF114ECD-ADD1-52C8-93A3-E851FB8B221E}"/>
              </a:ext>
            </a:extLst>
          </p:cNvPr>
          <p:cNvSpPr/>
          <p:nvPr/>
        </p:nvSpPr>
        <p:spPr>
          <a:xfrm>
            <a:off x="13406245" y="7009506"/>
            <a:ext cx="2940388" cy="3193877"/>
          </a:xfrm>
          <a:custGeom>
            <a:avLst/>
            <a:gdLst/>
            <a:ahLst/>
            <a:cxnLst/>
            <a:rect l="l" t="t" r="r" b="b"/>
            <a:pathLst>
              <a:path w="4509175" h="5092498">
                <a:moveTo>
                  <a:pt x="0" y="0"/>
                </a:moveTo>
                <a:lnTo>
                  <a:pt x="4509176" y="0"/>
                </a:lnTo>
                <a:lnTo>
                  <a:pt x="4509176" y="5092497"/>
                </a:lnTo>
                <a:lnTo>
                  <a:pt x="0" y="509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936EF8F2-9385-EB43-B92B-481E1C79087C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A09DFA9F-9776-6688-778E-F9A5A79735FC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0812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C414D-DA5F-CDD9-761A-524818815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8EEBED0-79A0-25F9-E312-02EBD951BF7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FA35409-818C-AB6F-EDA3-FF9E263B7BD4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0565B6B8-82B1-DB75-E765-991FCB7F4FBE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88EDD9F-D9A1-EFA9-0F0D-ED25BA949E37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CF59D01-96FA-B9D0-B30E-7CC2279BC32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E9D85E04-FCA8-D9FB-D2D5-15360F01216B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8B7AD287-0E8A-B30A-B837-8CA9FFFF6340}"/>
              </a:ext>
            </a:extLst>
          </p:cNvPr>
          <p:cNvSpPr txBox="1"/>
          <p:nvPr/>
        </p:nvSpPr>
        <p:spPr>
          <a:xfrm>
            <a:off x="-24067" y="3030633"/>
            <a:ext cx="5072690" cy="1044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47CD1B3-2AC4-8328-BC4E-377CB7CC4C6E}"/>
              </a:ext>
            </a:extLst>
          </p:cNvPr>
          <p:cNvSpPr txBox="1"/>
          <p:nvPr/>
        </p:nvSpPr>
        <p:spPr>
          <a:xfrm>
            <a:off x="990394" y="4516501"/>
            <a:ext cx="17356451" cy="44326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見ることで気持ちを落ち着かせ</a:t>
            </a:r>
            <a:endParaRPr lang="en-US" altLang="ja-JP" sz="6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リラックスさせてくれる</a:t>
            </a:r>
            <a:r>
              <a:rPr lang="ja-JP" altLang="en-US" sz="6600" u="sng" dirty="0">
                <a:solidFill>
                  <a:srgbClr val="2472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効果が高い色</a:t>
            </a: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は</a:t>
            </a:r>
            <a:endParaRPr lang="en-US" altLang="ja-JP" sz="6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どれでしょうか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B8EEA8E0-B88F-0C8C-35C7-26DEA0155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E7D67F-2A68-1241-8F54-E0EDFE517597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3EBA5211-D40E-ECB4-B5D7-6AE0860DC428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429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UD デジタル 教科書体 NP-B"/>
        <a:ea typeface="UD デジタル 教科書体 NP-B"/>
        <a:cs typeface=""/>
      </a:majorFont>
      <a:minorFont>
        <a:latin typeface="UD デジタル 教科書体 NP-B"/>
        <a:ea typeface="UD デジタル 教科書体 NP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14440</TotalTime>
  <Words>908</Words>
  <Application>Microsoft Office PowerPoint</Application>
  <PresentationFormat>ユーザー設定</PresentationFormat>
  <Paragraphs>316</Paragraphs>
  <Slides>42</Slides>
  <Notes>0</Notes>
  <HiddenSlides>0</HiddenSlides>
  <MMClips>3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42</vt:i4>
      </vt:variant>
    </vt:vector>
  </HeadingPairs>
  <TitlesOfParts>
    <vt:vector size="54" baseType="lpstr">
      <vt:lpstr>Calibri</vt:lpstr>
      <vt:lpstr>UD デジタル 教科書体 NK-B</vt:lpstr>
      <vt:lpstr>游ゴシック</vt:lpstr>
      <vt:lpstr>UD デジタル 教科書体 NK-B</vt:lpstr>
      <vt:lpstr>ＭＳ Ｐゴシック</vt:lpstr>
      <vt:lpstr>UD デジタル 教科書体 NP-B</vt:lpstr>
      <vt:lpstr>07あかずきんポップ Heavy</vt:lpstr>
      <vt:lpstr>BIZ UDPゴシック</vt:lpstr>
      <vt:lpstr>Arial</vt:lpstr>
      <vt:lpstr>Hiragino Kaku Gothic StdN W8</vt:lpstr>
      <vt:lpstr>Office Theme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デジ探360_NEWスライド</dc:title>
  <dc:creator>SR</dc:creator>
  <cp:lastModifiedBy>門倉 俊一</cp:lastModifiedBy>
  <cp:revision>53</cp:revision>
  <dcterms:created xsi:type="dcterms:W3CDTF">2006-08-16T00:00:00Z</dcterms:created>
  <dcterms:modified xsi:type="dcterms:W3CDTF">2025-07-11T05:57:10Z</dcterms:modified>
  <dc:identifier>DAFszLraQyY</dc:identifier>
</cp:coreProperties>
</file>