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1"/>
  </p:notesMasterIdLst>
  <p:handoutMasterIdLst>
    <p:handoutMasterId r:id="rId42"/>
  </p:handoutMasterIdLst>
  <p:sldIdLst>
    <p:sldId id="316" r:id="rId2"/>
    <p:sldId id="256" r:id="rId3"/>
    <p:sldId id="269" r:id="rId4"/>
    <p:sldId id="333" r:id="rId5"/>
    <p:sldId id="345" r:id="rId6"/>
    <p:sldId id="317" r:id="rId7"/>
    <p:sldId id="350" r:id="rId8"/>
    <p:sldId id="346" r:id="rId9"/>
    <p:sldId id="351" r:id="rId10"/>
    <p:sldId id="352" r:id="rId11"/>
    <p:sldId id="353" r:id="rId12"/>
    <p:sldId id="354" r:id="rId13"/>
    <p:sldId id="344" r:id="rId14"/>
    <p:sldId id="334" r:id="rId15"/>
    <p:sldId id="324" r:id="rId16"/>
    <p:sldId id="261" r:id="rId17"/>
    <p:sldId id="368" r:id="rId18"/>
    <p:sldId id="355" r:id="rId19"/>
    <p:sldId id="364" r:id="rId20"/>
    <p:sldId id="365" r:id="rId21"/>
    <p:sldId id="366" r:id="rId22"/>
    <p:sldId id="367" r:id="rId23"/>
    <p:sldId id="270" r:id="rId24"/>
    <p:sldId id="332" r:id="rId25"/>
    <p:sldId id="289" r:id="rId26"/>
    <p:sldId id="292" r:id="rId27"/>
    <p:sldId id="361" r:id="rId28"/>
    <p:sldId id="356" r:id="rId29"/>
    <p:sldId id="295" r:id="rId30"/>
    <p:sldId id="297" r:id="rId31"/>
    <p:sldId id="357" r:id="rId32"/>
    <p:sldId id="342" r:id="rId33"/>
    <p:sldId id="328" r:id="rId34"/>
    <p:sldId id="358" r:id="rId35"/>
    <p:sldId id="347" r:id="rId36"/>
    <p:sldId id="359" r:id="rId37"/>
    <p:sldId id="360" r:id="rId38"/>
    <p:sldId id="362" r:id="rId39"/>
    <p:sldId id="363" r:id="rId40"/>
  </p:sldIdLst>
  <p:sldSz cx="12192000" cy="6858000"/>
  <p:notesSz cx="6797675" cy="9926638"/>
  <p:embeddedFontLst>
    <p:embeddedFont>
      <p:font typeface="BIZ UDPゴシック" panose="020B0400000000000000" pitchFamily="50" charset="-128"/>
      <p:regular r:id="rId43"/>
      <p:bold r:id="rId44"/>
    </p:embeddedFont>
    <p:embeddedFont>
      <p:font typeface="Noto Sans JP Black" panose="020B0200000000000000" pitchFamily="50" charset="-128"/>
      <p:bold r:id="rId45"/>
    </p:embeddedFont>
    <p:embeddedFont>
      <p:font typeface="Source Han Sans JP Bold" panose="020B0600070205080204" charset="-128"/>
      <p:regular r:id="rId46"/>
      <p:bold r:id="rId47"/>
    </p:embeddedFont>
    <p:embeddedFont>
      <p:font typeface="游ゴシック" panose="020B0400000000000000" pitchFamily="50" charset="-128"/>
      <p:regular r:id="rId48"/>
      <p:bold r:id="rId4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5454"/>
    <a:srgbClr val="1770C2"/>
    <a:srgbClr val="F35F94"/>
    <a:srgbClr val="12AA5D"/>
    <a:srgbClr val="CA9A03"/>
    <a:srgbClr val="009D51"/>
    <a:srgbClr val="D7E60D"/>
    <a:srgbClr val="10AA5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3B6812-D937-4ECD-B83A-925AEABEA2C7}" v="1" dt="2026-07-29T03:03:43.5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4" autoAdjust="0"/>
    <p:restoredTop sz="94615" autoAdjust="0"/>
  </p:normalViewPr>
  <p:slideViewPr>
    <p:cSldViewPr>
      <p:cViewPr varScale="1">
        <p:scale>
          <a:sx n="62" d="100"/>
          <a:sy n="62" d="100"/>
        </p:scale>
        <p:origin x="1004" y="2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font" Target="fonts/font5.fntdata"/><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3.fntdata"/><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2.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1.fntdata"/><Relationship Id="rId48" Type="http://schemas.openxmlformats.org/officeDocument/2006/relationships/font" Target="fonts/font6.fntdata"/><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notesMaster" Target="notesMasters/notesMaster1.xml"/><Relationship Id="rId54"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7.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直子 品田" userId="51cde6dd8c87174e" providerId="LiveId" clId="{803B6812-D937-4ECD-B83A-925AEABEA2C7}"/>
    <pc:docChg chg="custSel modSld">
      <pc:chgData name="直子 品田" userId="51cde6dd8c87174e" providerId="LiveId" clId="{803B6812-D937-4ECD-B83A-925AEABEA2C7}" dt="2026-07-29T03:03:46.046" v="1" actId="21"/>
      <pc:docMkLst>
        <pc:docMk/>
      </pc:docMkLst>
      <pc:sldChg chg="addSp delSp mod">
        <pc:chgData name="直子 品田" userId="51cde6dd8c87174e" providerId="LiveId" clId="{803B6812-D937-4ECD-B83A-925AEABEA2C7}" dt="2026-07-29T03:03:46.046" v="1" actId="21"/>
        <pc:sldMkLst>
          <pc:docMk/>
          <pc:sldMk cId="575663755" sldId="368"/>
        </pc:sldMkLst>
        <pc:picChg chg="add del">
          <ac:chgData name="直子 品田" userId="51cde6dd8c87174e" providerId="LiveId" clId="{803B6812-D937-4ECD-B83A-925AEABEA2C7}" dt="2026-07-29T03:03:46.046" v="1" actId="21"/>
          <ac:picMkLst>
            <pc:docMk/>
            <pc:sldMk cId="575663755" sldId="368"/>
            <ac:picMk id="3" creationId="{3D94613D-975E-1877-C8EF-3E778A18003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E2A785FF-BA0D-D9B3-7F06-1AF75E155B8F}"/>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F6D9C966-EF4E-C367-FDCC-8408CF5A413F}"/>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r>
              <a:rPr kumimoji="1" lang="en-US" altLang="ja-JP"/>
              <a:t>2026/3/9</a:t>
            </a:r>
            <a:endParaRPr kumimoji="1" lang="ja-JP" altLang="en-US"/>
          </a:p>
        </p:txBody>
      </p:sp>
      <p:sp>
        <p:nvSpPr>
          <p:cNvPr id="4" name="フッター プレースホルダー 3">
            <a:extLst>
              <a:ext uri="{FF2B5EF4-FFF2-40B4-BE49-F238E27FC236}">
                <a16:creationId xmlns:a16="http://schemas.microsoft.com/office/drawing/2014/main" id="{C1EB9554-E3B2-1A1B-FA78-A3AA21ECD6BA}"/>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F5A54019-24C1-ABCF-4133-4598E3F3538D}"/>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5C390D7A-472E-4550-9990-F9B9A73462E6}" type="slidenum">
              <a:rPr kumimoji="1" lang="ja-JP" altLang="en-US" smtClean="0"/>
              <a:t>‹#›</a:t>
            </a:fld>
            <a:endParaRPr kumimoji="1" lang="ja-JP" altLang="en-US"/>
          </a:p>
        </p:txBody>
      </p:sp>
    </p:spTree>
    <p:extLst>
      <p:ext uri="{BB962C8B-B14F-4D97-AF65-F5344CB8AC3E}">
        <p14:creationId xmlns:p14="http://schemas.microsoft.com/office/powerpoint/2010/main" val="3140967338"/>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r>
              <a:rPr kumimoji="1" lang="en-US" altLang="ja-JP"/>
              <a:t>2026/3/9</a:t>
            </a:r>
            <a:endParaRPr kumimoji="1" lang="ja-JP" altLang="en-US"/>
          </a:p>
        </p:txBody>
      </p:sp>
      <p:sp>
        <p:nvSpPr>
          <p:cNvPr id="4" name="スライド イメージ プレースホルダー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E6B941E8-FEBA-4AF5-A482-99D66D3BD680}" type="slidenum">
              <a:rPr kumimoji="1" lang="ja-JP" altLang="en-US" smtClean="0"/>
              <a:t>‹#›</a:t>
            </a:fld>
            <a:endParaRPr kumimoji="1" lang="ja-JP" altLang="en-US"/>
          </a:p>
        </p:txBody>
      </p:sp>
    </p:spTree>
    <p:extLst>
      <p:ext uri="{BB962C8B-B14F-4D97-AF65-F5344CB8AC3E}">
        <p14:creationId xmlns:p14="http://schemas.microsoft.com/office/powerpoint/2010/main" val="153795982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
          </p:nvPr>
        </p:nvSpPr>
        <p:spPr/>
        <p:txBody>
          <a:bodyPr/>
          <a:lstStyle/>
          <a:p>
            <a:r>
              <a:rPr kumimoji="1" lang="en-US" altLang="ja-JP"/>
              <a:t>2026/3/9</a:t>
            </a:r>
            <a:endParaRPr kumimoji="1" lang="ja-JP" altLang="en-US"/>
          </a:p>
        </p:txBody>
      </p:sp>
      <p:sp>
        <p:nvSpPr>
          <p:cNvPr id="5" name="スライド番号プレースホルダー 4"/>
          <p:cNvSpPr>
            <a:spLocks noGrp="1"/>
          </p:cNvSpPr>
          <p:nvPr>
            <p:ph type="sldNum" sz="quarter" idx="5"/>
          </p:nvPr>
        </p:nvSpPr>
        <p:spPr/>
        <p:txBody>
          <a:bodyPr/>
          <a:lstStyle/>
          <a:p>
            <a:fld id="{E6B941E8-FEBA-4AF5-A482-99D66D3BD680}" type="slidenum">
              <a:rPr kumimoji="1" lang="ja-JP" altLang="en-US" smtClean="0"/>
              <a:t>15</a:t>
            </a:fld>
            <a:endParaRPr kumimoji="1" lang="ja-JP" altLang="en-US"/>
          </a:p>
        </p:txBody>
      </p:sp>
    </p:spTree>
    <p:extLst>
      <p:ext uri="{BB962C8B-B14F-4D97-AF65-F5344CB8AC3E}">
        <p14:creationId xmlns:p14="http://schemas.microsoft.com/office/powerpoint/2010/main" val="423907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pic>
        <p:nvPicPr>
          <p:cNvPr id="5" name="図 4">
            <a:extLst>
              <a:ext uri="{FF2B5EF4-FFF2-40B4-BE49-F238E27FC236}">
                <a16:creationId xmlns:a16="http://schemas.microsoft.com/office/drawing/2014/main" id="{DAC39577-356A-5F56-9413-6E28FB95FC8B}"/>
              </a:ext>
            </a:extLst>
          </p:cNvPr>
          <p:cNvPicPr>
            <a:picLocks noChangeAspect="1"/>
          </p:cNvPicPr>
          <p:nvPr userDrawn="1"/>
        </p:nvPicPr>
        <p:blipFill>
          <a:blip r:embed="rId2"/>
          <a:stretch>
            <a:fillRect/>
          </a:stretch>
        </p:blipFill>
        <p:spPr>
          <a:xfrm>
            <a:off x="1406919" y="875579"/>
            <a:ext cx="9378161" cy="5106842"/>
          </a:xfrm>
          <a:prstGeom prst="rect">
            <a:avLst/>
          </a:prstGeom>
        </p:spPr>
      </p:pic>
    </p:spTree>
    <p:extLst>
      <p:ext uri="{BB962C8B-B14F-4D97-AF65-F5344CB8AC3E}">
        <p14:creationId xmlns:p14="http://schemas.microsoft.com/office/powerpoint/2010/main" val="2491349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
        <p:nvSpPr>
          <p:cNvPr id="6" name="Freeform 10">
            <a:extLst>
              <a:ext uri="{FF2B5EF4-FFF2-40B4-BE49-F238E27FC236}">
                <a16:creationId xmlns:a16="http://schemas.microsoft.com/office/drawing/2014/main" id="{3D6C2BC5-62CE-ABE6-7E0F-FCB8804D8A39}"/>
              </a:ext>
            </a:extLst>
          </p:cNvPr>
          <p:cNvSpPr/>
          <p:nvPr userDrawn="1"/>
        </p:nvSpPr>
        <p:spPr>
          <a:xfrm>
            <a:off x="5592370" y="5047020"/>
            <a:ext cx="1007259" cy="1543692"/>
          </a:xfrm>
          <a:custGeom>
            <a:avLst/>
            <a:gdLst/>
            <a:ahLst/>
            <a:cxnLst/>
            <a:rect l="l" t="t" r="r" b="b"/>
            <a:pathLst>
              <a:path w="1007259" h="1543692">
                <a:moveTo>
                  <a:pt x="0" y="0"/>
                </a:moveTo>
                <a:lnTo>
                  <a:pt x="1007260" y="0"/>
                </a:lnTo>
                <a:lnTo>
                  <a:pt x="1007260" y="1543692"/>
                </a:lnTo>
                <a:lnTo>
                  <a:pt x="0" y="1543692"/>
                </a:lnTo>
                <a:lnTo>
                  <a:pt x="0" y="0"/>
                </a:lnTo>
                <a:close/>
              </a:path>
            </a:pathLst>
          </a:custGeom>
          <a:blipFill>
            <a:blip r:embed="rId2"/>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990124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pic>
        <p:nvPicPr>
          <p:cNvPr id="5" name="図 4" descr="テキスト&#10;&#10;AI 生成コンテンツは誤りを含む可能性があります。">
            <a:extLst>
              <a:ext uri="{FF2B5EF4-FFF2-40B4-BE49-F238E27FC236}">
                <a16:creationId xmlns:a16="http://schemas.microsoft.com/office/drawing/2014/main" id="{2301DCF2-375C-A8FB-AC58-EEEEE0886B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79183" y="2057400"/>
            <a:ext cx="6833633" cy="3146495"/>
          </a:xfrm>
          <a:prstGeom prst="rect">
            <a:avLst/>
          </a:prstGeom>
        </p:spPr>
      </p:pic>
    </p:spTree>
    <p:extLst>
      <p:ext uri="{BB962C8B-B14F-4D97-AF65-F5344CB8AC3E}">
        <p14:creationId xmlns:p14="http://schemas.microsoft.com/office/powerpoint/2010/main" val="539843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pic>
        <p:nvPicPr>
          <p:cNvPr id="6" name="図 5" descr="屋外, 水, 建物, フロント が含まれている画像&#10;&#10;AI 生成コンテンツは誤りを含む可能性があります。">
            <a:extLst>
              <a:ext uri="{FF2B5EF4-FFF2-40B4-BE49-F238E27FC236}">
                <a16:creationId xmlns:a16="http://schemas.microsoft.com/office/drawing/2014/main" id="{A51BA905-20B1-B92E-8968-15BC40BBB28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41402" y="630282"/>
            <a:ext cx="9709195" cy="5491521"/>
          </a:xfrm>
          <a:prstGeom prst="rect">
            <a:avLst/>
          </a:prstGeom>
        </p:spPr>
      </p:pic>
    </p:spTree>
    <p:extLst>
      <p:ext uri="{BB962C8B-B14F-4D97-AF65-F5344CB8AC3E}">
        <p14:creationId xmlns:p14="http://schemas.microsoft.com/office/powerpoint/2010/main" val="7963109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5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pic>
        <p:nvPicPr>
          <p:cNvPr id="5" name="図 4">
            <a:extLst>
              <a:ext uri="{FF2B5EF4-FFF2-40B4-BE49-F238E27FC236}">
                <a16:creationId xmlns:a16="http://schemas.microsoft.com/office/drawing/2014/main" id="{78A8145D-B629-1D20-91C8-8CD76424A1E7}"/>
              </a:ext>
            </a:extLst>
          </p:cNvPr>
          <p:cNvPicPr>
            <a:picLocks noChangeAspect="1"/>
          </p:cNvPicPr>
          <p:nvPr userDrawn="1"/>
        </p:nvPicPr>
        <p:blipFill>
          <a:blip r:embed="rId2"/>
          <a:srcRect r="1274"/>
          <a:stretch>
            <a:fillRect/>
          </a:stretch>
        </p:blipFill>
        <p:spPr>
          <a:xfrm>
            <a:off x="0" y="1"/>
            <a:ext cx="12192000" cy="6857999"/>
          </a:xfrm>
          <a:prstGeom prst="rect">
            <a:avLst/>
          </a:prstGeom>
        </p:spPr>
      </p:pic>
      <p:sp>
        <p:nvSpPr>
          <p:cNvPr id="7" name="テキスト ボックス 6">
            <a:extLst>
              <a:ext uri="{FF2B5EF4-FFF2-40B4-BE49-F238E27FC236}">
                <a16:creationId xmlns:a16="http://schemas.microsoft.com/office/drawing/2014/main" id="{71C5D7A1-B3CA-8A6B-17DA-87615FF8E059}"/>
              </a:ext>
            </a:extLst>
          </p:cNvPr>
          <p:cNvSpPr txBox="1"/>
          <p:nvPr userDrawn="1"/>
        </p:nvSpPr>
        <p:spPr>
          <a:xfrm>
            <a:off x="0" y="6604084"/>
            <a:ext cx="1219200" cy="253916"/>
          </a:xfrm>
          <a:prstGeom prst="rect">
            <a:avLst/>
          </a:prstGeom>
          <a:noFill/>
        </p:spPr>
        <p:txBody>
          <a:bodyPr wrap="square" rtlCol="0">
            <a:spAutoFit/>
          </a:bodyPr>
          <a:lstStyle/>
          <a:p>
            <a:pPr algn="ctr"/>
            <a:r>
              <a:rPr kumimoji="1" lang="en-US" altLang="ja-JP" sz="1050">
                <a:solidFill>
                  <a:schemeClr val="bg1"/>
                </a:solidFill>
                <a:latin typeface="BIZ UDPゴシック" panose="020B0400000000000000" pitchFamily="50" charset="-128"/>
                <a:ea typeface="BIZ UDPゴシック" panose="020B0400000000000000" pitchFamily="50" charset="-128"/>
              </a:rPr>
              <a:t>©Expo 2027</a:t>
            </a:r>
            <a:endParaRPr kumimoji="1" lang="ja-JP" altLang="en-US" sz="105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43250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6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
        <p:nvSpPr>
          <p:cNvPr id="6" name="正方形/長方形 5">
            <a:extLst>
              <a:ext uri="{FF2B5EF4-FFF2-40B4-BE49-F238E27FC236}">
                <a16:creationId xmlns:a16="http://schemas.microsoft.com/office/drawing/2014/main" id="{A891F1E5-7324-FED9-7A56-BC7F0824EB5C}"/>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10922F3E-AF58-ABBA-4BDF-05C9EF4B5F7A}"/>
              </a:ext>
            </a:extLst>
          </p:cNvPr>
          <p:cNvPicPr>
            <a:picLocks noChangeAspect="1"/>
          </p:cNvPicPr>
          <p:nvPr userDrawn="1"/>
        </p:nvPicPr>
        <p:blipFill>
          <a:blip r:embed="rId2"/>
          <a:srcRect l="17940" t="59299" r="2512" b="20938"/>
          <a:stretch>
            <a:fillRect/>
          </a:stretch>
        </p:blipFill>
        <p:spPr>
          <a:xfrm>
            <a:off x="533400" y="0"/>
            <a:ext cx="5873676" cy="1182708"/>
          </a:xfrm>
          <a:prstGeom prst="rect">
            <a:avLst/>
          </a:prstGeom>
        </p:spPr>
      </p:pic>
      <p:pic>
        <p:nvPicPr>
          <p:cNvPr id="9" name="図 8">
            <a:extLst>
              <a:ext uri="{FF2B5EF4-FFF2-40B4-BE49-F238E27FC236}">
                <a16:creationId xmlns:a16="http://schemas.microsoft.com/office/drawing/2014/main" id="{E2B97156-DCEB-2929-E10D-3267BF0B993A}"/>
              </a:ext>
            </a:extLst>
          </p:cNvPr>
          <p:cNvPicPr>
            <a:picLocks noChangeAspect="1"/>
          </p:cNvPicPr>
          <p:nvPr userDrawn="1"/>
        </p:nvPicPr>
        <p:blipFill>
          <a:blip r:embed="rId3"/>
          <a:srcRect t="3716" r="52438" b="-3716"/>
          <a:stretch>
            <a:fillRect/>
          </a:stretch>
        </p:blipFill>
        <p:spPr>
          <a:xfrm>
            <a:off x="9829800" y="4038600"/>
            <a:ext cx="2061780" cy="2360549"/>
          </a:xfrm>
          <a:prstGeom prst="rect">
            <a:avLst/>
          </a:prstGeom>
        </p:spPr>
      </p:pic>
      <p:pic>
        <p:nvPicPr>
          <p:cNvPr id="10" name="図 9">
            <a:extLst>
              <a:ext uri="{FF2B5EF4-FFF2-40B4-BE49-F238E27FC236}">
                <a16:creationId xmlns:a16="http://schemas.microsoft.com/office/drawing/2014/main" id="{C2D253BB-5088-F355-B90C-4F40EBCE11F7}"/>
              </a:ext>
            </a:extLst>
          </p:cNvPr>
          <p:cNvPicPr>
            <a:picLocks noChangeAspect="1"/>
          </p:cNvPicPr>
          <p:nvPr userDrawn="1"/>
        </p:nvPicPr>
        <p:blipFill>
          <a:blip r:embed="rId4"/>
          <a:stretch>
            <a:fillRect/>
          </a:stretch>
        </p:blipFill>
        <p:spPr>
          <a:xfrm>
            <a:off x="533400" y="1576829"/>
            <a:ext cx="8892245" cy="5027255"/>
          </a:xfrm>
          <a:prstGeom prst="rect">
            <a:avLst/>
          </a:prstGeom>
        </p:spPr>
      </p:pic>
      <p:pic>
        <p:nvPicPr>
          <p:cNvPr id="11" name="図 10">
            <a:extLst>
              <a:ext uri="{FF2B5EF4-FFF2-40B4-BE49-F238E27FC236}">
                <a16:creationId xmlns:a16="http://schemas.microsoft.com/office/drawing/2014/main" id="{E04D2B0C-2C83-E3BA-A076-9E189B7A6770}"/>
              </a:ext>
            </a:extLst>
          </p:cNvPr>
          <p:cNvPicPr>
            <a:picLocks noChangeAspect="1"/>
          </p:cNvPicPr>
          <p:nvPr userDrawn="1"/>
        </p:nvPicPr>
        <p:blipFill>
          <a:blip r:embed="rId5"/>
          <a:stretch>
            <a:fillRect/>
          </a:stretch>
        </p:blipFill>
        <p:spPr>
          <a:xfrm>
            <a:off x="609600" y="1102763"/>
            <a:ext cx="6629400" cy="474066"/>
          </a:xfrm>
          <a:prstGeom prst="rect">
            <a:avLst/>
          </a:prstGeom>
        </p:spPr>
      </p:pic>
      <p:pic>
        <p:nvPicPr>
          <p:cNvPr id="12" name="図 11" descr="マスク, 挿絵 が含まれている画像&#10;&#10;自動的に生成された説明">
            <a:extLst>
              <a:ext uri="{FF2B5EF4-FFF2-40B4-BE49-F238E27FC236}">
                <a16:creationId xmlns:a16="http://schemas.microsoft.com/office/drawing/2014/main" id="{CB4BECBB-7E79-56AE-98A2-C2C6EBE7B7C8}"/>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l="4073" t="5081" r="54216" b="64012"/>
          <a:stretch>
            <a:fillRect/>
          </a:stretch>
        </p:blipFill>
        <p:spPr>
          <a:xfrm flipH="1">
            <a:off x="9346920" y="0"/>
            <a:ext cx="2845080" cy="1425878"/>
          </a:xfrm>
          <a:prstGeom prst="rect">
            <a:avLst/>
          </a:prstGeom>
        </p:spPr>
      </p:pic>
      <p:sp>
        <p:nvSpPr>
          <p:cNvPr id="13" name="テキスト ボックス 12">
            <a:extLst>
              <a:ext uri="{FF2B5EF4-FFF2-40B4-BE49-F238E27FC236}">
                <a16:creationId xmlns:a16="http://schemas.microsoft.com/office/drawing/2014/main" id="{8257417A-06ED-641D-AD9D-172C843AC293}"/>
              </a:ext>
            </a:extLst>
          </p:cNvPr>
          <p:cNvSpPr txBox="1"/>
          <p:nvPr userDrawn="1"/>
        </p:nvSpPr>
        <p:spPr>
          <a:xfrm>
            <a:off x="9870090" y="6294201"/>
            <a:ext cx="1981200" cy="400110"/>
          </a:xfrm>
          <a:prstGeom prst="rect">
            <a:avLst/>
          </a:prstGeom>
          <a:noFill/>
        </p:spPr>
        <p:txBody>
          <a:bodyPr wrap="square" rtlCol="0">
            <a:spAutoFit/>
          </a:bodyPr>
          <a:lstStyle/>
          <a:p>
            <a:pPr algn="ctr"/>
            <a:r>
              <a:rPr kumimoji="1" lang="ja-JP" altLang="en-US" sz="1000">
                <a:latin typeface="BIZ UDPゴシック" panose="020B0400000000000000" pitchFamily="50" charset="-128"/>
                <a:ea typeface="BIZ UDPゴシック" panose="020B0400000000000000" pitchFamily="50" charset="-128"/>
              </a:rPr>
              <a:t>公式マスコットキャラクター</a:t>
            </a:r>
            <a:endParaRPr kumimoji="1" lang="en-US" altLang="ja-JP" sz="1000">
              <a:latin typeface="BIZ UDPゴシック" panose="020B0400000000000000" pitchFamily="50" charset="-128"/>
              <a:ea typeface="BIZ UDPゴシック" panose="020B0400000000000000" pitchFamily="50" charset="-128"/>
            </a:endParaRPr>
          </a:p>
          <a:p>
            <a:pPr algn="ctr"/>
            <a:r>
              <a:rPr kumimoji="1" lang="ja-JP" altLang="en-US" sz="1000">
                <a:latin typeface="BIZ UDPゴシック" panose="020B0400000000000000" pitchFamily="50" charset="-128"/>
                <a:ea typeface="BIZ UDPゴシック" panose="020B0400000000000000" pitchFamily="50" charset="-128"/>
              </a:rPr>
              <a:t>「トゥンクトゥンク」</a:t>
            </a:r>
          </a:p>
        </p:txBody>
      </p:sp>
      <p:sp>
        <p:nvSpPr>
          <p:cNvPr id="14" name="テキスト ボックス 13">
            <a:extLst>
              <a:ext uri="{FF2B5EF4-FFF2-40B4-BE49-F238E27FC236}">
                <a16:creationId xmlns:a16="http://schemas.microsoft.com/office/drawing/2014/main" id="{76035824-576D-83C5-98E2-CD4588446E04}"/>
              </a:ext>
            </a:extLst>
          </p:cNvPr>
          <p:cNvSpPr txBox="1"/>
          <p:nvPr userDrawn="1"/>
        </p:nvSpPr>
        <p:spPr>
          <a:xfrm>
            <a:off x="0" y="6604084"/>
            <a:ext cx="1219200" cy="253916"/>
          </a:xfrm>
          <a:prstGeom prst="rect">
            <a:avLst/>
          </a:prstGeom>
          <a:noFill/>
        </p:spPr>
        <p:txBody>
          <a:bodyPr wrap="square" rtlCol="0">
            <a:spAutoFit/>
          </a:bodyPr>
          <a:lstStyle/>
          <a:p>
            <a:pPr algn="ctr"/>
            <a:r>
              <a:rPr kumimoji="1" lang="en-US" altLang="ja-JP" sz="1050">
                <a:latin typeface="BIZ UDPゴシック" panose="020B0400000000000000" pitchFamily="50" charset="-128"/>
                <a:ea typeface="BIZ UDPゴシック" panose="020B0400000000000000" pitchFamily="50" charset="-128"/>
              </a:rPr>
              <a:t>©Expo 2027</a:t>
            </a:r>
            <a:endParaRPr kumimoji="1" lang="ja-JP" altLang="en-US" sz="105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7515585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7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
        <p:nvSpPr>
          <p:cNvPr id="5" name="Freeform 10">
            <a:extLst>
              <a:ext uri="{FF2B5EF4-FFF2-40B4-BE49-F238E27FC236}">
                <a16:creationId xmlns:a16="http://schemas.microsoft.com/office/drawing/2014/main" id="{9DBAC831-8408-BD41-78B7-52A70E8D3642}"/>
              </a:ext>
            </a:extLst>
          </p:cNvPr>
          <p:cNvSpPr/>
          <p:nvPr userDrawn="1"/>
        </p:nvSpPr>
        <p:spPr>
          <a:xfrm>
            <a:off x="5180248" y="2025549"/>
            <a:ext cx="1831503" cy="2806902"/>
          </a:xfrm>
          <a:custGeom>
            <a:avLst/>
            <a:gdLst/>
            <a:ahLst/>
            <a:cxnLst/>
            <a:rect l="l" t="t" r="r" b="b"/>
            <a:pathLst>
              <a:path w="1831503" h="2806902">
                <a:moveTo>
                  <a:pt x="0" y="0"/>
                </a:moveTo>
                <a:lnTo>
                  <a:pt x="1831504" y="0"/>
                </a:lnTo>
                <a:lnTo>
                  <a:pt x="1831504" y="2806902"/>
                </a:lnTo>
                <a:lnTo>
                  <a:pt x="0" y="2806902"/>
                </a:lnTo>
                <a:lnTo>
                  <a:pt x="0" y="0"/>
                </a:lnTo>
                <a:close/>
              </a:path>
            </a:pathLst>
          </a:custGeom>
          <a:blipFill>
            <a:blip r:embed="rId2"/>
            <a:stretch>
              <a:fillRect/>
            </a:stretch>
          </a:blipFill>
        </p:spPr>
        <p:txBody>
          <a:bodyPr/>
          <a:lstStyle/>
          <a:p>
            <a:endParaRPr lang="ja-JP" altLang="en-US">
              <a:latin typeface="+mj-ea"/>
              <a:ea typeface="+mj-ea"/>
            </a:endParaRPr>
          </a:p>
        </p:txBody>
      </p:sp>
    </p:spTree>
    <p:extLst>
      <p:ext uri="{BB962C8B-B14F-4D97-AF65-F5344CB8AC3E}">
        <p14:creationId xmlns:p14="http://schemas.microsoft.com/office/powerpoint/2010/main" val="1572990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7/29/2026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pic>
        <p:nvPicPr>
          <p:cNvPr id="7" name="図 6">
            <a:extLst>
              <a:ext uri="{FF2B5EF4-FFF2-40B4-BE49-F238E27FC236}">
                <a16:creationId xmlns:a16="http://schemas.microsoft.com/office/drawing/2014/main" id="{DEF3B9A1-76EB-EDF6-817C-150D2B936BFF}"/>
              </a:ext>
            </a:extLst>
          </p:cNvPr>
          <p:cNvPicPr>
            <a:picLocks noChangeAspect="1"/>
          </p:cNvPicPr>
          <p:nvPr userDrawn="1"/>
        </p:nvPicPr>
        <p:blipFill>
          <a:blip r:embed="rId10"/>
          <a:srcRect l="15658" t="19107" r="12695" b="18668"/>
          <a:stretch>
            <a:fillRect/>
          </a:stretch>
        </p:blipFill>
        <p:spPr>
          <a:xfrm>
            <a:off x="0" y="0"/>
            <a:ext cx="12192000" cy="6858000"/>
          </a:xfrm>
          <a:prstGeom prst="rect">
            <a:avLst/>
          </a:prstGeom>
        </p:spPr>
      </p:pic>
      <p:sp>
        <p:nvSpPr>
          <p:cNvPr id="8" name="テキスト ボックス 7">
            <a:extLst>
              <a:ext uri="{FF2B5EF4-FFF2-40B4-BE49-F238E27FC236}">
                <a16:creationId xmlns:a16="http://schemas.microsoft.com/office/drawing/2014/main" id="{D30F9C8E-114D-4218-71A3-5F0267D16090}"/>
              </a:ext>
            </a:extLst>
          </p:cNvPr>
          <p:cNvSpPr txBox="1"/>
          <p:nvPr userDrawn="1"/>
        </p:nvSpPr>
        <p:spPr>
          <a:xfrm>
            <a:off x="0" y="6604084"/>
            <a:ext cx="1219200" cy="253916"/>
          </a:xfrm>
          <a:prstGeom prst="rect">
            <a:avLst/>
          </a:prstGeom>
          <a:noFill/>
        </p:spPr>
        <p:txBody>
          <a:bodyPr wrap="square" rtlCol="0">
            <a:spAutoFit/>
          </a:bodyPr>
          <a:lstStyle/>
          <a:p>
            <a:pPr algn="ctr"/>
            <a:r>
              <a:rPr kumimoji="1" lang="en-US" altLang="ja-JP" sz="1050">
                <a:solidFill>
                  <a:schemeClr val="bg1"/>
                </a:solidFill>
                <a:latin typeface="BIZ UDPゴシック" panose="020B0400000000000000" pitchFamily="50" charset="-128"/>
                <a:ea typeface="BIZ UDPゴシック" panose="020B0400000000000000" pitchFamily="50" charset="-128"/>
              </a:rPr>
              <a:t>©Expo 2027</a:t>
            </a:r>
            <a:endParaRPr kumimoji="1" lang="ja-JP" altLang="en-US" sz="1050">
              <a:solidFill>
                <a:schemeClr val="bg1"/>
              </a:solidFill>
              <a:latin typeface="BIZ UDPゴシック" panose="020B0400000000000000" pitchFamily="50" charset="-128"/>
              <a:ea typeface="BIZ UDPゴシック" panose="020B0400000000000000" pitchFamily="50" charset="-128"/>
            </a:endParaRP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video" Target="https://www.youtube.com/embed/aoJ3doraYnM?feature=oembed" TargetMode="External"/><Relationship Id="rId5" Type="http://schemas.openxmlformats.org/officeDocument/2006/relationships/image" Target="../media/image16.jpeg"/><Relationship Id="rId4" Type="http://schemas.openxmlformats.org/officeDocument/2006/relationships/image" Target="../media/image12.sv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video" Target="https://www.youtube.com/embed/n3ET-p8zfns?feature=oembed" TargetMode="External"/><Relationship Id="rId5" Type="http://schemas.openxmlformats.org/officeDocument/2006/relationships/image" Target="../media/image13.jpeg"/><Relationship Id="rId4" Type="http://schemas.openxmlformats.org/officeDocument/2006/relationships/image" Target="../media/image12.svg"/></Relationships>
</file>

<file path=ppt/slides/_rels/slide3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1.xml"/><Relationship Id="rId1" Type="http://schemas.openxmlformats.org/officeDocument/2006/relationships/video" Target="https://www.youtube.com/embed/-Oya47Mq-D8?feature=oembed"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422E8-E2DA-6189-391E-52241DD758C5}"/>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A05E235-4796-1FC1-9E0C-8251659147C8}"/>
              </a:ext>
            </a:extLst>
          </p:cNvPr>
          <p:cNvSpPr txBox="1"/>
          <p:nvPr/>
        </p:nvSpPr>
        <p:spPr>
          <a:xfrm>
            <a:off x="0" y="6604084"/>
            <a:ext cx="1219200" cy="253916"/>
          </a:xfrm>
          <a:prstGeom prst="rect">
            <a:avLst/>
          </a:prstGeom>
          <a:noFill/>
        </p:spPr>
        <p:txBody>
          <a:bodyPr wrap="square" rtlCol="0">
            <a:spAutoFit/>
          </a:bodyPr>
          <a:lstStyle/>
          <a:p>
            <a:pPr algn="ctr"/>
            <a:r>
              <a:rPr kumimoji="1" lang="en-US" altLang="ja-JP" sz="1050">
                <a:solidFill>
                  <a:schemeClr val="bg1"/>
                </a:solidFill>
                <a:latin typeface="BIZ UDPゴシック" panose="020B0400000000000000" pitchFamily="50" charset="-128"/>
                <a:ea typeface="BIZ UDPゴシック" panose="020B0400000000000000" pitchFamily="50" charset="-128"/>
              </a:rPr>
              <a:t>©Expo 2027</a:t>
            </a:r>
            <a:endParaRPr kumimoji="1" lang="ja-JP" altLang="en-US" sz="105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1174282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C0281E-A980-4349-FEB5-C2CDBC33B4D5}"/>
            </a:ext>
          </a:extLst>
        </p:cNvPr>
        <p:cNvGrpSpPr/>
        <p:nvPr/>
      </p:nvGrpSpPr>
      <p:grpSpPr>
        <a:xfrm>
          <a:off x="0" y="0"/>
          <a:ext cx="0" cy="0"/>
          <a:chOff x="0" y="0"/>
          <a:chExt cx="0" cy="0"/>
        </a:xfrm>
      </p:grpSpPr>
      <p:sp>
        <p:nvSpPr>
          <p:cNvPr id="4" name="四角形: 角を丸くする 6">
            <a:extLst>
              <a:ext uri="{FF2B5EF4-FFF2-40B4-BE49-F238E27FC236}">
                <a16:creationId xmlns:a16="http://schemas.microsoft.com/office/drawing/2014/main" id="{96070E67-5450-E979-A7CD-F43751561BAC}"/>
              </a:ext>
            </a:extLst>
          </p:cNvPr>
          <p:cNvSpPr/>
          <p:nvPr/>
        </p:nvSpPr>
        <p:spPr>
          <a:xfrm>
            <a:off x="2667000" y="2197275"/>
            <a:ext cx="6858000" cy="2628900"/>
          </a:xfrm>
          <a:prstGeom prst="roundRect">
            <a:avLst>
              <a:gd name="adj" fmla="val 11376"/>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地球の</a:t>
            </a:r>
            <a:r>
              <a:rPr lang="en-US" altLang="ja-JP"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SOS</a:t>
            </a:r>
          </a:p>
          <a:p>
            <a:pPr algn="ctr">
              <a:lnSpc>
                <a:spcPct val="15000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と</a:t>
            </a:r>
            <a:endParaRPr lang="en-US" altLang="ja-JP"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lnSpc>
                <a:spcPct val="15000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４つのキーワード</a:t>
            </a:r>
            <a:endParaRPr lang="en-US" altLang="ja-JP" sz="32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2" name="テキスト ボックス 1">
            <a:extLst>
              <a:ext uri="{FF2B5EF4-FFF2-40B4-BE49-F238E27FC236}">
                <a16:creationId xmlns:a16="http://schemas.microsoft.com/office/drawing/2014/main" id="{AD49993C-79C7-17CC-9603-FF30B688D750}"/>
              </a:ext>
            </a:extLst>
          </p:cNvPr>
          <p:cNvSpPr txBox="1"/>
          <p:nvPr/>
        </p:nvSpPr>
        <p:spPr>
          <a:xfrm>
            <a:off x="2667000" y="1566333"/>
            <a:ext cx="6705600" cy="630942"/>
          </a:xfrm>
          <a:prstGeom prst="rect">
            <a:avLst/>
          </a:prstGeom>
          <a:noFill/>
        </p:spPr>
        <p:txBody>
          <a:bodyPr wrap="square">
            <a:spAutoFit/>
          </a:bodyPr>
          <a:lstStyle/>
          <a:p>
            <a:pPr algn="l">
              <a:spcBef>
                <a:spcPts val="3750"/>
              </a:spcBef>
              <a:spcAft>
                <a:spcPts val="1950"/>
              </a:spcAft>
              <a:buNone/>
            </a:pPr>
            <a:r>
              <a:rPr lang="ja-JP" altLang="en-US" sz="3500" b="0" i="0">
                <a:solidFill>
                  <a:srgbClr val="424242"/>
                </a:solidFill>
                <a:effectLst/>
                <a:latin typeface="BIZ UDPゴシック" panose="020B0400000000000000" pitchFamily="50" charset="-128"/>
                <a:ea typeface="BIZ UDPゴシック" panose="020B0400000000000000" pitchFamily="50" charset="-128"/>
              </a:rPr>
              <a:t>なぜ？</a:t>
            </a:r>
          </a:p>
        </p:txBody>
      </p:sp>
    </p:spTree>
    <p:extLst>
      <p:ext uri="{BB962C8B-B14F-4D97-AF65-F5344CB8AC3E}">
        <p14:creationId xmlns:p14="http://schemas.microsoft.com/office/powerpoint/2010/main" val="40378139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FC2D6C-D683-8834-2ADB-7E0B4C5377C7}"/>
            </a:ext>
          </a:extLst>
        </p:cNvPr>
        <p:cNvGrpSpPr/>
        <p:nvPr/>
      </p:nvGrpSpPr>
      <p:grpSpPr>
        <a:xfrm>
          <a:off x="0" y="0"/>
          <a:ext cx="0" cy="0"/>
          <a:chOff x="0" y="0"/>
          <a:chExt cx="0" cy="0"/>
        </a:xfrm>
      </p:grpSpPr>
      <p:sp>
        <p:nvSpPr>
          <p:cNvPr id="14" name="角丸四角形 8">
            <a:extLst>
              <a:ext uri="{FF2B5EF4-FFF2-40B4-BE49-F238E27FC236}">
                <a16:creationId xmlns:a16="http://schemas.microsoft.com/office/drawing/2014/main" id="{20998E4A-1F75-73B9-D24E-FE6E3A2ACDCA}"/>
              </a:ext>
            </a:extLst>
          </p:cNvPr>
          <p:cNvSpPr/>
          <p:nvPr/>
        </p:nvSpPr>
        <p:spPr>
          <a:xfrm>
            <a:off x="2286000" y="1977821"/>
            <a:ext cx="7620000" cy="2902358"/>
          </a:xfrm>
          <a:prstGeom prst="roundRect">
            <a:avLst>
              <a:gd name="adj" fmla="val 50000"/>
            </a:avLst>
          </a:prstGeom>
          <a:solidFill>
            <a:srgbClr val="1770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BIZ UDPゴシック" panose="020B0400000000000000" pitchFamily="50" charset="-128"/>
              <a:ea typeface="BIZ UDPゴシック" panose="020B0400000000000000" pitchFamily="50" charset="-128"/>
            </a:endParaRPr>
          </a:p>
        </p:txBody>
      </p:sp>
      <p:sp>
        <p:nvSpPr>
          <p:cNvPr id="15" name="TextBox 11">
            <a:extLst>
              <a:ext uri="{FF2B5EF4-FFF2-40B4-BE49-F238E27FC236}">
                <a16:creationId xmlns:a16="http://schemas.microsoft.com/office/drawing/2014/main" id="{24B90F7D-D887-AA1D-0AB9-E9AFCFC72CF5}"/>
              </a:ext>
            </a:extLst>
          </p:cNvPr>
          <p:cNvSpPr txBox="1"/>
          <p:nvPr/>
        </p:nvSpPr>
        <p:spPr>
          <a:xfrm>
            <a:off x="3016294" y="2822388"/>
            <a:ext cx="4311184" cy="386452"/>
          </a:xfrm>
          <a:prstGeom prst="rect">
            <a:avLst/>
          </a:prstGeom>
        </p:spPr>
        <p:txBody>
          <a:bodyPr wrap="square" lIns="0" tIns="0" rIns="0" bIns="0" rtlCol="0" anchor="t">
            <a:spAutoFit/>
          </a:bodyPr>
          <a:lstStyle/>
          <a:p>
            <a:pPr algn="ctr">
              <a:lnSpc>
                <a:spcPts val="302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カーボンニュートラル</a:t>
            </a:r>
            <a:endParaRPr lang="en-US" sz="32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cxnSp>
        <p:nvCxnSpPr>
          <p:cNvPr id="17" name="直線コネクタ 16">
            <a:extLst>
              <a:ext uri="{FF2B5EF4-FFF2-40B4-BE49-F238E27FC236}">
                <a16:creationId xmlns:a16="http://schemas.microsoft.com/office/drawing/2014/main" id="{15F1F1C5-4207-AC81-F6E3-47CF2CDF9C08}"/>
              </a:ext>
            </a:extLst>
          </p:cNvPr>
          <p:cNvCxnSpPr>
            <a:cxnSpLocks/>
          </p:cNvCxnSpPr>
          <p:nvPr/>
        </p:nvCxnSpPr>
        <p:spPr>
          <a:xfrm>
            <a:off x="3257173" y="3445194"/>
            <a:ext cx="382942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1">
            <a:extLst>
              <a:ext uri="{FF2B5EF4-FFF2-40B4-BE49-F238E27FC236}">
                <a16:creationId xmlns:a16="http://schemas.microsoft.com/office/drawing/2014/main" id="{CC3521F2-CAD9-8BC7-9D45-F8160EC9A2CE}"/>
              </a:ext>
            </a:extLst>
          </p:cNvPr>
          <p:cNvSpPr txBox="1"/>
          <p:nvPr/>
        </p:nvSpPr>
        <p:spPr>
          <a:xfrm>
            <a:off x="3257173" y="3755831"/>
            <a:ext cx="3829427" cy="861774"/>
          </a:xfrm>
          <a:prstGeom prst="rect">
            <a:avLst/>
          </a:prstGeom>
        </p:spPr>
        <p:txBody>
          <a:bodyPr wrap="square" lIns="0" tIns="0" rIns="0" bIns="0" rtlCol="0" anchor="t">
            <a:spAutoFit/>
          </a:bodyPr>
          <a:lstStyle/>
          <a:p>
            <a:pPr algn="ctr"/>
            <a:r>
              <a:rPr lang="ja-JP" altLang="en-US" sz="2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温室効果ガスの排出を</a:t>
            </a:r>
            <a:endParaRPr lang="en-US" altLang="ja-JP" sz="28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r>
              <a:rPr lang="ja-JP" altLang="en-US" sz="2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「実質的にゼロ」に</a:t>
            </a:r>
            <a:endParaRPr lang="en-US" sz="28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31" name="TextBox 11">
            <a:extLst>
              <a:ext uri="{FF2B5EF4-FFF2-40B4-BE49-F238E27FC236}">
                <a16:creationId xmlns:a16="http://schemas.microsoft.com/office/drawing/2014/main" id="{E2903BBE-01E7-E276-55C8-5BFE0E400BAB}"/>
              </a:ext>
            </a:extLst>
          </p:cNvPr>
          <p:cNvSpPr txBox="1"/>
          <p:nvPr/>
        </p:nvSpPr>
        <p:spPr>
          <a:xfrm>
            <a:off x="7444626" y="3806614"/>
            <a:ext cx="2103348" cy="543610"/>
          </a:xfrm>
          <a:prstGeom prst="rect">
            <a:avLst/>
          </a:prstGeom>
        </p:spPr>
        <p:txBody>
          <a:bodyPr wrap="square" lIns="0" tIns="0" rIns="0" bIns="0" rtlCol="0" anchor="t">
            <a:spAutoFit/>
          </a:bodyPr>
          <a:lstStyle/>
          <a:p>
            <a:pPr algn="ctr">
              <a:lnSpc>
                <a:spcPts val="3020"/>
              </a:lnSpc>
            </a:pPr>
            <a:r>
              <a:rPr lang="ja-JP" altLang="en-US" sz="1380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❶</a:t>
            </a:r>
            <a:endParaRPr lang="en-US" sz="13800"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32" name="TextBox 11">
            <a:extLst>
              <a:ext uri="{FF2B5EF4-FFF2-40B4-BE49-F238E27FC236}">
                <a16:creationId xmlns:a16="http://schemas.microsoft.com/office/drawing/2014/main" id="{771748B0-5844-DA0E-3B84-E5620898E248}"/>
              </a:ext>
            </a:extLst>
          </p:cNvPr>
          <p:cNvSpPr txBox="1"/>
          <p:nvPr/>
        </p:nvSpPr>
        <p:spPr>
          <a:xfrm>
            <a:off x="2628900" y="1138257"/>
            <a:ext cx="6934200" cy="677108"/>
          </a:xfrm>
          <a:prstGeom prst="rect">
            <a:avLst/>
          </a:prstGeom>
        </p:spPr>
        <p:txBody>
          <a:bodyPr wrap="square" lIns="0" tIns="0" rIns="0" bIns="0" rtlCol="0" anchor="t">
            <a:spAutoFit/>
          </a:bodyPr>
          <a:lstStyle/>
          <a:p>
            <a:pPr algn="ctr"/>
            <a:r>
              <a:rPr lang="en-US" altLang="ja-JP" sz="20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GREEN×EXPO 2027のテーマ　</a:t>
            </a:r>
          </a:p>
          <a:p>
            <a:pPr algn="ctr"/>
            <a:r>
              <a:rPr lang="ja-JP" altLang="en-US"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「幸せを創る明日の風景」実現のキーワード</a:t>
            </a:r>
            <a:endParaRPr lang="en-US" sz="24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Tree>
    <p:extLst>
      <p:ext uri="{BB962C8B-B14F-4D97-AF65-F5344CB8AC3E}">
        <p14:creationId xmlns:p14="http://schemas.microsoft.com/office/powerpoint/2010/main" val="8733801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E6942-939B-93A1-E5AA-E3E002E74FCA}"/>
            </a:ext>
          </a:extLst>
        </p:cNvPr>
        <p:cNvGrpSpPr/>
        <p:nvPr/>
      </p:nvGrpSpPr>
      <p:grpSpPr>
        <a:xfrm>
          <a:off x="0" y="0"/>
          <a:ext cx="0" cy="0"/>
          <a:chOff x="0" y="0"/>
          <a:chExt cx="0" cy="0"/>
        </a:xfrm>
      </p:grpSpPr>
      <p:sp>
        <p:nvSpPr>
          <p:cNvPr id="14" name="角丸四角形 8">
            <a:extLst>
              <a:ext uri="{FF2B5EF4-FFF2-40B4-BE49-F238E27FC236}">
                <a16:creationId xmlns:a16="http://schemas.microsoft.com/office/drawing/2014/main" id="{7D446B9E-00EC-5BCF-0A33-2BF1C752547A}"/>
              </a:ext>
            </a:extLst>
          </p:cNvPr>
          <p:cNvSpPr/>
          <p:nvPr/>
        </p:nvSpPr>
        <p:spPr>
          <a:xfrm>
            <a:off x="2286000" y="1977820"/>
            <a:ext cx="8001000" cy="3064815"/>
          </a:xfrm>
          <a:prstGeom prst="roundRect">
            <a:avLst>
              <a:gd name="adj" fmla="val 50000"/>
            </a:avLst>
          </a:prstGeom>
          <a:solidFill>
            <a:srgbClr val="12AA5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BIZ UDPゴシック" panose="020B0400000000000000" pitchFamily="50" charset="-128"/>
              <a:ea typeface="BIZ UDPゴシック" panose="020B0400000000000000" pitchFamily="50" charset="-128"/>
            </a:endParaRPr>
          </a:p>
        </p:txBody>
      </p:sp>
      <p:sp>
        <p:nvSpPr>
          <p:cNvPr id="15" name="TextBox 11">
            <a:extLst>
              <a:ext uri="{FF2B5EF4-FFF2-40B4-BE49-F238E27FC236}">
                <a16:creationId xmlns:a16="http://schemas.microsoft.com/office/drawing/2014/main" id="{C4ED320E-7954-A098-AF9E-272D3AB2680A}"/>
              </a:ext>
            </a:extLst>
          </p:cNvPr>
          <p:cNvSpPr txBox="1"/>
          <p:nvPr/>
        </p:nvSpPr>
        <p:spPr>
          <a:xfrm>
            <a:off x="4820116" y="2729734"/>
            <a:ext cx="4311184" cy="386452"/>
          </a:xfrm>
          <a:prstGeom prst="rect">
            <a:avLst/>
          </a:prstGeom>
        </p:spPr>
        <p:txBody>
          <a:bodyPr wrap="square" lIns="0" tIns="0" rIns="0" bIns="0" rtlCol="0" anchor="t">
            <a:spAutoFit/>
          </a:bodyPr>
          <a:lstStyle/>
          <a:p>
            <a:pPr algn="ctr">
              <a:lnSpc>
                <a:spcPts val="302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ネイチャーポジティブ</a:t>
            </a:r>
          </a:p>
        </p:txBody>
      </p:sp>
      <p:cxnSp>
        <p:nvCxnSpPr>
          <p:cNvPr id="17" name="直線コネクタ 16">
            <a:extLst>
              <a:ext uri="{FF2B5EF4-FFF2-40B4-BE49-F238E27FC236}">
                <a16:creationId xmlns:a16="http://schemas.microsoft.com/office/drawing/2014/main" id="{063573EE-AF91-049E-798B-17E1759789A9}"/>
              </a:ext>
            </a:extLst>
          </p:cNvPr>
          <p:cNvCxnSpPr>
            <a:cxnSpLocks/>
          </p:cNvCxnSpPr>
          <p:nvPr/>
        </p:nvCxnSpPr>
        <p:spPr>
          <a:xfrm>
            <a:off x="4956408" y="3276600"/>
            <a:ext cx="4038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1">
            <a:extLst>
              <a:ext uri="{FF2B5EF4-FFF2-40B4-BE49-F238E27FC236}">
                <a16:creationId xmlns:a16="http://schemas.microsoft.com/office/drawing/2014/main" id="{0E78594E-4319-21C6-D8DA-4F7377A0CE6D}"/>
              </a:ext>
            </a:extLst>
          </p:cNvPr>
          <p:cNvSpPr txBox="1"/>
          <p:nvPr/>
        </p:nvSpPr>
        <p:spPr>
          <a:xfrm>
            <a:off x="4419600" y="3719935"/>
            <a:ext cx="5408005" cy="861774"/>
          </a:xfrm>
          <a:prstGeom prst="rect">
            <a:avLst/>
          </a:prstGeom>
        </p:spPr>
        <p:txBody>
          <a:bodyPr wrap="square" lIns="0" tIns="0" rIns="0" bIns="0" rtlCol="0" anchor="t">
            <a:spAutoFit/>
          </a:bodyPr>
          <a:lstStyle/>
          <a:p>
            <a:pPr algn="ctr"/>
            <a:r>
              <a:rPr lang="ja-JP" altLang="en-US" sz="2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減りゆく自然や生き物を守り、</a:t>
            </a:r>
            <a:endParaRPr lang="en-US" altLang="ja-JP" sz="2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r>
              <a:rPr lang="ja-JP" altLang="en-US" sz="2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さらに「豊かに回復」させること</a:t>
            </a:r>
          </a:p>
        </p:txBody>
      </p:sp>
      <p:sp>
        <p:nvSpPr>
          <p:cNvPr id="31" name="TextBox 11">
            <a:extLst>
              <a:ext uri="{FF2B5EF4-FFF2-40B4-BE49-F238E27FC236}">
                <a16:creationId xmlns:a16="http://schemas.microsoft.com/office/drawing/2014/main" id="{5DCE03AB-91AA-CF20-E69A-44DB59D57810}"/>
              </a:ext>
            </a:extLst>
          </p:cNvPr>
          <p:cNvSpPr txBox="1"/>
          <p:nvPr/>
        </p:nvSpPr>
        <p:spPr>
          <a:xfrm>
            <a:off x="2656726" y="3882390"/>
            <a:ext cx="2103348" cy="543610"/>
          </a:xfrm>
          <a:prstGeom prst="rect">
            <a:avLst/>
          </a:prstGeom>
        </p:spPr>
        <p:txBody>
          <a:bodyPr wrap="square" lIns="0" tIns="0" rIns="0" bIns="0" rtlCol="0" anchor="t">
            <a:spAutoFit/>
          </a:bodyPr>
          <a:lstStyle/>
          <a:p>
            <a:pPr algn="ctr">
              <a:lnSpc>
                <a:spcPts val="3020"/>
              </a:lnSpc>
            </a:pPr>
            <a:r>
              <a:rPr lang="ja-JP" altLang="en-US" sz="1380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❷</a:t>
            </a:r>
            <a:endParaRPr lang="en-US" sz="13800"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9" name="TextBox 11">
            <a:extLst>
              <a:ext uri="{FF2B5EF4-FFF2-40B4-BE49-F238E27FC236}">
                <a16:creationId xmlns:a16="http://schemas.microsoft.com/office/drawing/2014/main" id="{272AE061-597A-B0B6-749D-CB1AFDD8B0DE}"/>
              </a:ext>
            </a:extLst>
          </p:cNvPr>
          <p:cNvSpPr txBox="1"/>
          <p:nvPr/>
        </p:nvSpPr>
        <p:spPr>
          <a:xfrm>
            <a:off x="2628900" y="1138257"/>
            <a:ext cx="6934200" cy="677108"/>
          </a:xfrm>
          <a:prstGeom prst="rect">
            <a:avLst/>
          </a:prstGeom>
        </p:spPr>
        <p:txBody>
          <a:bodyPr wrap="square" lIns="0" tIns="0" rIns="0" bIns="0" rtlCol="0" anchor="t">
            <a:spAutoFit/>
          </a:bodyPr>
          <a:lstStyle/>
          <a:p>
            <a:pPr algn="ctr"/>
            <a:r>
              <a:rPr lang="en-US" altLang="ja-JP" sz="20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GREEN×EXPO 2027のテーマ　</a:t>
            </a:r>
          </a:p>
          <a:p>
            <a:pPr algn="ctr"/>
            <a:r>
              <a:rPr lang="ja-JP" altLang="en-US"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「幸せを創る明日の風景」実現のキーワード</a:t>
            </a:r>
            <a:endParaRPr lang="en-US" sz="24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Tree>
    <p:extLst>
      <p:ext uri="{BB962C8B-B14F-4D97-AF65-F5344CB8AC3E}">
        <p14:creationId xmlns:p14="http://schemas.microsoft.com/office/powerpoint/2010/main" val="39769796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F0F2F6-E432-6691-B75E-E524F014841E}"/>
            </a:ext>
          </a:extLst>
        </p:cNvPr>
        <p:cNvGrpSpPr/>
        <p:nvPr/>
      </p:nvGrpSpPr>
      <p:grpSpPr>
        <a:xfrm>
          <a:off x="0" y="0"/>
          <a:ext cx="0" cy="0"/>
          <a:chOff x="0" y="0"/>
          <a:chExt cx="0" cy="0"/>
        </a:xfrm>
      </p:grpSpPr>
      <p:sp>
        <p:nvSpPr>
          <p:cNvPr id="14" name="角丸四角形 8">
            <a:extLst>
              <a:ext uri="{FF2B5EF4-FFF2-40B4-BE49-F238E27FC236}">
                <a16:creationId xmlns:a16="http://schemas.microsoft.com/office/drawing/2014/main" id="{AB398FAE-182F-3965-7044-0A7933F68A31}"/>
              </a:ext>
            </a:extLst>
          </p:cNvPr>
          <p:cNvSpPr/>
          <p:nvPr/>
        </p:nvSpPr>
        <p:spPr>
          <a:xfrm>
            <a:off x="2286000" y="1977821"/>
            <a:ext cx="7620000" cy="2902358"/>
          </a:xfrm>
          <a:prstGeom prst="roundRect">
            <a:avLst>
              <a:gd name="adj" fmla="val 50000"/>
            </a:avLst>
          </a:prstGeom>
          <a:solidFill>
            <a:srgbClr val="68CB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BIZ UDPゴシック" panose="020B0400000000000000" pitchFamily="50" charset="-128"/>
              <a:ea typeface="BIZ UDPゴシック" panose="020B0400000000000000" pitchFamily="50" charset="-128"/>
            </a:endParaRPr>
          </a:p>
        </p:txBody>
      </p:sp>
      <p:sp>
        <p:nvSpPr>
          <p:cNvPr id="15" name="TextBox 11">
            <a:extLst>
              <a:ext uri="{FF2B5EF4-FFF2-40B4-BE49-F238E27FC236}">
                <a16:creationId xmlns:a16="http://schemas.microsoft.com/office/drawing/2014/main" id="{0FE388A3-3B37-3914-BAB6-9A57292930A1}"/>
              </a:ext>
            </a:extLst>
          </p:cNvPr>
          <p:cNvSpPr txBox="1"/>
          <p:nvPr/>
        </p:nvSpPr>
        <p:spPr>
          <a:xfrm>
            <a:off x="2870033" y="2552857"/>
            <a:ext cx="4603706" cy="771173"/>
          </a:xfrm>
          <a:prstGeom prst="rect">
            <a:avLst/>
          </a:prstGeom>
        </p:spPr>
        <p:txBody>
          <a:bodyPr wrap="square" lIns="0" tIns="0" rIns="0" bIns="0" rtlCol="0" anchor="t">
            <a:spAutoFit/>
          </a:bodyPr>
          <a:lstStyle/>
          <a:p>
            <a:pPr algn="ctr">
              <a:lnSpc>
                <a:spcPts val="302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ネイチャーベースド</a:t>
            </a:r>
            <a:endParaRPr lang="en-US" altLang="ja-JP"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lnSpc>
                <a:spcPts val="302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ソリューション（</a:t>
            </a:r>
            <a:r>
              <a:rPr lang="en-US" altLang="ja-JP"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NbS</a:t>
            </a: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a:t>
            </a:r>
            <a:endParaRPr lang="en-US" altLang="ja-JP" sz="32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cxnSp>
        <p:nvCxnSpPr>
          <p:cNvPr id="17" name="直線コネクタ 16">
            <a:extLst>
              <a:ext uri="{FF2B5EF4-FFF2-40B4-BE49-F238E27FC236}">
                <a16:creationId xmlns:a16="http://schemas.microsoft.com/office/drawing/2014/main" id="{82D92BAF-0BDD-C562-24FC-85059C81E6A3}"/>
              </a:ext>
            </a:extLst>
          </p:cNvPr>
          <p:cNvCxnSpPr>
            <a:cxnSpLocks/>
          </p:cNvCxnSpPr>
          <p:nvPr/>
        </p:nvCxnSpPr>
        <p:spPr>
          <a:xfrm>
            <a:off x="3257173" y="3445194"/>
            <a:ext cx="382942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1">
            <a:extLst>
              <a:ext uri="{FF2B5EF4-FFF2-40B4-BE49-F238E27FC236}">
                <a16:creationId xmlns:a16="http://schemas.microsoft.com/office/drawing/2014/main" id="{1A580141-7ECF-1C89-A7A3-979888E6E4CE}"/>
              </a:ext>
            </a:extLst>
          </p:cNvPr>
          <p:cNvSpPr txBox="1"/>
          <p:nvPr/>
        </p:nvSpPr>
        <p:spPr>
          <a:xfrm>
            <a:off x="2870033" y="3680352"/>
            <a:ext cx="4603706" cy="861774"/>
          </a:xfrm>
          <a:prstGeom prst="rect">
            <a:avLst/>
          </a:prstGeom>
        </p:spPr>
        <p:txBody>
          <a:bodyPr wrap="square" lIns="0" tIns="0" rIns="0" bIns="0" rtlCol="0" anchor="t">
            <a:spAutoFit/>
          </a:bodyPr>
          <a:lstStyle/>
          <a:p>
            <a:pPr algn="ctr"/>
            <a:r>
              <a:rPr lang="ja-JP" altLang="en-US" sz="2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「自然の力」を借りて、</a:t>
            </a:r>
            <a:endParaRPr lang="en-US" altLang="ja-JP" sz="2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r>
              <a:rPr lang="ja-JP" altLang="en-US" sz="2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社会の課題を解決すること</a:t>
            </a:r>
            <a:endParaRPr lang="en-US" altLang="ja-JP" sz="28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31" name="TextBox 11">
            <a:extLst>
              <a:ext uri="{FF2B5EF4-FFF2-40B4-BE49-F238E27FC236}">
                <a16:creationId xmlns:a16="http://schemas.microsoft.com/office/drawing/2014/main" id="{D8C8F9BE-4BAA-12C1-B363-04A5542A62D2}"/>
              </a:ext>
            </a:extLst>
          </p:cNvPr>
          <p:cNvSpPr txBox="1"/>
          <p:nvPr/>
        </p:nvSpPr>
        <p:spPr>
          <a:xfrm>
            <a:off x="7444626" y="3806614"/>
            <a:ext cx="2103348" cy="543610"/>
          </a:xfrm>
          <a:prstGeom prst="rect">
            <a:avLst/>
          </a:prstGeom>
        </p:spPr>
        <p:txBody>
          <a:bodyPr wrap="square" lIns="0" tIns="0" rIns="0" bIns="0" rtlCol="0" anchor="t">
            <a:spAutoFit/>
          </a:bodyPr>
          <a:lstStyle/>
          <a:p>
            <a:pPr algn="ctr">
              <a:lnSpc>
                <a:spcPts val="3020"/>
              </a:lnSpc>
            </a:pPr>
            <a:r>
              <a:rPr lang="ja-JP" altLang="en-US" sz="1380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❸</a:t>
            </a:r>
            <a:endParaRPr lang="en-US" sz="13800"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32" name="TextBox 11">
            <a:extLst>
              <a:ext uri="{FF2B5EF4-FFF2-40B4-BE49-F238E27FC236}">
                <a16:creationId xmlns:a16="http://schemas.microsoft.com/office/drawing/2014/main" id="{B814F0B7-3B7D-46CD-DA28-55DDB324C23C}"/>
              </a:ext>
            </a:extLst>
          </p:cNvPr>
          <p:cNvSpPr txBox="1"/>
          <p:nvPr/>
        </p:nvSpPr>
        <p:spPr>
          <a:xfrm>
            <a:off x="2628900" y="1138257"/>
            <a:ext cx="6934200" cy="677108"/>
          </a:xfrm>
          <a:prstGeom prst="rect">
            <a:avLst/>
          </a:prstGeom>
        </p:spPr>
        <p:txBody>
          <a:bodyPr wrap="square" lIns="0" tIns="0" rIns="0" bIns="0" rtlCol="0" anchor="t">
            <a:spAutoFit/>
          </a:bodyPr>
          <a:lstStyle/>
          <a:p>
            <a:pPr algn="ctr"/>
            <a:r>
              <a:rPr lang="en-US" altLang="ja-JP" sz="20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GREEN×EXPO 2027のテーマ　</a:t>
            </a:r>
          </a:p>
          <a:p>
            <a:pPr algn="ctr"/>
            <a:r>
              <a:rPr lang="ja-JP" altLang="en-US"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「幸せを創る明日の風景」実現のキーワード</a:t>
            </a:r>
            <a:endParaRPr lang="en-US" sz="24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Tree>
    <p:extLst>
      <p:ext uri="{BB962C8B-B14F-4D97-AF65-F5344CB8AC3E}">
        <p14:creationId xmlns:p14="http://schemas.microsoft.com/office/powerpoint/2010/main" val="24373429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CC04B7-14FB-EAFA-E91B-A0310CC0525B}"/>
            </a:ext>
          </a:extLst>
        </p:cNvPr>
        <p:cNvGrpSpPr/>
        <p:nvPr/>
      </p:nvGrpSpPr>
      <p:grpSpPr>
        <a:xfrm>
          <a:off x="0" y="0"/>
          <a:ext cx="0" cy="0"/>
          <a:chOff x="0" y="0"/>
          <a:chExt cx="0" cy="0"/>
        </a:xfrm>
      </p:grpSpPr>
      <p:sp>
        <p:nvSpPr>
          <p:cNvPr id="14" name="角丸四角形 8">
            <a:extLst>
              <a:ext uri="{FF2B5EF4-FFF2-40B4-BE49-F238E27FC236}">
                <a16:creationId xmlns:a16="http://schemas.microsoft.com/office/drawing/2014/main" id="{A4BCD922-53C7-3279-7E89-B533E34A0BB5}"/>
              </a:ext>
            </a:extLst>
          </p:cNvPr>
          <p:cNvSpPr/>
          <p:nvPr/>
        </p:nvSpPr>
        <p:spPr>
          <a:xfrm>
            <a:off x="2286000" y="1977820"/>
            <a:ext cx="7848600" cy="3064815"/>
          </a:xfrm>
          <a:prstGeom prst="roundRect">
            <a:avLst>
              <a:gd name="adj" fmla="val 50000"/>
            </a:avLst>
          </a:prstGeom>
          <a:solidFill>
            <a:srgbClr val="CA9A0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BIZ UDPゴシック" panose="020B0400000000000000" pitchFamily="50" charset="-128"/>
              <a:ea typeface="BIZ UDPゴシック" panose="020B0400000000000000" pitchFamily="50" charset="-128"/>
            </a:endParaRPr>
          </a:p>
        </p:txBody>
      </p:sp>
      <p:sp>
        <p:nvSpPr>
          <p:cNvPr id="15" name="TextBox 11">
            <a:extLst>
              <a:ext uri="{FF2B5EF4-FFF2-40B4-BE49-F238E27FC236}">
                <a16:creationId xmlns:a16="http://schemas.microsoft.com/office/drawing/2014/main" id="{E0E3E718-4D6D-ED03-E7C6-3ABCBA79EB5F}"/>
              </a:ext>
            </a:extLst>
          </p:cNvPr>
          <p:cNvSpPr txBox="1"/>
          <p:nvPr/>
        </p:nvSpPr>
        <p:spPr>
          <a:xfrm>
            <a:off x="4820116" y="2655077"/>
            <a:ext cx="4311184" cy="384721"/>
          </a:xfrm>
          <a:prstGeom prst="rect">
            <a:avLst/>
          </a:prstGeom>
        </p:spPr>
        <p:txBody>
          <a:bodyPr wrap="square" lIns="0" tIns="0" rIns="0" bIns="0" rtlCol="0" anchor="t">
            <a:spAutoFit/>
          </a:bodyPr>
          <a:lstStyle/>
          <a:p>
            <a:pPr algn="ctr">
              <a:lnSpc>
                <a:spcPts val="302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サーキュラーエコノミー</a:t>
            </a:r>
          </a:p>
        </p:txBody>
      </p:sp>
      <p:cxnSp>
        <p:nvCxnSpPr>
          <p:cNvPr id="17" name="直線コネクタ 16">
            <a:extLst>
              <a:ext uri="{FF2B5EF4-FFF2-40B4-BE49-F238E27FC236}">
                <a16:creationId xmlns:a16="http://schemas.microsoft.com/office/drawing/2014/main" id="{449B93FF-4F6F-9E08-7826-2BEBA21B04EC}"/>
              </a:ext>
            </a:extLst>
          </p:cNvPr>
          <p:cNvCxnSpPr>
            <a:cxnSpLocks/>
          </p:cNvCxnSpPr>
          <p:nvPr/>
        </p:nvCxnSpPr>
        <p:spPr>
          <a:xfrm>
            <a:off x="4956408" y="3276600"/>
            <a:ext cx="4038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1">
            <a:extLst>
              <a:ext uri="{FF2B5EF4-FFF2-40B4-BE49-F238E27FC236}">
                <a16:creationId xmlns:a16="http://schemas.microsoft.com/office/drawing/2014/main" id="{29F9D08D-3BEB-9CFF-F45A-AF02E5F35FC8}"/>
              </a:ext>
            </a:extLst>
          </p:cNvPr>
          <p:cNvSpPr txBox="1"/>
          <p:nvPr/>
        </p:nvSpPr>
        <p:spPr>
          <a:xfrm>
            <a:off x="4478687" y="3675788"/>
            <a:ext cx="4994042" cy="861774"/>
          </a:xfrm>
          <a:prstGeom prst="rect">
            <a:avLst/>
          </a:prstGeom>
        </p:spPr>
        <p:txBody>
          <a:bodyPr wrap="square" lIns="0" tIns="0" rIns="0" bIns="0" rtlCol="0" anchor="t">
            <a:spAutoFit/>
          </a:bodyPr>
          <a:lstStyle/>
          <a:p>
            <a:pPr algn="ctr"/>
            <a:r>
              <a:rPr lang="ja-JP" altLang="en-US" sz="2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あらゆるものを資源として</a:t>
            </a:r>
          </a:p>
          <a:p>
            <a:pPr algn="ctr"/>
            <a:r>
              <a:rPr lang="ja-JP" altLang="en-US" sz="2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「循環」させていく経済のこと</a:t>
            </a:r>
          </a:p>
        </p:txBody>
      </p:sp>
      <p:sp>
        <p:nvSpPr>
          <p:cNvPr id="31" name="TextBox 11">
            <a:extLst>
              <a:ext uri="{FF2B5EF4-FFF2-40B4-BE49-F238E27FC236}">
                <a16:creationId xmlns:a16="http://schemas.microsoft.com/office/drawing/2014/main" id="{3ED5C297-8D20-ACE4-5CF7-7C1DCB0F871B}"/>
              </a:ext>
            </a:extLst>
          </p:cNvPr>
          <p:cNvSpPr txBox="1"/>
          <p:nvPr/>
        </p:nvSpPr>
        <p:spPr>
          <a:xfrm>
            <a:off x="2656726" y="3882390"/>
            <a:ext cx="2103348" cy="543610"/>
          </a:xfrm>
          <a:prstGeom prst="rect">
            <a:avLst/>
          </a:prstGeom>
        </p:spPr>
        <p:txBody>
          <a:bodyPr wrap="square" lIns="0" tIns="0" rIns="0" bIns="0" rtlCol="0" anchor="t">
            <a:spAutoFit/>
          </a:bodyPr>
          <a:lstStyle/>
          <a:p>
            <a:pPr algn="ctr">
              <a:lnSpc>
                <a:spcPts val="3020"/>
              </a:lnSpc>
            </a:pPr>
            <a:r>
              <a:rPr lang="ja-JP" altLang="en-US" sz="1380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❹</a:t>
            </a:r>
            <a:endParaRPr lang="en-US" sz="13800"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9" name="TextBox 11">
            <a:extLst>
              <a:ext uri="{FF2B5EF4-FFF2-40B4-BE49-F238E27FC236}">
                <a16:creationId xmlns:a16="http://schemas.microsoft.com/office/drawing/2014/main" id="{B9967F6F-7445-CA94-0B03-041E20F7479C}"/>
              </a:ext>
            </a:extLst>
          </p:cNvPr>
          <p:cNvSpPr txBox="1"/>
          <p:nvPr/>
        </p:nvSpPr>
        <p:spPr>
          <a:xfrm>
            <a:off x="2628900" y="1138257"/>
            <a:ext cx="6934200" cy="677108"/>
          </a:xfrm>
          <a:prstGeom prst="rect">
            <a:avLst/>
          </a:prstGeom>
        </p:spPr>
        <p:txBody>
          <a:bodyPr wrap="square" lIns="0" tIns="0" rIns="0" bIns="0" rtlCol="0" anchor="t">
            <a:spAutoFit/>
          </a:bodyPr>
          <a:lstStyle/>
          <a:p>
            <a:pPr algn="ctr"/>
            <a:r>
              <a:rPr lang="en-US" altLang="ja-JP" sz="20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GREEN×EXPO 2027のテーマ　</a:t>
            </a:r>
          </a:p>
          <a:p>
            <a:pPr algn="ctr"/>
            <a:r>
              <a:rPr lang="ja-JP" altLang="en-US"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「幸せを創る明日の風景」実現のキーワード</a:t>
            </a:r>
            <a:endParaRPr lang="en-US" sz="24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Tree>
    <p:extLst>
      <p:ext uri="{BB962C8B-B14F-4D97-AF65-F5344CB8AC3E}">
        <p14:creationId xmlns:p14="http://schemas.microsoft.com/office/powerpoint/2010/main" val="237831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B4F486-081F-3E26-8A21-13BE7AE5D299}"/>
            </a:ext>
          </a:extLst>
        </p:cNvPr>
        <p:cNvGrpSpPr/>
        <p:nvPr/>
      </p:nvGrpSpPr>
      <p:grpSpPr>
        <a:xfrm>
          <a:off x="0" y="0"/>
          <a:ext cx="0" cy="0"/>
          <a:chOff x="0" y="0"/>
          <a:chExt cx="0" cy="0"/>
        </a:xfrm>
      </p:grpSpPr>
      <p:sp>
        <p:nvSpPr>
          <p:cNvPr id="2" name="TextBox 11">
            <a:extLst>
              <a:ext uri="{FF2B5EF4-FFF2-40B4-BE49-F238E27FC236}">
                <a16:creationId xmlns:a16="http://schemas.microsoft.com/office/drawing/2014/main" id="{842E10CA-404F-E8FF-7803-F67EFEEE45D7}"/>
              </a:ext>
            </a:extLst>
          </p:cNvPr>
          <p:cNvSpPr txBox="1"/>
          <p:nvPr/>
        </p:nvSpPr>
        <p:spPr>
          <a:xfrm>
            <a:off x="2628900" y="1138257"/>
            <a:ext cx="6934200" cy="307777"/>
          </a:xfrm>
          <a:prstGeom prst="rect">
            <a:avLst/>
          </a:prstGeom>
        </p:spPr>
        <p:txBody>
          <a:bodyPr wrap="square" lIns="0" tIns="0" rIns="0" bIns="0" rtlCol="0" anchor="t">
            <a:spAutoFit/>
          </a:bodyPr>
          <a:lstStyle/>
          <a:p>
            <a:pPr algn="ctr"/>
            <a:r>
              <a:rPr lang="ja-JP" altLang="en-US" sz="20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企業の取り組み事例</a:t>
            </a:r>
            <a:endParaRPr lang="en-US" sz="24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Tree>
    <p:extLst>
      <p:ext uri="{BB962C8B-B14F-4D97-AF65-F5344CB8AC3E}">
        <p14:creationId xmlns:p14="http://schemas.microsoft.com/office/powerpoint/2010/main" val="36930643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F55B07-DDDE-A227-D712-B75629F941E6}"/>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8A8C5ED0-6506-618F-C8B1-0E328E820ED1}"/>
              </a:ext>
            </a:extLst>
          </p:cNvPr>
          <p:cNvSpPr txBox="1"/>
          <p:nvPr/>
        </p:nvSpPr>
        <p:spPr>
          <a:xfrm>
            <a:off x="0" y="6604084"/>
            <a:ext cx="1219200" cy="253916"/>
          </a:xfrm>
          <a:prstGeom prst="rect">
            <a:avLst/>
          </a:prstGeom>
          <a:noFill/>
        </p:spPr>
        <p:txBody>
          <a:bodyPr wrap="square" rtlCol="0">
            <a:spAutoFit/>
          </a:bodyPr>
          <a:lstStyle/>
          <a:p>
            <a:pPr algn="ctr"/>
            <a:r>
              <a:rPr kumimoji="1" lang="en-US" altLang="ja-JP" sz="1050">
                <a:solidFill>
                  <a:schemeClr val="bg1"/>
                </a:solidFill>
                <a:latin typeface="BIZ UDPゴシック" panose="020B0400000000000000" pitchFamily="50" charset="-128"/>
                <a:ea typeface="BIZ UDPゴシック" panose="020B0400000000000000" pitchFamily="50" charset="-128"/>
              </a:rPr>
              <a:t>©Expo 2027</a:t>
            </a:r>
            <a:endParaRPr kumimoji="1" lang="ja-JP" altLang="en-US" sz="1050">
              <a:solidFill>
                <a:schemeClr val="bg1"/>
              </a:solidFill>
              <a:latin typeface="BIZ UDPゴシック" panose="020B0400000000000000" pitchFamily="50" charset="-128"/>
              <a:ea typeface="BIZ UDPゴシック" panose="020B0400000000000000" pitchFamily="50" charset="-128"/>
            </a:endParaRPr>
          </a:p>
        </p:txBody>
      </p:sp>
      <p:grpSp>
        <p:nvGrpSpPr>
          <p:cNvPr id="2" name="Group 13">
            <a:extLst>
              <a:ext uri="{FF2B5EF4-FFF2-40B4-BE49-F238E27FC236}">
                <a16:creationId xmlns:a16="http://schemas.microsoft.com/office/drawing/2014/main" id="{BA4E9248-D359-F111-E7FD-4D7C0EBD81FA}"/>
              </a:ext>
            </a:extLst>
          </p:cNvPr>
          <p:cNvGrpSpPr/>
          <p:nvPr/>
        </p:nvGrpSpPr>
        <p:grpSpPr>
          <a:xfrm>
            <a:off x="4874655" y="3176596"/>
            <a:ext cx="2442689" cy="504807"/>
            <a:chOff x="0" y="0"/>
            <a:chExt cx="3059437" cy="673076"/>
          </a:xfrm>
        </p:grpSpPr>
        <p:sp>
          <p:nvSpPr>
            <p:cNvPr id="3" name="Freeform 14">
              <a:extLst>
                <a:ext uri="{FF2B5EF4-FFF2-40B4-BE49-F238E27FC236}">
                  <a16:creationId xmlns:a16="http://schemas.microsoft.com/office/drawing/2014/main" id="{341F1029-C0F3-0475-9148-58D810360433}"/>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ja-JP" altLang="en-US"/>
            </a:p>
          </p:txBody>
        </p:sp>
        <p:sp>
          <p:nvSpPr>
            <p:cNvPr id="4" name="TextBox 15">
              <a:extLst>
                <a:ext uri="{FF2B5EF4-FFF2-40B4-BE49-F238E27FC236}">
                  <a16:creationId xmlns:a16="http://schemas.microsoft.com/office/drawing/2014/main" id="{436CD524-DE5F-E215-FA1D-A8F96871640A}"/>
                </a:ext>
              </a:extLst>
            </p:cNvPr>
            <p:cNvSpPr txBox="1"/>
            <p:nvPr/>
          </p:nvSpPr>
          <p:spPr>
            <a:xfrm>
              <a:off x="801007" y="123547"/>
              <a:ext cx="1457423" cy="384123"/>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Source Han Sans JP Bold"/>
                  <a:ea typeface="Source Han Sans JP Bold"/>
                  <a:cs typeface="Source Han Sans JP Bold"/>
                  <a:sym typeface="Source Han Sans JP Bold"/>
                </a:rPr>
                <a:t>映像視聴②</a:t>
              </a:r>
              <a:endParaRPr lang="en-US" sz="1721" b="1">
                <a:solidFill>
                  <a:srgbClr val="000000"/>
                </a:solidFill>
                <a:latin typeface="Source Han Sans JP Bold"/>
                <a:ea typeface="Source Han Sans JP Bold"/>
                <a:cs typeface="Source Han Sans JP Bold"/>
                <a:sym typeface="Source Han Sans JP Bold"/>
              </a:endParaRPr>
            </a:p>
          </p:txBody>
        </p:sp>
      </p:grpSp>
      <p:pic>
        <p:nvPicPr>
          <p:cNvPr id="6" name="オンライン メディア 5" title="GREEN×EXPO2027HS shimizu final 0507">
            <a:hlinkClick r:id="" action="ppaction://media"/>
            <a:extLst>
              <a:ext uri="{FF2B5EF4-FFF2-40B4-BE49-F238E27FC236}">
                <a16:creationId xmlns:a16="http://schemas.microsoft.com/office/drawing/2014/main" id="{99661AA6-1A93-8895-08FA-11048B9ED0BB}"/>
              </a:ext>
            </a:extLst>
          </p:cNvPr>
          <p:cNvPicPr>
            <a:picLocks noRot="1" noChangeAspect="1"/>
          </p:cNvPicPr>
          <p:nvPr>
            <a:videoFile r:link="rId1"/>
          </p:nvPr>
        </p:nvPicPr>
        <p:blipFill>
          <a:blip r:embed="rId5"/>
          <a:stretch>
            <a:fillRect/>
          </a:stretch>
        </p:blipFill>
        <p:spPr>
          <a:xfrm>
            <a:off x="13485" y="-23318"/>
            <a:ext cx="12179324" cy="6881318"/>
          </a:xfrm>
          <a:prstGeom prst="rect">
            <a:avLst/>
          </a:prstGeom>
        </p:spPr>
      </p:pic>
    </p:spTree>
    <p:extLst>
      <p:ext uri="{BB962C8B-B14F-4D97-AF65-F5344CB8AC3E}">
        <p14:creationId xmlns:p14="http://schemas.microsoft.com/office/powerpoint/2010/main" val="3782708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B7164F9-A906-B388-056E-68839188956D}"/>
              </a:ext>
            </a:extLst>
          </p:cNvPr>
          <p:cNvSpPr txBox="1"/>
          <p:nvPr/>
        </p:nvSpPr>
        <p:spPr>
          <a:xfrm>
            <a:off x="1524000" y="1013369"/>
            <a:ext cx="6858000" cy="630942"/>
          </a:xfrm>
          <a:prstGeom prst="rect">
            <a:avLst/>
          </a:prstGeom>
          <a:noFill/>
        </p:spPr>
        <p:txBody>
          <a:bodyPr wrap="square">
            <a:spAutoFit/>
          </a:bodyPr>
          <a:lstStyle/>
          <a:p>
            <a:pPr algn="l">
              <a:spcBef>
                <a:spcPts val="3750"/>
              </a:spcBef>
              <a:spcAft>
                <a:spcPts val="1950"/>
              </a:spcAft>
              <a:buNone/>
            </a:pPr>
            <a:r>
              <a:rPr lang="ja-JP" altLang="en-US" sz="3500" b="1">
                <a:solidFill>
                  <a:srgbClr val="424242"/>
                </a:solidFill>
                <a:latin typeface="BIZ UDPゴシック" panose="020B0400000000000000" pitchFamily="50" charset="-128"/>
                <a:ea typeface="BIZ UDPゴシック" panose="020B0400000000000000" pitchFamily="50" charset="-128"/>
              </a:rPr>
              <a:t>動画の補足</a:t>
            </a:r>
            <a:endParaRPr lang="ja-JP" altLang="en-US" sz="3500" b="0" i="0">
              <a:solidFill>
                <a:srgbClr val="424242"/>
              </a:solidFill>
              <a:effectLst/>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BEBCB9A2-B806-4432-3EA5-C6BC2F1D0509}"/>
              </a:ext>
            </a:extLst>
          </p:cNvPr>
          <p:cNvSpPr txBox="1"/>
          <p:nvPr/>
        </p:nvSpPr>
        <p:spPr>
          <a:xfrm>
            <a:off x="4724400" y="1817727"/>
            <a:ext cx="4689297" cy="707886"/>
          </a:xfrm>
          <a:prstGeom prst="rect">
            <a:avLst/>
          </a:prstGeom>
          <a:noFill/>
        </p:spPr>
        <p:txBody>
          <a:bodyPr wrap="square">
            <a:spAutoFit/>
          </a:bodyPr>
          <a:lstStyle/>
          <a:p>
            <a:pPr>
              <a:buNone/>
            </a:pPr>
            <a:r>
              <a:rPr lang="ja-JP" altLang="en-US" sz="2000" kern="100">
                <a:effectLst/>
                <a:latin typeface="BIZ UDPゴシック" panose="020B0400000000000000" pitchFamily="50" charset="-128"/>
                <a:ea typeface="BIZ UDPゴシック" panose="020B0400000000000000" pitchFamily="50" charset="-128"/>
                <a:cs typeface="Times New Roman" panose="02020603050405020304" pitchFamily="18" charset="0"/>
              </a:rPr>
              <a:t>動画に出ているツバキは</a:t>
            </a:r>
            <a:endParaRPr lang="en-US" altLang="ja-JP" sz="200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a:buNone/>
            </a:pPr>
            <a:r>
              <a:rPr lang="ja-JP" altLang="en-US" sz="2000" kern="100">
                <a:effectLst/>
                <a:latin typeface="BIZ UDPゴシック" panose="020B0400000000000000" pitchFamily="50" charset="-128"/>
                <a:ea typeface="BIZ UDPゴシック" panose="020B0400000000000000" pitchFamily="50" charset="-128"/>
                <a:cs typeface="Times New Roman" panose="02020603050405020304" pitchFamily="18" charset="0"/>
              </a:rPr>
              <a:t>「カンツバキ</a:t>
            </a:r>
            <a:r>
              <a:rPr lang="ja-JP" altLang="en-US" sz="2000" kern="100">
                <a:latin typeface="BIZ UDPゴシック" panose="020B0400000000000000" pitchFamily="50" charset="-128"/>
                <a:ea typeface="BIZ UDPゴシック" panose="020B0400000000000000" pitchFamily="50" charset="-128"/>
                <a:cs typeface="Times New Roman" panose="02020603050405020304" pitchFamily="18" charset="0"/>
              </a:rPr>
              <a:t>」という</a:t>
            </a:r>
            <a:r>
              <a:rPr lang="ja-JP" altLang="en-US" sz="2000" kern="100">
                <a:effectLst/>
                <a:latin typeface="BIZ UDPゴシック" panose="020B0400000000000000" pitchFamily="50" charset="-128"/>
                <a:ea typeface="BIZ UDPゴシック" panose="020B0400000000000000" pitchFamily="50" charset="-128"/>
                <a:cs typeface="Times New Roman" panose="02020603050405020304" pitchFamily="18" charset="0"/>
              </a:rPr>
              <a:t>園芸種です。</a:t>
            </a:r>
            <a:endParaRPr lang="ja-JP" altLang="ja-JP" sz="110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p:txBody>
      </p:sp>
      <p:pic>
        <p:nvPicPr>
          <p:cNvPr id="6" name="図 5">
            <a:extLst>
              <a:ext uri="{FF2B5EF4-FFF2-40B4-BE49-F238E27FC236}">
                <a16:creationId xmlns:a16="http://schemas.microsoft.com/office/drawing/2014/main" id="{C23D0AC8-2C72-18B3-611D-80143284288C}"/>
              </a:ext>
            </a:extLst>
          </p:cNvPr>
          <p:cNvPicPr>
            <a:picLocks noChangeAspect="1"/>
          </p:cNvPicPr>
          <p:nvPr/>
        </p:nvPicPr>
        <p:blipFill>
          <a:blip r:embed="rId2"/>
          <a:stretch>
            <a:fillRect/>
          </a:stretch>
        </p:blipFill>
        <p:spPr>
          <a:xfrm>
            <a:off x="1600200" y="1843880"/>
            <a:ext cx="2759114" cy="1551729"/>
          </a:xfrm>
          <a:prstGeom prst="rect">
            <a:avLst/>
          </a:prstGeom>
        </p:spPr>
      </p:pic>
      <p:sp>
        <p:nvSpPr>
          <p:cNvPr id="11" name="テキスト ボックス 10">
            <a:extLst>
              <a:ext uri="{FF2B5EF4-FFF2-40B4-BE49-F238E27FC236}">
                <a16:creationId xmlns:a16="http://schemas.microsoft.com/office/drawing/2014/main" id="{C9E6C85D-69A7-4A04-8FF2-3CBA60769E99}"/>
              </a:ext>
            </a:extLst>
          </p:cNvPr>
          <p:cNvSpPr txBox="1"/>
          <p:nvPr/>
        </p:nvSpPr>
        <p:spPr>
          <a:xfrm>
            <a:off x="1504308" y="5452953"/>
            <a:ext cx="9906000" cy="707886"/>
          </a:xfrm>
          <a:prstGeom prst="rect">
            <a:avLst/>
          </a:prstGeom>
          <a:noFill/>
        </p:spPr>
        <p:txBody>
          <a:bodyPr wrap="square">
            <a:spAutoFit/>
          </a:bodyPr>
          <a:lstStyle/>
          <a:p>
            <a:pPr>
              <a:buNone/>
            </a:pPr>
            <a:r>
              <a:rPr lang="ja-JP" altLang="en-US" sz="2000" kern="100">
                <a:latin typeface="BIZ UDPゴシック" panose="020B0400000000000000" pitchFamily="50" charset="-128"/>
                <a:ea typeface="BIZ UDPゴシック" panose="020B0400000000000000" pitchFamily="50" charset="-128"/>
                <a:cs typeface="Times New Roman" panose="02020603050405020304" pitchFamily="18" charset="0"/>
              </a:rPr>
              <a:t>動画に出ているタヌキマメ・タヌキモ・トチカガミなどは、</a:t>
            </a:r>
            <a:endParaRPr lang="en-US" altLang="ja-JP" sz="2000" kern="100">
              <a:latin typeface="BIZ UDPゴシック" panose="020B0400000000000000" pitchFamily="50" charset="-128"/>
              <a:ea typeface="BIZ UDPゴシック" panose="020B0400000000000000" pitchFamily="50" charset="-128"/>
              <a:cs typeface="Times New Roman" panose="02020603050405020304" pitchFamily="18" charset="0"/>
            </a:endParaRPr>
          </a:p>
          <a:p>
            <a:pPr>
              <a:buNone/>
            </a:pPr>
            <a:r>
              <a:rPr lang="ja-JP" altLang="en-US" sz="2000" kern="100">
                <a:latin typeface="BIZ UDPゴシック" panose="020B0400000000000000" pitchFamily="50" charset="-128"/>
                <a:ea typeface="BIZ UDPゴシック" panose="020B0400000000000000" pitchFamily="50" charset="-128"/>
                <a:cs typeface="Times New Roman" panose="02020603050405020304" pitchFamily="18" charset="0"/>
              </a:rPr>
              <a:t>絶滅危惧種や</a:t>
            </a:r>
            <a:r>
              <a:rPr lang="zh-TW" altLang="en-US" sz="2000" kern="100">
                <a:latin typeface="BIZ UDPゴシック" panose="020B0400000000000000" pitchFamily="50" charset="-128"/>
                <a:ea typeface="BIZ UDPゴシック" panose="020B0400000000000000" pitchFamily="50" charset="-128"/>
                <a:cs typeface="Times New Roman" panose="02020603050405020304" pitchFamily="18" charset="0"/>
              </a:rPr>
              <a:t>準絶滅危惧種</a:t>
            </a:r>
            <a:r>
              <a:rPr lang="ja-JP" altLang="en-US" sz="2000" kern="100">
                <a:latin typeface="BIZ UDPゴシック" panose="020B0400000000000000" pitchFamily="50" charset="-128"/>
                <a:ea typeface="BIZ UDPゴシック" panose="020B0400000000000000" pitchFamily="50" charset="-128"/>
                <a:cs typeface="Times New Roman" panose="02020603050405020304" pitchFamily="18" charset="0"/>
              </a:rPr>
              <a:t>を含む重要種です。</a:t>
            </a:r>
            <a:endParaRPr lang="en-US" altLang="ja-JP" sz="200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p:txBody>
      </p:sp>
      <p:grpSp>
        <p:nvGrpSpPr>
          <p:cNvPr id="17" name="グループ化 16">
            <a:extLst>
              <a:ext uri="{FF2B5EF4-FFF2-40B4-BE49-F238E27FC236}">
                <a16:creationId xmlns:a16="http://schemas.microsoft.com/office/drawing/2014/main" id="{60ACD7BB-3D2C-3099-EEA3-24F383AA548D}"/>
              </a:ext>
            </a:extLst>
          </p:cNvPr>
          <p:cNvGrpSpPr/>
          <p:nvPr/>
        </p:nvGrpSpPr>
        <p:grpSpPr>
          <a:xfrm>
            <a:off x="1600200" y="3810000"/>
            <a:ext cx="8737052" cy="1566161"/>
            <a:chOff x="1600200" y="4114801"/>
            <a:chExt cx="8737052" cy="1566161"/>
          </a:xfrm>
        </p:grpSpPr>
        <p:pic>
          <p:nvPicPr>
            <p:cNvPr id="8" name="図 7">
              <a:extLst>
                <a:ext uri="{FF2B5EF4-FFF2-40B4-BE49-F238E27FC236}">
                  <a16:creationId xmlns:a16="http://schemas.microsoft.com/office/drawing/2014/main" id="{23DFAF12-B348-944E-3FC6-AEA6EA9A9342}"/>
                </a:ext>
              </a:extLst>
            </p:cNvPr>
            <p:cNvPicPr>
              <a:picLocks noChangeAspect="1"/>
            </p:cNvPicPr>
            <p:nvPr/>
          </p:nvPicPr>
          <p:blipFill>
            <a:blip r:embed="rId3"/>
            <a:stretch>
              <a:fillRect/>
            </a:stretch>
          </p:blipFill>
          <p:spPr>
            <a:xfrm>
              <a:off x="1600200" y="4114801"/>
              <a:ext cx="2756206" cy="1551728"/>
            </a:xfrm>
            <a:prstGeom prst="rect">
              <a:avLst/>
            </a:prstGeom>
          </p:spPr>
        </p:pic>
        <p:pic>
          <p:nvPicPr>
            <p:cNvPr id="14" name="図 13">
              <a:extLst>
                <a:ext uri="{FF2B5EF4-FFF2-40B4-BE49-F238E27FC236}">
                  <a16:creationId xmlns:a16="http://schemas.microsoft.com/office/drawing/2014/main" id="{04AF810F-2410-A2F4-1D96-9CD544B86C83}"/>
                </a:ext>
              </a:extLst>
            </p:cNvPr>
            <p:cNvPicPr>
              <a:picLocks noChangeAspect="1"/>
            </p:cNvPicPr>
            <p:nvPr/>
          </p:nvPicPr>
          <p:blipFill>
            <a:blip r:embed="rId4"/>
            <a:stretch>
              <a:fillRect/>
            </a:stretch>
          </p:blipFill>
          <p:spPr>
            <a:xfrm>
              <a:off x="4572000" y="4114801"/>
              <a:ext cx="2756206" cy="1566160"/>
            </a:xfrm>
            <a:prstGeom prst="rect">
              <a:avLst/>
            </a:prstGeom>
          </p:spPr>
        </p:pic>
        <p:pic>
          <p:nvPicPr>
            <p:cNvPr id="16" name="図 15">
              <a:extLst>
                <a:ext uri="{FF2B5EF4-FFF2-40B4-BE49-F238E27FC236}">
                  <a16:creationId xmlns:a16="http://schemas.microsoft.com/office/drawing/2014/main" id="{DED86FE1-64DC-785B-0142-37DF3161D0DE}"/>
                </a:ext>
              </a:extLst>
            </p:cNvPr>
            <p:cNvPicPr>
              <a:picLocks noChangeAspect="1"/>
            </p:cNvPicPr>
            <p:nvPr/>
          </p:nvPicPr>
          <p:blipFill>
            <a:blip r:embed="rId5"/>
            <a:stretch>
              <a:fillRect/>
            </a:stretch>
          </p:blipFill>
          <p:spPr>
            <a:xfrm>
              <a:off x="7543800" y="4114802"/>
              <a:ext cx="2793452" cy="1566160"/>
            </a:xfrm>
            <a:prstGeom prst="rect">
              <a:avLst/>
            </a:prstGeom>
          </p:spPr>
        </p:pic>
      </p:grpSp>
    </p:spTree>
    <p:extLst>
      <p:ext uri="{BB962C8B-B14F-4D97-AF65-F5344CB8AC3E}">
        <p14:creationId xmlns:p14="http://schemas.microsoft.com/office/powerpoint/2010/main" val="5756637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DC9EDD-35FC-D7A9-1853-D5DA7EA9F141}"/>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8BD34805-4991-B9F9-B84F-52F12DA99894}"/>
              </a:ext>
            </a:extLst>
          </p:cNvPr>
          <p:cNvSpPr txBox="1"/>
          <p:nvPr/>
        </p:nvSpPr>
        <p:spPr>
          <a:xfrm>
            <a:off x="2667000" y="1566333"/>
            <a:ext cx="6858000" cy="630942"/>
          </a:xfrm>
          <a:prstGeom prst="rect">
            <a:avLst/>
          </a:prstGeom>
          <a:noFill/>
        </p:spPr>
        <p:txBody>
          <a:bodyPr wrap="square">
            <a:spAutoFit/>
          </a:bodyPr>
          <a:lstStyle/>
          <a:p>
            <a:pPr algn="l">
              <a:spcBef>
                <a:spcPts val="3750"/>
              </a:spcBef>
              <a:spcAft>
                <a:spcPts val="1950"/>
              </a:spcAft>
              <a:buNone/>
            </a:pPr>
            <a:r>
              <a:rPr lang="ja-JP" altLang="en-US" sz="3500" b="1" i="0">
                <a:solidFill>
                  <a:srgbClr val="424242"/>
                </a:solidFill>
                <a:effectLst/>
                <a:latin typeface="BIZ UDPゴシック" panose="020B0400000000000000" pitchFamily="50" charset="-128"/>
                <a:ea typeface="BIZ UDPゴシック" panose="020B0400000000000000" pitchFamily="50" charset="-128"/>
              </a:rPr>
              <a:t>振り返り</a:t>
            </a:r>
            <a:endParaRPr lang="ja-JP" altLang="en-US" sz="3500" b="0" i="0">
              <a:solidFill>
                <a:srgbClr val="424242"/>
              </a:solidFill>
              <a:effectLst/>
              <a:latin typeface="BIZ UDPゴシック" panose="020B0400000000000000" pitchFamily="50" charset="-128"/>
              <a:ea typeface="BIZ UDPゴシック" panose="020B0400000000000000" pitchFamily="50" charset="-128"/>
            </a:endParaRPr>
          </a:p>
        </p:txBody>
      </p:sp>
      <p:sp>
        <p:nvSpPr>
          <p:cNvPr id="2" name="四角形: 角を丸くする 6">
            <a:extLst>
              <a:ext uri="{FF2B5EF4-FFF2-40B4-BE49-F238E27FC236}">
                <a16:creationId xmlns:a16="http://schemas.microsoft.com/office/drawing/2014/main" id="{365724F7-9C62-9EE8-6C10-2C357BB8621D}"/>
              </a:ext>
            </a:extLst>
          </p:cNvPr>
          <p:cNvSpPr/>
          <p:nvPr/>
        </p:nvSpPr>
        <p:spPr>
          <a:xfrm>
            <a:off x="2667000" y="2197275"/>
            <a:ext cx="6858000" cy="2628900"/>
          </a:xfrm>
          <a:prstGeom prst="roundRect">
            <a:avLst>
              <a:gd name="adj" fmla="val 11376"/>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ja-JP"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清水建設</a:t>
            </a:r>
            <a:r>
              <a:rPr lang="en-US" altLang="ja-JP"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では</a:t>
            </a:r>
            <a:endParaRPr lang="en-US" altLang="ja-JP"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lnSpc>
                <a:spcPct val="15000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どんな取り組みが行われて</a:t>
            </a:r>
            <a:endParaRPr lang="en-US" altLang="ja-JP"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lnSpc>
                <a:spcPct val="15000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いましたか？</a:t>
            </a:r>
            <a:endParaRPr lang="en-US" altLang="ja-JP"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Tree>
    <p:extLst>
      <p:ext uri="{BB962C8B-B14F-4D97-AF65-F5344CB8AC3E}">
        <p14:creationId xmlns:p14="http://schemas.microsoft.com/office/powerpoint/2010/main" val="15687758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952ED6-C749-1600-0A77-C908EF86F915}"/>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A48CB680-EAED-E6C4-446B-D31063FAE05E}"/>
              </a:ext>
            </a:extLst>
          </p:cNvPr>
          <p:cNvPicPr>
            <a:picLocks noChangeAspect="1"/>
          </p:cNvPicPr>
          <p:nvPr/>
        </p:nvPicPr>
        <p:blipFill>
          <a:blip r:embed="rId2"/>
          <a:stretch>
            <a:fillRect/>
          </a:stretch>
        </p:blipFill>
        <p:spPr>
          <a:xfrm>
            <a:off x="1932398" y="808317"/>
            <a:ext cx="4419600" cy="1913479"/>
          </a:xfrm>
          <a:prstGeom prst="rect">
            <a:avLst/>
          </a:prstGeom>
        </p:spPr>
      </p:pic>
      <p:sp>
        <p:nvSpPr>
          <p:cNvPr id="6" name="テキスト ボックス 5">
            <a:extLst>
              <a:ext uri="{FF2B5EF4-FFF2-40B4-BE49-F238E27FC236}">
                <a16:creationId xmlns:a16="http://schemas.microsoft.com/office/drawing/2014/main" id="{9154AF6C-45CF-97D3-0CA5-012255529443}"/>
              </a:ext>
            </a:extLst>
          </p:cNvPr>
          <p:cNvSpPr txBox="1"/>
          <p:nvPr/>
        </p:nvSpPr>
        <p:spPr>
          <a:xfrm>
            <a:off x="1932398" y="2721796"/>
            <a:ext cx="8964202" cy="2777683"/>
          </a:xfrm>
          <a:prstGeom prst="rect">
            <a:avLst/>
          </a:prstGeom>
          <a:noFill/>
        </p:spPr>
        <p:txBody>
          <a:bodyPr wrap="square" rtlCol="0">
            <a:spAutoFit/>
          </a:bodyPr>
          <a:lstStyle/>
          <a:p>
            <a:r>
              <a:rPr kumimoji="1" lang="ja-JP" altLang="en-US" sz="3200" b="1">
                <a:latin typeface="BIZ UDPゴシック" panose="020B0400000000000000" pitchFamily="50" charset="-128"/>
                <a:ea typeface="BIZ UDPゴシック" panose="020B0400000000000000" pitchFamily="50" charset="-128"/>
              </a:rPr>
              <a:t>■植物による</a:t>
            </a:r>
            <a:r>
              <a:rPr kumimoji="1" lang="en-US" altLang="ja-JP" sz="3200" b="1">
                <a:latin typeface="BIZ UDPゴシック" panose="020B0400000000000000" pitchFamily="50" charset="-128"/>
                <a:ea typeface="BIZ UDPゴシック" panose="020B0400000000000000" pitchFamily="50" charset="-128"/>
              </a:rPr>
              <a:t>CO</a:t>
            </a:r>
            <a:r>
              <a:rPr kumimoji="1" lang="en-US" altLang="ja-JP" sz="2400" b="1">
                <a:latin typeface="BIZ UDPゴシック" panose="020B0400000000000000" pitchFamily="50" charset="-128"/>
                <a:ea typeface="BIZ UDPゴシック" panose="020B0400000000000000" pitchFamily="50" charset="-128"/>
              </a:rPr>
              <a:t>2</a:t>
            </a:r>
            <a:r>
              <a:rPr kumimoji="1" lang="ja-JP" altLang="en-US" sz="3200" b="1">
                <a:latin typeface="BIZ UDPゴシック" panose="020B0400000000000000" pitchFamily="50" charset="-128"/>
                <a:ea typeface="BIZ UDPゴシック" panose="020B0400000000000000" pitchFamily="50" charset="-128"/>
              </a:rPr>
              <a:t>吸収</a:t>
            </a:r>
            <a:endParaRPr kumimoji="1" lang="ja-JP" altLang="en-US" sz="3200" b="1" dirty="0">
              <a:latin typeface="BIZ UDPゴシック" panose="020B0400000000000000" pitchFamily="50" charset="-128"/>
              <a:ea typeface="BIZ UDPゴシック" panose="020B0400000000000000" pitchFamily="50" charset="-128"/>
            </a:endParaRPr>
          </a:p>
          <a:p>
            <a:endParaRPr kumimoji="1" lang="en-US" altLang="ja-JP" sz="105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「再生の杜ビオトープ」を整備して緑（樹林や草地）を増やすことが、</a:t>
            </a:r>
            <a:endParaRPr kumimoji="1" lang="en-US" altLang="ja-JP" sz="200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植物による</a:t>
            </a:r>
            <a:r>
              <a:rPr kumimoji="1" lang="en-US" altLang="ja-JP" sz="2000">
                <a:latin typeface="BIZ UDPゴシック" panose="020B0400000000000000" pitchFamily="50" charset="-128"/>
                <a:ea typeface="BIZ UDPゴシック" panose="020B0400000000000000" pitchFamily="50" charset="-128"/>
              </a:rPr>
              <a:t>CO</a:t>
            </a:r>
            <a:r>
              <a:rPr kumimoji="1" lang="en-US" altLang="ja-JP" sz="1600">
                <a:latin typeface="BIZ UDPゴシック" panose="020B0400000000000000" pitchFamily="50" charset="-128"/>
                <a:ea typeface="BIZ UDPゴシック" panose="020B0400000000000000" pitchFamily="50" charset="-128"/>
              </a:rPr>
              <a:t>2</a:t>
            </a:r>
            <a:r>
              <a:rPr kumimoji="1" lang="ja-JP" altLang="en-US" sz="2000">
                <a:latin typeface="BIZ UDPゴシック" panose="020B0400000000000000" pitchFamily="50" charset="-128"/>
                <a:ea typeface="BIZ UDPゴシック" panose="020B0400000000000000" pitchFamily="50" charset="-128"/>
              </a:rPr>
              <a:t>の吸収を促しています。</a:t>
            </a:r>
            <a:endParaRPr kumimoji="1" lang="en-US" altLang="ja-JP" sz="2000">
              <a:latin typeface="BIZ UDPゴシック" panose="020B0400000000000000" pitchFamily="50" charset="-128"/>
              <a:ea typeface="BIZ UDPゴシック" panose="020B0400000000000000" pitchFamily="50" charset="-128"/>
            </a:endParaRPr>
          </a:p>
          <a:p>
            <a:endParaRPr kumimoji="1" lang="en-US" altLang="ja-JP" sz="2000">
              <a:latin typeface="BIZ UDPゴシック" panose="020B0400000000000000" pitchFamily="50" charset="-128"/>
              <a:ea typeface="BIZ UDPゴシック" panose="020B0400000000000000" pitchFamily="50" charset="-128"/>
            </a:endParaRPr>
          </a:p>
          <a:p>
            <a:r>
              <a:rPr kumimoji="1" lang="ja-JP" altLang="en-US" sz="3200" b="1">
                <a:latin typeface="BIZ UDPゴシック" panose="020B0400000000000000" pitchFamily="50" charset="-128"/>
                <a:ea typeface="BIZ UDPゴシック" panose="020B0400000000000000" pitchFamily="50" charset="-128"/>
              </a:rPr>
              <a:t>■エネルギーの削減</a:t>
            </a:r>
            <a:endParaRPr kumimoji="1" lang="en-US" altLang="ja-JP" sz="105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雨水をそのまま利用することで、浄水場で作られた水道水を</a:t>
            </a:r>
          </a:p>
          <a:p>
            <a:r>
              <a:rPr kumimoji="1" lang="ja-JP" altLang="en-US" sz="2000">
                <a:latin typeface="BIZ UDPゴシック" panose="020B0400000000000000" pitchFamily="50" charset="-128"/>
                <a:ea typeface="BIZ UDPゴシック" panose="020B0400000000000000" pitchFamily="50" charset="-128"/>
              </a:rPr>
              <a:t>使うためのエネルギー（</a:t>
            </a:r>
            <a:r>
              <a:rPr kumimoji="1" lang="en-US" altLang="ja-JP" sz="2000">
                <a:latin typeface="BIZ UDPゴシック" panose="020B0400000000000000" pitchFamily="50" charset="-128"/>
                <a:ea typeface="BIZ UDPゴシック" panose="020B0400000000000000" pitchFamily="50" charset="-128"/>
              </a:rPr>
              <a:t>CO2</a:t>
            </a:r>
            <a:r>
              <a:rPr kumimoji="1" lang="ja-JP" altLang="en-US" sz="2000">
                <a:latin typeface="BIZ UDPゴシック" panose="020B0400000000000000" pitchFamily="50" charset="-128"/>
                <a:ea typeface="BIZ UDPゴシック" panose="020B0400000000000000" pitchFamily="50" charset="-128"/>
              </a:rPr>
              <a:t>排出）をカットできています。</a:t>
            </a:r>
            <a:endParaRPr kumimoji="1" lang="en-US" altLang="ja-JP" sz="200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508790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1"/>
          <p:cNvSpPr txBox="1"/>
          <p:nvPr/>
        </p:nvSpPr>
        <p:spPr>
          <a:xfrm>
            <a:off x="2690782" y="1660864"/>
            <a:ext cx="6810437" cy="350352"/>
          </a:xfrm>
          <a:prstGeom prst="rect">
            <a:avLst/>
          </a:prstGeom>
        </p:spPr>
        <p:txBody>
          <a:bodyPr lIns="0" tIns="0" rIns="0" bIns="0" rtlCol="0" anchor="t">
            <a:spAutoFit/>
          </a:bodyPr>
          <a:lstStyle/>
          <a:p>
            <a:pPr algn="ctr">
              <a:lnSpc>
                <a:spcPts val="3220"/>
              </a:lnSpc>
            </a:pPr>
            <a:r>
              <a:rPr lang="en-US" sz="23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GREEN×EXPO 2027</a:t>
            </a:r>
          </a:p>
        </p:txBody>
      </p:sp>
      <p:sp>
        <p:nvSpPr>
          <p:cNvPr id="12" name="TextBox 12"/>
          <p:cNvSpPr txBox="1"/>
          <p:nvPr/>
        </p:nvSpPr>
        <p:spPr>
          <a:xfrm>
            <a:off x="1142998" y="3403957"/>
            <a:ext cx="9906000" cy="964495"/>
          </a:xfrm>
          <a:prstGeom prst="rect">
            <a:avLst/>
          </a:prstGeom>
        </p:spPr>
        <p:txBody>
          <a:bodyPr wrap="square" lIns="0" tIns="0" rIns="0" bIns="0" rtlCol="0" anchor="t">
            <a:spAutoFit/>
          </a:bodyPr>
          <a:lstStyle/>
          <a:p>
            <a:pPr algn="ctr">
              <a:lnSpc>
                <a:spcPts val="4060"/>
              </a:lnSpc>
            </a:pPr>
            <a:r>
              <a:rPr lang="ja-JP" altLang="en-US" sz="29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自然を「守る」から「増やす」時代へ </a:t>
            </a:r>
            <a:endParaRPr lang="en-US" altLang="ja-JP" sz="29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lnSpc>
                <a:spcPts val="4060"/>
              </a:lnSpc>
            </a:pPr>
            <a:r>
              <a:rPr lang="en-US" altLang="ja-JP"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ネイチャーポジティブなまちづくりと</a:t>
            </a:r>
            <a:r>
              <a:rPr lang="en-US" altLang="ja-JP"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2050</a:t>
            </a:r>
            <a:r>
              <a:rPr lang="ja-JP" altLang="en-US"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年の風景</a:t>
            </a:r>
            <a:r>
              <a:rPr lang="en-US" altLang="ja-JP"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a:t>
            </a:r>
            <a:endParaRPr lang="en-US" sz="24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nvGrpSpPr>
          <p:cNvPr id="13" name="Group 13"/>
          <p:cNvGrpSpPr/>
          <p:nvPr/>
        </p:nvGrpSpPr>
        <p:grpSpPr>
          <a:xfrm>
            <a:off x="4874654" y="2444804"/>
            <a:ext cx="2442689" cy="504807"/>
            <a:chOff x="0" y="0"/>
            <a:chExt cx="3059437" cy="673076"/>
          </a:xfrm>
        </p:grpSpPr>
        <p:sp>
          <p:nvSpPr>
            <p:cNvPr id="14" name="Freeform 14"/>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5" name="TextBox 15"/>
            <p:cNvSpPr txBox="1"/>
            <p:nvPr/>
          </p:nvSpPr>
          <p:spPr>
            <a:xfrm>
              <a:off x="801007" y="123547"/>
              <a:ext cx="1457423" cy="350181"/>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教材②</a:t>
              </a:r>
              <a:endParaRPr 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2" name="テキスト ボックス 1">
            <a:extLst>
              <a:ext uri="{FF2B5EF4-FFF2-40B4-BE49-F238E27FC236}">
                <a16:creationId xmlns:a16="http://schemas.microsoft.com/office/drawing/2014/main" id="{E7F1823B-78E5-CA6D-B78E-19745135E8C1}"/>
              </a:ext>
            </a:extLst>
          </p:cNvPr>
          <p:cNvSpPr txBox="1"/>
          <p:nvPr/>
        </p:nvSpPr>
        <p:spPr>
          <a:xfrm>
            <a:off x="0" y="6604084"/>
            <a:ext cx="1219200" cy="253916"/>
          </a:xfrm>
          <a:prstGeom prst="rect">
            <a:avLst/>
          </a:prstGeom>
          <a:noFill/>
        </p:spPr>
        <p:txBody>
          <a:bodyPr wrap="square" rtlCol="0">
            <a:spAutoFit/>
          </a:bodyPr>
          <a:lstStyle/>
          <a:p>
            <a:pPr algn="ctr"/>
            <a:r>
              <a:rPr kumimoji="1" lang="en-US" altLang="ja-JP" sz="1050">
                <a:solidFill>
                  <a:schemeClr val="bg1"/>
                </a:solidFill>
                <a:latin typeface="BIZ UDPゴシック" panose="020B0400000000000000" pitchFamily="50" charset="-128"/>
                <a:ea typeface="BIZ UDPゴシック" panose="020B0400000000000000" pitchFamily="50" charset="-128"/>
              </a:rPr>
              <a:t>©Expo 2027</a:t>
            </a:r>
            <a:endParaRPr kumimoji="1" lang="ja-JP" altLang="en-US" sz="1050">
              <a:solidFill>
                <a:schemeClr val="bg1"/>
              </a:solidFill>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DF185-5BFC-E13E-891B-C1EADA4CB3FF}"/>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9CFC9F6C-CE31-F45C-7BEB-1D6481229E04}"/>
              </a:ext>
            </a:extLst>
          </p:cNvPr>
          <p:cNvSpPr txBox="1"/>
          <p:nvPr/>
        </p:nvSpPr>
        <p:spPr>
          <a:xfrm>
            <a:off x="1981200" y="2721796"/>
            <a:ext cx="8735602" cy="3100849"/>
          </a:xfrm>
          <a:prstGeom prst="rect">
            <a:avLst/>
          </a:prstGeom>
          <a:noFill/>
        </p:spPr>
        <p:txBody>
          <a:bodyPr wrap="square" rtlCol="0">
            <a:spAutoFit/>
          </a:bodyPr>
          <a:lstStyle/>
          <a:p>
            <a:r>
              <a:rPr kumimoji="1" lang="ja-JP" altLang="en-US" sz="3200" b="1">
                <a:latin typeface="BIZ UDPゴシック" panose="020B0400000000000000" pitchFamily="50" charset="-128"/>
                <a:ea typeface="BIZ UDPゴシック" panose="020B0400000000000000" pitchFamily="50" charset="-128"/>
              </a:rPr>
              <a:t>■都市部の生態系を回復させる「ビオトープ」</a:t>
            </a:r>
          </a:p>
          <a:p>
            <a:endParaRPr kumimoji="1" lang="en-US" altLang="ja-JP" sz="105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ビオトープを整備することで、</a:t>
            </a:r>
            <a:r>
              <a:rPr kumimoji="1" lang="en-US" altLang="ja-JP" sz="2000">
                <a:latin typeface="BIZ UDPゴシック" panose="020B0400000000000000" pitchFamily="50" charset="-128"/>
                <a:ea typeface="BIZ UDPゴシック" panose="020B0400000000000000" pitchFamily="50" charset="-128"/>
              </a:rPr>
              <a:t>300</a:t>
            </a:r>
            <a:r>
              <a:rPr kumimoji="1" lang="ja-JP" altLang="en-US" sz="2000">
                <a:latin typeface="BIZ UDPゴシック" panose="020B0400000000000000" pitchFamily="50" charset="-128"/>
                <a:ea typeface="BIZ UDPゴシック" panose="020B0400000000000000" pitchFamily="50" charset="-128"/>
              </a:rPr>
              <a:t>種以上が確認されるまでに</a:t>
            </a:r>
            <a:endParaRPr kumimoji="1" lang="en-US" altLang="ja-JP" sz="200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自然が豊かに回復しています。</a:t>
            </a:r>
            <a:endParaRPr kumimoji="1" lang="en-US" altLang="ja-JP" sz="2000">
              <a:latin typeface="BIZ UDPゴシック" panose="020B0400000000000000" pitchFamily="50" charset="-128"/>
              <a:ea typeface="BIZ UDPゴシック" panose="020B0400000000000000" pitchFamily="50" charset="-128"/>
            </a:endParaRPr>
          </a:p>
          <a:p>
            <a:endParaRPr kumimoji="1" lang="en-US" altLang="ja-JP" sz="3200" b="1">
              <a:latin typeface="BIZ UDPゴシック" panose="020B0400000000000000" pitchFamily="50" charset="-128"/>
              <a:ea typeface="BIZ UDPゴシック" panose="020B0400000000000000" pitchFamily="50" charset="-128"/>
            </a:endParaRPr>
          </a:p>
          <a:p>
            <a:r>
              <a:rPr kumimoji="1" lang="ja-JP" altLang="en-US" sz="3200" b="1">
                <a:latin typeface="BIZ UDPゴシック" panose="020B0400000000000000" pitchFamily="50" charset="-128"/>
                <a:ea typeface="BIZ UDPゴシック" panose="020B0400000000000000" pitchFamily="50" charset="-128"/>
              </a:rPr>
              <a:t>■外来種を防ぎ、絶滅危惧種を保護する</a:t>
            </a:r>
            <a:endParaRPr kumimoji="1" lang="ja-JP" altLang="en-US" sz="2400" b="1">
              <a:latin typeface="BIZ UDPゴシック" panose="020B0400000000000000" pitchFamily="50" charset="-128"/>
              <a:ea typeface="BIZ UDPゴシック" panose="020B0400000000000000" pitchFamily="50" charset="-128"/>
            </a:endParaRPr>
          </a:p>
          <a:p>
            <a:endParaRPr kumimoji="1" lang="en-US" altLang="ja-JP" sz="90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セキュリティの高い敷地環境を活かして外来種の侵入を防ぎ、</a:t>
            </a:r>
            <a:endParaRPr kumimoji="1" lang="en-US" altLang="ja-JP" sz="200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約</a:t>
            </a:r>
            <a:r>
              <a:rPr kumimoji="1" lang="en-US" altLang="ja-JP" sz="2000">
                <a:latin typeface="BIZ UDPゴシック" panose="020B0400000000000000" pitchFamily="50" charset="-128"/>
                <a:ea typeface="BIZ UDPゴシック" panose="020B0400000000000000" pitchFamily="50" charset="-128"/>
              </a:rPr>
              <a:t>30</a:t>
            </a:r>
            <a:r>
              <a:rPr kumimoji="1" lang="ja-JP" altLang="en-US" sz="2000">
                <a:latin typeface="BIZ UDPゴシック" panose="020B0400000000000000" pitchFamily="50" charset="-128"/>
                <a:ea typeface="BIZ UDPゴシック" panose="020B0400000000000000" pitchFamily="50" charset="-128"/>
              </a:rPr>
              <a:t>種の絶滅危惧種（水草など）の生息場所を守り続けています。</a:t>
            </a:r>
          </a:p>
        </p:txBody>
      </p:sp>
      <p:pic>
        <p:nvPicPr>
          <p:cNvPr id="2" name="図 1">
            <a:extLst>
              <a:ext uri="{FF2B5EF4-FFF2-40B4-BE49-F238E27FC236}">
                <a16:creationId xmlns:a16="http://schemas.microsoft.com/office/drawing/2014/main" id="{0A7085BA-7F52-99FB-A64A-6F0F7F9BE5F3}"/>
              </a:ext>
            </a:extLst>
          </p:cNvPr>
          <p:cNvPicPr>
            <a:picLocks noChangeAspect="1"/>
          </p:cNvPicPr>
          <p:nvPr/>
        </p:nvPicPr>
        <p:blipFill>
          <a:blip r:embed="rId2"/>
          <a:stretch>
            <a:fillRect/>
          </a:stretch>
        </p:blipFill>
        <p:spPr>
          <a:xfrm>
            <a:off x="1749788" y="843878"/>
            <a:ext cx="4335326" cy="1877918"/>
          </a:xfrm>
          <a:prstGeom prst="rect">
            <a:avLst/>
          </a:prstGeom>
        </p:spPr>
      </p:pic>
    </p:spTree>
    <p:extLst>
      <p:ext uri="{BB962C8B-B14F-4D97-AF65-F5344CB8AC3E}">
        <p14:creationId xmlns:p14="http://schemas.microsoft.com/office/powerpoint/2010/main" val="37575318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4530B-4D31-EE90-4E5C-D607B192930B}"/>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E7E4E523-552C-802A-FBF4-F50296290CFA}"/>
              </a:ext>
            </a:extLst>
          </p:cNvPr>
          <p:cNvPicPr>
            <a:picLocks noChangeAspect="1"/>
          </p:cNvPicPr>
          <p:nvPr/>
        </p:nvPicPr>
        <p:blipFill>
          <a:blip r:embed="rId2"/>
          <a:stretch>
            <a:fillRect/>
          </a:stretch>
        </p:blipFill>
        <p:spPr>
          <a:xfrm>
            <a:off x="1981200" y="808317"/>
            <a:ext cx="4495225" cy="1946221"/>
          </a:xfrm>
          <a:prstGeom prst="rect">
            <a:avLst/>
          </a:prstGeom>
        </p:spPr>
      </p:pic>
      <p:sp>
        <p:nvSpPr>
          <p:cNvPr id="6" name="テキスト ボックス 5">
            <a:extLst>
              <a:ext uri="{FF2B5EF4-FFF2-40B4-BE49-F238E27FC236}">
                <a16:creationId xmlns:a16="http://schemas.microsoft.com/office/drawing/2014/main" id="{20DA1AA1-FC9D-D901-BB12-F476C6398D83}"/>
              </a:ext>
            </a:extLst>
          </p:cNvPr>
          <p:cNvSpPr txBox="1"/>
          <p:nvPr/>
        </p:nvSpPr>
        <p:spPr>
          <a:xfrm>
            <a:off x="1981200" y="2721796"/>
            <a:ext cx="8735602" cy="3247043"/>
          </a:xfrm>
          <a:prstGeom prst="rect">
            <a:avLst/>
          </a:prstGeom>
          <a:noFill/>
        </p:spPr>
        <p:txBody>
          <a:bodyPr wrap="square" rtlCol="0">
            <a:spAutoFit/>
          </a:bodyPr>
          <a:lstStyle/>
          <a:p>
            <a:r>
              <a:rPr kumimoji="1" lang="ja-JP" altLang="en-US" sz="3200" b="1">
                <a:latin typeface="BIZ UDPゴシック" panose="020B0400000000000000" pitchFamily="50" charset="-128"/>
                <a:ea typeface="BIZ UDPゴシック" panose="020B0400000000000000" pitchFamily="50" charset="-128"/>
              </a:rPr>
              <a:t>■ビオトープの池を活用した都市の水害対策</a:t>
            </a:r>
          </a:p>
          <a:p>
            <a:endParaRPr kumimoji="1" lang="en-US" altLang="ja-JP" sz="105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ビオトープの池で雨水を一時的に貯留し、ゆっくりと浸透させる</a:t>
            </a:r>
            <a:endParaRPr kumimoji="1" lang="en-US" altLang="ja-JP" sz="200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「自然の仕組み」を活用することで、都市の水害という課題を解決しています。</a:t>
            </a:r>
            <a:endParaRPr kumimoji="1" lang="en-US" altLang="ja-JP" sz="2000">
              <a:latin typeface="BIZ UDPゴシック" panose="020B0400000000000000" pitchFamily="50" charset="-128"/>
              <a:ea typeface="BIZ UDPゴシック" panose="020B0400000000000000" pitchFamily="50" charset="-128"/>
            </a:endParaRPr>
          </a:p>
          <a:p>
            <a:endParaRPr kumimoji="1" lang="en-US" altLang="ja-JP" sz="2000">
              <a:latin typeface="BIZ UDPゴシック" panose="020B0400000000000000" pitchFamily="50" charset="-128"/>
              <a:ea typeface="BIZ UDPゴシック" panose="020B0400000000000000" pitchFamily="50" charset="-128"/>
            </a:endParaRPr>
          </a:p>
          <a:p>
            <a:r>
              <a:rPr kumimoji="1" lang="ja-JP" altLang="en-US" sz="3200" b="1">
                <a:latin typeface="BIZ UDPゴシック" panose="020B0400000000000000" pitchFamily="50" charset="-128"/>
                <a:ea typeface="BIZ UDPゴシック" panose="020B0400000000000000" pitchFamily="50" charset="-128"/>
              </a:rPr>
              <a:t>■自然の機能を活かす「グリーンインフラ」</a:t>
            </a:r>
          </a:p>
          <a:p>
            <a:endParaRPr kumimoji="1" lang="en-US" altLang="ja-JP" sz="105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分断された自然を繋いで生態系ネットワークを構築し、自然が持つ</a:t>
            </a:r>
            <a:endParaRPr kumimoji="1" lang="en-US" altLang="ja-JP" sz="200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多様な機能をかしこく活用した持続可能なまちづくりを行っています。</a:t>
            </a:r>
          </a:p>
          <a:p>
            <a:endParaRPr kumimoji="1" lang="ja-JP" altLang="en-US" sz="200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03714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C2BE6-FE3E-A495-E82F-A996AC0A3E0E}"/>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4795367F-4F25-A4D4-A7F6-8B4C5ED8A5A4}"/>
              </a:ext>
            </a:extLst>
          </p:cNvPr>
          <p:cNvPicPr>
            <a:picLocks noChangeAspect="1"/>
          </p:cNvPicPr>
          <p:nvPr/>
        </p:nvPicPr>
        <p:blipFill>
          <a:blip r:embed="rId2"/>
          <a:stretch>
            <a:fillRect/>
          </a:stretch>
        </p:blipFill>
        <p:spPr>
          <a:xfrm>
            <a:off x="1676400" y="791437"/>
            <a:ext cx="4373569" cy="1930359"/>
          </a:xfrm>
          <a:prstGeom prst="rect">
            <a:avLst/>
          </a:prstGeom>
        </p:spPr>
      </p:pic>
      <p:sp>
        <p:nvSpPr>
          <p:cNvPr id="6" name="テキスト ボックス 5">
            <a:extLst>
              <a:ext uri="{FF2B5EF4-FFF2-40B4-BE49-F238E27FC236}">
                <a16:creationId xmlns:a16="http://schemas.microsoft.com/office/drawing/2014/main" id="{44BCDC3A-D884-85DF-C5DE-A4EFE67F29B8}"/>
              </a:ext>
            </a:extLst>
          </p:cNvPr>
          <p:cNvSpPr txBox="1"/>
          <p:nvPr/>
        </p:nvSpPr>
        <p:spPr>
          <a:xfrm>
            <a:off x="1981200" y="2721796"/>
            <a:ext cx="8735602" cy="3123932"/>
          </a:xfrm>
          <a:prstGeom prst="rect">
            <a:avLst/>
          </a:prstGeom>
          <a:noFill/>
        </p:spPr>
        <p:txBody>
          <a:bodyPr wrap="square" rtlCol="0">
            <a:spAutoFit/>
          </a:bodyPr>
          <a:lstStyle/>
          <a:p>
            <a:r>
              <a:rPr kumimoji="1" lang="ja-JP" altLang="en-US" sz="3200" b="1">
                <a:latin typeface="BIZ UDPゴシック" panose="020B0400000000000000" pitchFamily="50" charset="-128"/>
                <a:ea typeface="BIZ UDPゴシック" panose="020B0400000000000000" pitchFamily="50" charset="-128"/>
              </a:rPr>
              <a:t>■建物の屋根に降った雨水の再利用</a:t>
            </a:r>
          </a:p>
          <a:p>
            <a:endParaRPr kumimoji="1" lang="en-US" altLang="ja-JP" sz="105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ビオトープの池に直接降った雨水だけでなく、隣の建物の屋根に降った</a:t>
            </a:r>
            <a:endParaRPr kumimoji="1" lang="en-US" altLang="ja-JP" sz="200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雨水も水源として活用し、水資源を循環させています。</a:t>
            </a:r>
          </a:p>
          <a:p>
            <a:endParaRPr kumimoji="1" lang="en-US" altLang="ja-JP" sz="3200" b="1">
              <a:latin typeface="BIZ UDPゴシック" panose="020B0400000000000000" pitchFamily="50" charset="-128"/>
              <a:ea typeface="BIZ UDPゴシック" panose="020B0400000000000000" pitchFamily="50" charset="-128"/>
            </a:endParaRPr>
          </a:p>
          <a:p>
            <a:r>
              <a:rPr kumimoji="1" lang="ja-JP" altLang="en-US" sz="3200" b="1">
                <a:latin typeface="BIZ UDPゴシック" panose="020B0400000000000000" pitchFamily="50" charset="-128"/>
                <a:ea typeface="BIZ UDPゴシック" panose="020B0400000000000000" pitchFamily="50" charset="-128"/>
              </a:rPr>
              <a:t>■地域の「土の中の種」を活かす</a:t>
            </a:r>
          </a:p>
          <a:p>
            <a:endParaRPr kumimoji="1" lang="en-US" altLang="ja-JP" sz="105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関東圏の田んぼや畑の土をそのまま利用し、地域の在来植物を早期に</a:t>
            </a:r>
            <a:endParaRPr kumimoji="1" lang="en-US" altLang="ja-JP" sz="200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panose="020B0400000000000000" pitchFamily="50" charset="-128"/>
              </a:rPr>
              <a:t>回復させるという、地域の自然資源を無駄なく活かす工夫をしています。</a:t>
            </a:r>
          </a:p>
        </p:txBody>
      </p:sp>
    </p:spTree>
    <p:extLst>
      <p:ext uri="{BB962C8B-B14F-4D97-AF65-F5344CB8AC3E}">
        <p14:creationId xmlns:p14="http://schemas.microsoft.com/office/powerpoint/2010/main" val="32903452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FAE210-0727-D668-3D3C-AD8023E3F6BC}"/>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9A2860BC-2C03-B60F-F7E0-F761A3C93B8A}"/>
              </a:ext>
            </a:extLst>
          </p:cNvPr>
          <p:cNvSpPr txBox="1"/>
          <p:nvPr/>
        </p:nvSpPr>
        <p:spPr>
          <a:xfrm>
            <a:off x="6172200" y="6087936"/>
            <a:ext cx="5105400" cy="307777"/>
          </a:xfrm>
          <a:prstGeom prst="rect">
            <a:avLst/>
          </a:prstGeom>
          <a:noFill/>
        </p:spPr>
        <p:txBody>
          <a:bodyPr wrap="square" rtlCol="0">
            <a:spAutoFit/>
          </a:bodyPr>
          <a:lstStyle/>
          <a:p>
            <a:r>
              <a:rPr kumimoji="1" lang="ja-JP" altLang="en-US" sz="1400">
                <a:latin typeface="BIZ UDPゴシック" panose="020B0400000000000000" pitchFamily="50" charset="-128"/>
                <a:ea typeface="BIZ UDPゴシック" panose="020B0400000000000000" pitchFamily="50" charset="-128"/>
              </a:rPr>
              <a:t>清水建設出展イメージ（協会</a:t>
            </a:r>
            <a:r>
              <a:rPr kumimoji="1" lang="en-US" altLang="ja-JP" sz="1400">
                <a:latin typeface="BIZ UDPゴシック" panose="020B0400000000000000" pitchFamily="50" charset="-128"/>
                <a:ea typeface="BIZ UDPゴシック" panose="020B0400000000000000" pitchFamily="50" charset="-128"/>
              </a:rPr>
              <a:t>HP Village</a:t>
            </a:r>
            <a:r>
              <a:rPr kumimoji="1" lang="ja-JP" altLang="en-US" sz="1400">
                <a:latin typeface="BIZ UDPゴシック" panose="020B0400000000000000" pitchFamily="50" charset="-128"/>
                <a:ea typeface="BIZ UDPゴシック" panose="020B0400000000000000" pitchFamily="50" charset="-128"/>
              </a:rPr>
              <a:t>出展ページより）</a:t>
            </a:r>
          </a:p>
        </p:txBody>
      </p:sp>
    </p:spTree>
    <p:extLst>
      <p:ext uri="{BB962C8B-B14F-4D97-AF65-F5344CB8AC3E}">
        <p14:creationId xmlns:p14="http://schemas.microsoft.com/office/powerpoint/2010/main" val="24372072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89669-14EB-6C9F-89A4-E92B62C852F5}"/>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C292E53A-8E32-DF71-3EBF-17F4D5A48316}"/>
              </a:ext>
            </a:extLst>
          </p:cNvPr>
          <p:cNvSpPr/>
          <p:nvPr/>
        </p:nvSpPr>
        <p:spPr>
          <a:xfrm>
            <a:off x="2667000" y="2269123"/>
            <a:ext cx="6858000" cy="1600200"/>
          </a:xfrm>
          <a:prstGeom prst="roundRect">
            <a:avLst>
              <a:gd name="adj" fmla="val 11376"/>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ワーク</a:t>
            </a:r>
            <a:endParaRPr lang="en-US" altLang="ja-JP" sz="32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Tree>
    <p:extLst>
      <p:ext uri="{BB962C8B-B14F-4D97-AF65-F5344CB8AC3E}">
        <p14:creationId xmlns:p14="http://schemas.microsoft.com/office/powerpoint/2010/main" val="14538190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23754-0B15-65B0-C1EC-B6723BF01352}"/>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183993C4-A0F5-7671-3894-79F3AE32D6A7}"/>
              </a:ext>
            </a:extLst>
          </p:cNvPr>
          <p:cNvSpPr/>
          <p:nvPr/>
        </p:nvSpPr>
        <p:spPr>
          <a:xfrm>
            <a:off x="4383763" y="2057400"/>
            <a:ext cx="3424467" cy="504807"/>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テーマ</a:t>
            </a:r>
          </a:p>
        </p:txBody>
      </p:sp>
      <p:sp>
        <p:nvSpPr>
          <p:cNvPr id="8" name="TextBox 11">
            <a:extLst>
              <a:ext uri="{FF2B5EF4-FFF2-40B4-BE49-F238E27FC236}">
                <a16:creationId xmlns:a16="http://schemas.microsoft.com/office/drawing/2014/main" id="{4DAF416F-FCC6-6CD2-40F7-9FB8DBDA98C4}"/>
              </a:ext>
            </a:extLst>
          </p:cNvPr>
          <p:cNvSpPr txBox="1"/>
          <p:nvPr/>
        </p:nvSpPr>
        <p:spPr>
          <a:xfrm>
            <a:off x="1219198" y="3155434"/>
            <a:ext cx="9753599" cy="1399166"/>
          </a:xfrm>
          <a:prstGeom prst="rect">
            <a:avLst/>
          </a:prstGeom>
        </p:spPr>
        <p:txBody>
          <a:bodyPr wrap="square" lIns="0" tIns="0" rIns="0" bIns="0" rtlCol="0" anchor="t">
            <a:spAutoFit/>
          </a:bodyPr>
          <a:lstStyle/>
          <a:p>
            <a:pPr algn="ctr">
              <a:lnSpc>
                <a:spcPct val="150000"/>
              </a:lnSpc>
            </a:pP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幸せを創る明日の風景</a:t>
            </a:r>
            <a:endParaRPr lang="en-US" altLang="ja-JP" sz="32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lnSpc>
                <a:spcPct val="150000"/>
              </a:lnSpc>
            </a:pP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 ～</a:t>
            </a:r>
            <a:r>
              <a:rPr lang="en-US" altLang="ja-JP" sz="32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2050</a:t>
            </a: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年の私たちの社会をデザインしよう～</a:t>
            </a:r>
            <a:endParaRPr lang="en-US" altLang="ja-JP" sz="32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Tree>
    <p:extLst>
      <p:ext uri="{BB962C8B-B14F-4D97-AF65-F5344CB8AC3E}">
        <p14:creationId xmlns:p14="http://schemas.microsoft.com/office/powerpoint/2010/main" val="16948908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8E21B9-F6CF-637B-285D-E6E770544A36}"/>
            </a:ext>
          </a:extLst>
        </p:cNvPr>
        <p:cNvGrpSpPr/>
        <p:nvPr/>
      </p:nvGrpSpPr>
      <p:grpSpPr>
        <a:xfrm>
          <a:off x="0" y="0"/>
          <a:ext cx="0" cy="0"/>
          <a:chOff x="0" y="0"/>
          <a:chExt cx="0" cy="0"/>
        </a:xfrm>
      </p:grpSpPr>
      <p:grpSp>
        <p:nvGrpSpPr>
          <p:cNvPr id="2" name="Group 13">
            <a:extLst>
              <a:ext uri="{FF2B5EF4-FFF2-40B4-BE49-F238E27FC236}">
                <a16:creationId xmlns:a16="http://schemas.microsoft.com/office/drawing/2014/main" id="{D7E8136B-4E9C-B34E-5729-0718D12498A8}"/>
              </a:ext>
            </a:extLst>
          </p:cNvPr>
          <p:cNvGrpSpPr/>
          <p:nvPr/>
        </p:nvGrpSpPr>
        <p:grpSpPr>
          <a:xfrm>
            <a:off x="304800" y="304800"/>
            <a:ext cx="2442689" cy="504807"/>
            <a:chOff x="0" y="0"/>
            <a:chExt cx="3059437" cy="673076"/>
          </a:xfrm>
        </p:grpSpPr>
        <p:sp>
          <p:nvSpPr>
            <p:cNvPr id="3" name="Freeform 14">
              <a:extLst>
                <a:ext uri="{FF2B5EF4-FFF2-40B4-BE49-F238E27FC236}">
                  <a16:creationId xmlns:a16="http://schemas.microsoft.com/office/drawing/2014/main" id="{2522EDC4-55E6-5B2D-7C82-86B99FFCB91B}"/>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4" name="TextBox 15">
              <a:extLst>
                <a:ext uri="{FF2B5EF4-FFF2-40B4-BE49-F238E27FC236}">
                  <a16:creationId xmlns:a16="http://schemas.microsoft.com/office/drawing/2014/main" id="{A8B7A3E6-6EA4-4B91-B918-F938E962E1E3}"/>
                </a:ext>
              </a:extLst>
            </p:cNvPr>
            <p:cNvSpPr txBox="1"/>
            <p:nvPr/>
          </p:nvSpPr>
          <p:spPr>
            <a:xfrm>
              <a:off x="801007" y="123547"/>
              <a:ext cx="1457423" cy="350181"/>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ワーク</a:t>
              </a:r>
              <a:endParaRPr 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7" name="四角形: 角を丸くする 6">
            <a:extLst>
              <a:ext uri="{FF2B5EF4-FFF2-40B4-BE49-F238E27FC236}">
                <a16:creationId xmlns:a16="http://schemas.microsoft.com/office/drawing/2014/main" id="{D2A5A649-A11F-E24B-DDFE-C4D27B02A874}"/>
              </a:ext>
            </a:extLst>
          </p:cNvPr>
          <p:cNvSpPr/>
          <p:nvPr/>
        </p:nvSpPr>
        <p:spPr>
          <a:xfrm>
            <a:off x="2771552" y="2769398"/>
            <a:ext cx="6656656" cy="1116802"/>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a:latin typeface="BIZ UDPゴシック" panose="020B0400000000000000" pitchFamily="50" charset="-128"/>
                <a:ea typeface="BIZ UDPゴシック" panose="020B0400000000000000" pitchFamily="50" charset="-128"/>
              </a:rPr>
              <a:t>なぜ、</a:t>
            </a:r>
            <a:r>
              <a:rPr kumimoji="1" lang="en-US" altLang="ja-JP" sz="3200" b="1">
                <a:latin typeface="BIZ UDPゴシック" panose="020B0400000000000000" pitchFamily="50" charset="-128"/>
                <a:ea typeface="BIZ UDPゴシック" panose="020B0400000000000000" pitchFamily="50" charset="-128"/>
              </a:rPr>
              <a:t>2050</a:t>
            </a:r>
            <a:r>
              <a:rPr kumimoji="1" lang="ja-JP" altLang="en-US" sz="3200" b="1">
                <a:latin typeface="BIZ UDPゴシック" panose="020B0400000000000000" pitchFamily="50" charset="-128"/>
                <a:ea typeface="BIZ UDPゴシック" panose="020B0400000000000000" pitchFamily="50" charset="-128"/>
              </a:rPr>
              <a:t>年？</a:t>
            </a:r>
          </a:p>
        </p:txBody>
      </p:sp>
      <p:sp>
        <p:nvSpPr>
          <p:cNvPr id="15" name="テキスト ボックス 14">
            <a:extLst>
              <a:ext uri="{FF2B5EF4-FFF2-40B4-BE49-F238E27FC236}">
                <a16:creationId xmlns:a16="http://schemas.microsoft.com/office/drawing/2014/main" id="{C8F019D3-D5F2-274A-6C24-406BA9163C33}"/>
              </a:ext>
            </a:extLst>
          </p:cNvPr>
          <p:cNvSpPr txBox="1"/>
          <p:nvPr/>
        </p:nvSpPr>
        <p:spPr>
          <a:xfrm>
            <a:off x="2747489" y="264815"/>
            <a:ext cx="6019800" cy="584775"/>
          </a:xfrm>
          <a:prstGeom prst="rect">
            <a:avLst/>
          </a:prstGeom>
          <a:noFill/>
        </p:spPr>
        <p:txBody>
          <a:bodyPr wrap="square" rtlCol="0">
            <a:spAutoFit/>
          </a:bodyPr>
          <a:lstStyle/>
          <a:p>
            <a:r>
              <a:rPr kumimoji="1" lang="ja-JP" altLang="en-US" sz="1600">
                <a:latin typeface="BIZ UDPゴシック" panose="020B0400000000000000" pitchFamily="50" charset="-128"/>
                <a:ea typeface="BIZ UDPゴシック" panose="020B0400000000000000" pitchFamily="50" charset="-128"/>
              </a:rPr>
              <a:t>幸せを創る明日の風景</a:t>
            </a:r>
          </a:p>
          <a:p>
            <a:r>
              <a:rPr kumimoji="1" lang="ja-JP" altLang="en-US" sz="1600">
                <a:latin typeface="BIZ UDPゴシック" panose="020B0400000000000000" pitchFamily="50" charset="-128"/>
                <a:ea typeface="BIZ UDPゴシック" panose="020B0400000000000000" pitchFamily="50" charset="-128"/>
              </a:rPr>
              <a:t> ～</a:t>
            </a:r>
            <a:r>
              <a:rPr kumimoji="1" lang="en-US" altLang="ja-JP" sz="1600">
                <a:latin typeface="BIZ UDPゴシック" panose="020B0400000000000000" pitchFamily="50" charset="-128"/>
                <a:ea typeface="BIZ UDPゴシック" panose="020B0400000000000000" pitchFamily="50" charset="-128"/>
              </a:rPr>
              <a:t>2050</a:t>
            </a:r>
            <a:r>
              <a:rPr kumimoji="1" lang="ja-JP" altLang="en-US" sz="1600">
                <a:latin typeface="BIZ UDPゴシック" panose="020B0400000000000000" pitchFamily="50" charset="-128"/>
                <a:ea typeface="BIZ UDPゴシック" panose="020B0400000000000000" pitchFamily="50" charset="-128"/>
              </a:rPr>
              <a:t>年の私たちの社会をデザインしよう～</a:t>
            </a:r>
          </a:p>
        </p:txBody>
      </p:sp>
    </p:spTree>
    <p:extLst>
      <p:ext uri="{BB962C8B-B14F-4D97-AF65-F5344CB8AC3E}">
        <p14:creationId xmlns:p14="http://schemas.microsoft.com/office/powerpoint/2010/main" val="42549227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74B11-9ED7-902D-C5AC-1E0CF4FE40B3}"/>
            </a:ext>
          </a:extLst>
        </p:cNvPr>
        <p:cNvGrpSpPr/>
        <p:nvPr/>
      </p:nvGrpSpPr>
      <p:grpSpPr>
        <a:xfrm>
          <a:off x="0" y="0"/>
          <a:ext cx="0" cy="0"/>
          <a:chOff x="0" y="0"/>
          <a:chExt cx="0" cy="0"/>
        </a:xfrm>
      </p:grpSpPr>
      <p:grpSp>
        <p:nvGrpSpPr>
          <p:cNvPr id="2" name="Group 13">
            <a:extLst>
              <a:ext uri="{FF2B5EF4-FFF2-40B4-BE49-F238E27FC236}">
                <a16:creationId xmlns:a16="http://schemas.microsoft.com/office/drawing/2014/main" id="{54A0248E-A57E-AF15-1F58-42963AEEDAC1}"/>
              </a:ext>
            </a:extLst>
          </p:cNvPr>
          <p:cNvGrpSpPr/>
          <p:nvPr/>
        </p:nvGrpSpPr>
        <p:grpSpPr>
          <a:xfrm>
            <a:off x="304800" y="304800"/>
            <a:ext cx="2442689" cy="504807"/>
            <a:chOff x="0" y="0"/>
            <a:chExt cx="3059437" cy="673076"/>
          </a:xfrm>
        </p:grpSpPr>
        <p:sp>
          <p:nvSpPr>
            <p:cNvPr id="3" name="Freeform 14">
              <a:extLst>
                <a:ext uri="{FF2B5EF4-FFF2-40B4-BE49-F238E27FC236}">
                  <a16:creationId xmlns:a16="http://schemas.microsoft.com/office/drawing/2014/main" id="{6431F461-E444-0BB5-8232-550C3B938CDE}"/>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4" name="TextBox 15">
              <a:extLst>
                <a:ext uri="{FF2B5EF4-FFF2-40B4-BE49-F238E27FC236}">
                  <a16:creationId xmlns:a16="http://schemas.microsoft.com/office/drawing/2014/main" id="{939BB248-48A3-AABF-63F2-75AB1A241D25}"/>
                </a:ext>
              </a:extLst>
            </p:cNvPr>
            <p:cNvSpPr txBox="1"/>
            <p:nvPr/>
          </p:nvSpPr>
          <p:spPr>
            <a:xfrm>
              <a:off x="801007" y="123547"/>
              <a:ext cx="1457423" cy="350181"/>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ワーク</a:t>
              </a:r>
              <a:endParaRPr 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7" name="四角形: 角を丸くする 6">
            <a:extLst>
              <a:ext uri="{FF2B5EF4-FFF2-40B4-BE49-F238E27FC236}">
                <a16:creationId xmlns:a16="http://schemas.microsoft.com/office/drawing/2014/main" id="{7E43D7C3-FB03-B256-8442-2BB39BE912C3}"/>
              </a:ext>
            </a:extLst>
          </p:cNvPr>
          <p:cNvSpPr/>
          <p:nvPr/>
        </p:nvSpPr>
        <p:spPr>
          <a:xfrm>
            <a:off x="2610054" y="1267407"/>
            <a:ext cx="6294667" cy="798378"/>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a:latin typeface="BIZ UDPゴシック" panose="020B0400000000000000" pitchFamily="50" charset="-128"/>
                <a:ea typeface="BIZ UDPゴシック" panose="020B0400000000000000" pitchFamily="50" charset="-128"/>
              </a:rPr>
              <a:t>2050</a:t>
            </a:r>
            <a:r>
              <a:rPr kumimoji="1" lang="ja-JP" altLang="en-US" sz="2400" b="1">
                <a:latin typeface="BIZ UDPゴシック" panose="020B0400000000000000" pitchFamily="50" charset="-128"/>
                <a:ea typeface="BIZ UDPゴシック" panose="020B0400000000000000" pitchFamily="50" charset="-128"/>
              </a:rPr>
              <a:t>年カーボンニュートラル宣言</a:t>
            </a:r>
          </a:p>
        </p:txBody>
      </p:sp>
      <p:sp>
        <p:nvSpPr>
          <p:cNvPr id="11" name="テキスト ボックス 10">
            <a:extLst>
              <a:ext uri="{FF2B5EF4-FFF2-40B4-BE49-F238E27FC236}">
                <a16:creationId xmlns:a16="http://schemas.microsoft.com/office/drawing/2014/main" id="{33E5AF9B-889D-6AFD-ED5A-B3A9C2CEED56}"/>
              </a:ext>
            </a:extLst>
          </p:cNvPr>
          <p:cNvSpPr txBox="1"/>
          <p:nvPr/>
        </p:nvSpPr>
        <p:spPr>
          <a:xfrm>
            <a:off x="2107956" y="5085978"/>
            <a:ext cx="8415902" cy="707886"/>
          </a:xfrm>
          <a:prstGeom prst="rect">
            <a:avLst/>
          </a:prstGeom>
          <a:noFill/>
        </p:spPr>
        <p:txBody>
          <a:bodyPr wrap="square">
            <a:spAutoFit/>
          </a:bodyPr>
          <a:lstStyle/>
          <a:p>
            <a:pPr indent="127000" algn="just">
              <a:buNone/>
            </a:pPr>
            <a:r>
              <a:rPr lang="en-US" altLang="ja-JP" sz="20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2020</a:t>
            </a:r>
            <a:r>
              <a:rPr lang="ja-JP" altLang="ja-JP" sz="2000" kern="100">
                <a:effectLst/>
                <a:latin typeface="BIZ UDPゴシック" panose="020B0400000000000000" pitchFamily="50" charset="-128"/>
                <a:ea typeface="BIZ UDPゴシック" panose="020B0400000000000000" pitchFamily="50" charset="-128"/>
                <a:cs typeface="Times New Roman" panose="02020603050405020304" pitchFamily="18" charset="0"/>
              </a:rPr>
              <a:t>年</a:t>
            </a:r>
            <a:r>
              <a:rPr lang="en-US" altLang="ja-JP" sz="20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10</a:t>
            </a:r>
            <a:r>
              <a:rPr lang="ja-JP" altLang="ja-JP" sz="2000" kern="100">
                <a:effectLst/>
                <a:latin typeface="BIZ UDPゴシック" panose="020B0400000000000000" pitchFamily="50" charset="-128"/>
                <a:ea typeface="BIZ UDPゴシック" panose="020B0400000000000000" pitchFamily="50" charset="-128"/>
                <a:cs typeface="Times New Roman" panose="02020603050405020304" pitchFamily="18" charset="0"/>
              </a:rPr>
              <a:t>月、日本政府は</a:t>
            </a:r>
            <a:r>
              <a:rPr lang="en-US" altLang="ja-JP" sz="2000" kern="100" dirty="0">
                <a:solidFill>
                  <a:srgbClr val="FF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2050</a:t>
            </a:r>
            <a:r>
              <a:rPr lang="ja-JP" altLang="ja-JP" sz="2000" kern="100">
                <a:solidFill>
                  <a:srgbClr val="FF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年までに温室効果ガスの排出を</a:t>
            </a:r>
            <a:endParaRPr lang="en-US" altLang="ja-JP" sz="2000" kern="100" dirty="0">
              <a:solidFill>
                <a:srgbClr val="FF0000"/>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indent="127000" algn="just">
              <a:buNone/>
            </a:pPr>
            <a:r>
              <a:rPr lang="ja-JP" altLang="ja-JP" sz="2000" kern="100">
                <a:solidFill>
                  <a:srgbClr val="FF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全体としてゼロにする</a:t>
            </a:r>
            <a:r>
              <a:rPr lang="ja-JP" altLang="ja-JP" sz="2000" kern="100">
                <a:effectLst/>
                <a:latin typeface="BIZ UDPゴシック" panose="020B0400000000000000" pitchFamily="50" charset="-128"/>
                <a:ea typeface="BIZ UDPゴシック" panose="020B0400000000000000" pitchFamily="50" charset="-128"/>
                <a:cs typeface="Times New Roman" panose="02020603050405020304" pitchFamily="18" charset="0"/>
              </a:rPr>
              <a:t>、カーボンニュートラルを目指すことを宣言。</a:t>
            </a:r>
            <a:endParaRPr lang="ja-JP" altLang="ja-JP" sz="240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p:txBody>
      </p:sp>
      <p:pic>
        <p:nvPicPr>
          <p:cNvPr id="13" name="図 12">
            <a:extLst>
              <a:ext uri="{FF2B5EF4-FFF2-40B4-BE49-F238E27FC236}">
                <a16:creationId xmlns:a16="http://schemas.microsoft.com/office/drawing/2014/main" id="{4BA8991C-A916-2131-4819-B4831C118A3C}"/>
              </a:ext>
            </a:extLst>
          </p:cNvPr>
          <p:cNvPicPr>
            <a:picLocks noChangeAspect="1"/>
          </p:cNvPicPr>
          <p:nvPr/>
        </p:nvPicPr>
        <p:blipFill>
          <a:blip r:embed="rId4"/>
          <a:stretch>
            <a:fillRect/>
          </a:stretch>
        </p:blipFill>
        <p:spPr>
          <a:xfrm>
            <a:off x="2051447" y="2229632"/>
            <a:ext cx="7411883" cy="2856346"/>
          </a:xfrm>
          <a:prstGeom prst="rect">
            <a:avLst/>
          </a:prstGeom>
        </p:spPr>
      </p:pic>
      <p:sp>
        <p:nvSpPr>
          <p:cNvPr id="14" name="テキスト ボックス 13">
            <a:extLst>
              <a:ext uri="{FF2B5EF4-FFF2-40B4-BE49-F238E27FC236}">
                <a16:creationId xmlns:a16="http://schemas.microsoft.com/office/drawing/2014/main" id="{469DBDA6-36E9-44CA-F4F6-3C7BC5396EC9}"/>
              </a:ext>
            </a:extLst>
          </p:cNvPr>
          <p:cNvSpPr txBox="1"/>
          <p:nvPr/>
        </p:nvSpPr>
        <p:spPr>
          <a:xfrm>
            <a:off x="8767289" y="6211681"/>
            <a:ext cx="2057400" cy="246221"/>
          </a:xfrm>
          <a:prstGeom prst="rect">
            <a:avLst/>
          </a:prstGeom>
          <a:noFill/>
        </p:spPr>
        <p:txBody>
          <a:bodyPr wrap="square" rtlCol="0">
            <a:spAutoFit/>
          </a:bodyPr>
          <a:lstStyle/>
          <a:p>
            <a:r>
              <a:rPr kumimoji="1" lang="ja-JP" altLang="en-US" sz="1000">
                <a:latin typeface="BIZ UDPゴシック" panose="020B0400000000000000" pitchFamily="50" charset="-128"/>
                <a:ea typeface="BIZ UDPゴシック" panose="020B0400000000000000" pitchFamily="50" charset="-128"/>
              </a:rPr>
              <a:t>環境省脱炭素ポータルより引用</a:t>
            </a:r>
          </a:p>
        </p:txBody>
      </p:sp>
      <p:sp>
        <p:nvSpPr>
          <p:cNvPr id="5" name="テキスト ボックス 4">
            <a:extLst>
              <a:ext uri="{FF2B5EF4-FFF2-40B4-BE49-F238E27FC236}">
                <a16:creationId xmlns:a16="http://schemas.microsoft.com/office/drawing/2014/main" id="{BA601E63-6632-F23F-92A5-CE9086B78D75}"/>
              </a:ext>
            </a:extLst>
          </p:cNvPr>
          <p:cNvSpPr txBox="1"/>
          <p:nvPr/>
        </p:nvSpPr>
        <p:spPr>
          <a:xfrm>
            <a:off x="2747489" y="264815"/>
            <a:ext cx="6019800" cy="584775"/>
          </a:xfrm>
          <a:prstGeom prst="rect">
            <a:avLst/>
          </a:prstGeom>
          <a:noFill/>
        </p:spPr>
        <p:txBody>
          <a:bodyPr wrap="square" rtlCol="0">
            <a:spAutoFit/>
          </a:bodyPr>
          <a:lstStyle/>
          <a:p>
            <a:r>
              <a:rPr kumimoji="1" lang="ja-JP" altLang="en-US" sz="1600">
                <a:latin typeface="BIZ UDPゴシック" panose="020B0400000000000000" pitchFamily="50" charset="-128"/>
                <a:ea typeface="BIZ UDPゴシック" panose="020B0400000000000000" pitchFamily="50" charset="-128"/>
              </a:rPr>
              <a:t>幸せを創る明日の風景</a:t>
            </a:r>
          </a:p>
          <a:p>
            <a:r>
              <a:rPr kumimoji="1" lang="ja-JP" altLang="en-US" sz="1600">
                <a:latin typeface="BIZ UDPゴシック" panose="020B0400000000000000" pitchFamily="50" charset="-128"/>
                <a:ea typeface="BIZ UDPゴシック" panose="020B0400000000000000" pitchFamily="50" charset="-128"/>
              </a:rPr>
              <a:t> ～</a:t>
            </a:r>
            <a:r>
              <a:rPr kumimoji="1" lang="en-US" altLang="ja-JP" sz="1600">
                <a:latin typeface="BIZ UDPゴシック" panose="020B0400000000000000" pitchFamily="50" charset="-128"/>
                <a:ea typeface="BIZ UDPゴシック" panose="020B0400000000000000" pitchFamily="50" charset="-128"/>
              </a:rPr>
              <a:t>2050</a:t>
            </a:r>
            <a:r>
              <a:rPr kumimoji="1" lang="ja-JP" altLang="en-US" sz="1600">
                <a:latin typeface="BIZ UDPゴシック" panose="020B0400000000000000" pitchFamily="50" charset="-128"/>
                <a:ea typeface="BIZ UDPゴシック" panose="020B0400000000000000" pitchFamily="50" charset="-128"/>
              </a:rPr>
              <a:t>年の私たちの社会をデザインしよう～</a:t>
            </a:r>
          </a:p>
        </p:txBody>
      </p:sp>
    </p:spTree>
    <p:extLst>
      <p:ext uri="{BB962C8B-B14F-4D97-AF65-F5344CB8AC3E}">
        <p14:creationId xmlns:p14="http://schemas.microsoft.com/office/powerpoint/2010/main" val="7701685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E5D0C-FE8E-CE38-226A-FE06D223339D}"/>
            </a:ext>
          </a:extLst>
        </p:cNvPr>
        <p:cNvGrpSpPr/>
        <p:nvPr/>
      </p:nvGrpSpPr>
      <p:grpSpPr>
        <a:xfrm>
          <a:off x="0" y="0"/>
          <a:ext cx="0" cy="0"/>
          <a:chOff x="0" y="0"/>
          <a:chExt cx="0" cy="0"/>
        </a:xfrm>
      </p:grpSpPr>
      <p:grpSp>
        <p:nvGrpSpPr>
          <p:cNvPr id="2" name="Group 13">
            <a:extLst>
              <a:ext uri="{FF2B5EF4-FFF2-40B4-BE49-F238E27FC236}">
                <a16:creationId xmlns:a16="http://schemas.microsoft.com/office/drawing/2014/main" id="{6BA0A719-5C78-CE12-A98A-D284F1313A4C}"/>
              </a:ext>
            </a:extLst>
          </p:cNvPr>
          <p:cNvGrpSpPr/>
          <p:nvPr/>
        </p:nvGrpSpPr>
        <p:grpSpPr>
          <a:xfrm>
            <a:off x="304800" y="304800"/>
            <a:ext cx="2442689" cy="504807"/>
            <a:chOff x="0" y="0"/>
            <a:chExt cx="3059437" cy="673076"/>
          </a:xfrm>
        </p:grpSpPr>
        <p:sp>
          <p:nvSpPr>
            <p:cNvPr id="3" name="Freeform 14">
              <a:extLst>
                <a:ext uri="{FF2B5EF4-FFF2-40B4-BE49-F238E27FC236}">
                  <a16:creationId xmlns:a16="http://schemas.microsoft.com/office/drawing/2014/main" id="{7BC5D1B0-8ACD-4827-CBDF-E1F928E7FFF4}"/>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4" name="TextBox 15">
              <a:extLst>
                <a:ext uri="{FF2B5EF4-FFF2-40B4-BE49-F238E27FC236}">
                  <a16:creationId xmlns:a16="http://schemas.microsoft.com/office/drawing/2014/main" id="{365EF626-A85D-3BAA-0656-FEC0CBAB2975}"/>
                </a:ext>
              </a:extLst>
            </p:cNvPr>
            <p:cNvSpPr txBox="1"/>
            <p:nvPr/>
          </p:nvSpPr>
          <p:spPr>
            <a:xfrm>
              <a:off x="801007" y="123547"/>
              <a:ext cx="1457423" cy="350181"/>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ワーク①</a:t>
              </a:r>
              <a:endParaRPr 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10" name="テキスト ボックス 9">
            <a:extLst>
              <a:ext uri="{FF2B5EF4-FFF2-40B4-BE49-F238E27FC236}">
                <a16:creationId xmlns:a16="http://schemas.microsoft.com/office/drawing/2014/main" id="{33715ED8-5E2F-F172-2A00-C9F401143EAE}"/>
              </a:ext>
            </a:extLst>
          </p:cNvPr>
          <p:cNvSpPr txBox="1"/>
          <p:nvPr/>
        </p:nvSpPr>
        <p:spPr>
          <a:xfrm>
            <a:off x="2747489" y="264815"/>
            <a:ext cx="6019800" cy="584775"/>
          </a:xfrm>
          <a:prstGeom prst="rect">
            <a:avLst/>
          </a:prstGeom>
          <a:noFill/>
        </p:spPr>
        <p:txBody>
          <a:bodyPr wrap="square" rtlCol="0">
            <a:spAutoFit/>
          </a:bodyPr>
          <a:lstStyle/>
          <a:p>
            <a:r>
              <a:rPr kumimoji="1" lang="ja-JP" altLang="en-US" sz="1600">
                <a:latin typeface="BIZ UDPゴシック" panose="020B0400000000000000" pitchFamily="50" charset="-128"/>
                <a:ea typeface="BIZ UDPゴシック" panose="020B0400000000000000" pitchFamily="50" charset="-128"/>
              </a:rPr>
              <a:t>幸せを創る明日の風景</a:t>
            </a:r>
          </a:p>
          <a:p>
            <a:r>
              <a:rPr kumimoji="1" lang="ja-JP" altLang="en-US" sz="1600">
                <a:latin typeface="BIZ UDPゴシック" panose="020B0400000000000000" pitchFamily="50" charset="-128"/>
                <a:ea typeface="BIZ UDPゴシック" panose="020B0400000000000000" pitchFamily="50" charset="-128"/>
              </a:rPr>
              <a:t> ～</a:t>
            </a:r>
            <a:r>
              <a:rPr kumimoji="1" lang="en-US" altLang="ja-JP" sz="1600">
                <a:latin typeface="BIZ UDPゴシック" panose="020B0400000000000000" pitchFamily="50" charset="-128"/>
                <a:ea typeface="BIZ UDPゴシック" panose="020B0400000000000000" pitchFamily="50" charset="-128"/>
              </a:rPr>
              <a:t>2050</a:t>
            </a:r>
            <a:r>
              <a:rPr kumimoji="1" lang="ja-JP" altLang="en-US" sz="1600">
                <a:latin typeface="BIZ UDPゴシック" panose="020B0400000000000000" pitchFamily="50" charset="-128"/>
                <a:ea typeface="BIZ UDPゴシック" panose="020B0400000000000000" pitchFamily="50" charset="-128"/>
              </a:rPr>
              <a:t>年の私たちの社会をデザインしよう～</a:t>
            </a:r>
          </a:p>
        </p:txBody>
      </p:sp>
      <p:sp>
        <p:nvSpPr>
          <p:cNvPr id="6" name="角丸四角形 8">
            <a:extLst>
              <a:ext uri="{FF2B5EF4-FFF2-40B4-BE49-F238E27FC236}">
                <a16:creationId xmlns:a16="http://schemas.microsoft.com/office/drawing/2014/main" id="{28E3C154-971D-535A-0841-6DC4535D9B30}"/>
              </a:ext>
            </a:extLst>
          </p:cNvPr>
          <p:cNvSpPr/>
          <p:nvPr/>
        </p:nvSpPr>
        <p:spPr>
          <a:xfrm>
            <a:off x="2286000" y="1977821"/>
            <a:ext cx="7620000" cy="2902358"/>
          </a:xfrm>
          <a:prstGeom prst="roundRect">
            <a:avLst>
              <a:gd name="adj" fmla="val 50000"/>
            </a:avLst>
          </a:prstGeom>
          <a:solidFill>
            <a:srgbClr val="F35F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3E5629CC-0A19-7E9C-7B95-495994A2ACCC}"/>
              </a:ext>
            </a:extLst>
          </p:cNvPr>
          <p:cNvGrpSpPr/>
          <p:nvPr/>
        </p:nvGrpSpPr>
        <p:grpSpPr>
          <a:xfrm>
            <a:off x="2792967" y="2414973"/>
            <a:ext cx="6606065" cy="2108937"/>
            <a:chOff x="2729055" y="2557966"/>
            <a:chExt cx="4311184" cy="1622036"/>
          </a:xfrm>
        </p:grpSpPr>
        <p:sp>
          <p:nvSpPr>
            <p:cNvPr id="11" name="TextBox 11">
              <a:extLst>
                <a:ext uri="{FF2B5EF4-FFF2-40B4-BE49-F238E27FC236}">
                  <a16:creationId xmlns:a16="http://schemas.microsoft.com/office/drawing/2014/main" id="{87641C07-4036-78F0-B4B3-DF4974721D97}"/>
                </a:ext>
              </a:extLst>
            </p:cNvPr>
            <p:cNvSpPr txBox="1"/>
            <p:nvPr/>
          </p:nvSpPr>
          <p:spPr>
            <a:xfrm>
              <a:off x="2729055" y="3233128"/>
              <a:ext cx="4311184" cy="946874"/>
            </a:xfrm>
            <a:prstGeom prst="rect">
              <a:avLst/>
            </a:prstGeom>
          </p:spPr>
          <p:txBody>
            <a:bodyPr wrap="square" lIns="0" tIns="0" rIns="0" bIns="0" rtlCol="0" anchor="t">
              <a:spAutoFit/>
            </a:bodyPr>
            <a:lstStyle/>
            <a:p>
              <a:pPr algn="ctr"/>
              <a:r>
                <a:rPr lang="ja-JP" altLang="en-US" sz="4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あなたは</a:t>
              </a:r>
              <a:endParaRPr lang="en-US" altLang="ja-JP" sz="4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r>
                <a:rPr lang="ja-JP" altLang="en-US" sz="4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何歳ですか？</a:t>
              </a:r>
            </a:p>
          </p:txBody>
        </p:sp>
        <p:sp>
          <p:nvSpPr>
            <p:cNvPr id="12" name="TextBox 11">
              <a:extLst>
                <a:ext uri="{FF2B5EF4-FFF2-40B4-BE49-F238E27FC236}">
                  <a16:creationId xmlns:a16="http://schemas.microsoft.com/office/drawing/2014/main" id="{CD776A94-D5F0-6FE5-5A6A-7D702DF5A76D}"/>
                </a:ext>
              </a:extLst>
            </p:cNvPr>
            <p:cNvSpPr txBox="1"/>
            <p:nvPr/>
          </p:nvSpPr>
          <p:spPr>
            <a:xfrm>
              <a:off x="3073997" y="2557966"/>
              <a:ext cx="3520895" cy="295899"/>
            </a:xfrm>
            <a:prstGeom prst="rect">
              <a:avLst/>
            </a:prstGeom>
          </p:spPr>
          <p:txBody>
            <a:bodyPr wrap="square" lIns="0" tIns="0" rIns="0" bIns="0" rtlCol="0" anchor="t">
              <a:spAutoFit/>
            </a:bodyPr>
            <a:lstStyle/>
            <a:p>
              <a:pPr algn="ctr">
                <a:lnSpc>
                  <a:spcPts val="3020"/>
                </a:lnSpc>
              </a:pPr>
              <a:r>
                <a:rPr lang="en-US" altLang="ja-JP" sz="4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2050</a:t>
              </a:r>
              <a:r>
                <a:rPr lang="ja-JP" altLang="en-US" sz="4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年</a:t>
              </a:r>
            </a:p>
          </p:txBody>
        </p:sp>
        <p:cxnSp>
          <p:nvCxnSpPr>
            <p:cNvPr id="13" name="直線コネクタ 12">
              <a:extLst>
                <a:ext uri="{FF2B5EF4-FFF2-40B4-BE49-F238E27FC236}">
                  <a16:creationId xmlns:a16="http://schemas.microsoft.com/office/drawing/2014/main" id="{11C91F17-6A0D-1CB0-68D6-D1035D8E7CCD}"/>
                </a:ext>
              </a:extLst>
            </p:cNvPr>
            <p:cNvCxnSpPr>
              <a:cxnSpLocks/>
            </p:cNvCxnSpPr>
            <p:nvPr/>
          </p:nvCxnSpPr>
          <p:spPr>
            <a:xfrm>
              <a:off x="3257172" y="2986236"/>
              <a:ext cx="31545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389086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2463A-B69D-E5B3-E2D1-B6B6AC19BAFA}"/>
            </a:ext>
          </a:extLst>
        </p:cNvPr>
        <p:cNvGrpSpPr/>
        <p:nvPr/>
      </p:nvGrpSpPr>
      <p:grpSpPr>
        <a:xfrm>
          <a:off x="0" y="0"/>
          <a:ext cx="0" cy="0"/>
          <a:chOff x="0" y="0"/>
          <a:chExt cx="0" cy="0"/>
        </a:xfrm>
      </p:grpSpPr>
      <p:grpSp>
        <p:nvGrpSpPr>
          <p:cNvPr id="2" name="Group 13">
            <a:extLst>
              <a:ext uri="{FF2B5EF4-FFF2-40B4-BE49-F238E27FC236}">
                <a16:creationId xmlns:a16="http://schemas.microsoft.com/office/drawing/2014/main" id="{D4AE8C65-E1A0-1287-CC99-8CFA1CAC6A81}"/>
              </a:ext>
            </a:extLst>
          </p:cNvPr>
          <p:cNvGrpSpPr/>
          <p:nvPr/>
        </p:nvGrpSpPr>
        <p:grpSpPr>
          <a:xfrm>
            <a:off x="304800" y="304800"/>
            <a:ext cx="2442689" cy="504807"/>
            <a:chOff x="0" y="0"/>
            <a:chExt cx="3059437" cy="673076"/>
          </a:xfrm>
        </p:grpSpPr>
        <p:sp>
          <p:nvSpPr>
            <p:cNvPr id="3" name="Freeform 14">
              <a:extLst>
                <a:ext uri="{FF2B5EF4-FFF2-40B4-BE49-F238E27FC236}">
                  <a16:creationId xmlns:a16="http://schemas.microsoft.com/office/drawing/2014/main" id="{6978B6AD-8D94-1525-1767-7064D7D6A1FB}"/>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4" name="TextBox 15">
              <a:extLst>
                <a:ext uri="{FF2B5EF4-FFF2-40B4-BE49-F238E27FC236}">
                  <a16:creationId xmlns:a16="http://schemas.microsoft.com/office/drawing/2014/main" id="{024CD9CD-180F-AA06-E08B-7577DA10E44E}"/>
                </a:ext>
              </a:extLst>
            </p:cNvPr>
            <p:cNvSpPr txBox="1"/>
            <p:nvPr/>
          </p:nvSpPr>
          <p:spPr>
            <a:xfrm>
              <a:off x="801007" y="123547"/>
              <a:ext cx="1457423" cy="350181"/>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ワーク①</a:t>
              </a:r>
              <a:endParaRPr 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7" name="四角形: 角を丸くする 6">
            <a:extLst>
              <a:ext uri="{FF2B5EF4-FFF2-40B4-BE49-F238E27FC236}">
                <a16:creationId xmlns:a16="http://schemas.microsoft.com/office/drawing/2014/main" id="{831D1CF6-D7BF-F999-8994-4A1603E8E4B8}"/>
              </a:ext>
            </a:extLst>
          </p:cNvPr>
          <p:cNvSpPr/>
          <p:nvPr/>
        </p:nvSpPr>
        <p:spPr>
          <a:xfrm>
            <a:off x="944333" y="1267216"/>
            <a:ext cx="3170467" cy="495357"/>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latin typeface="BIZ UDPゴシック" panose="020B0400000000000000" pitchFamily="50" charset="-128"/>
                <a:ea typeface="BIZ UDPゴシック" panose="020B0400000000000000" pitchFamily="50" charset="-128"/>
              </a:rPr>
              <a:t>個人ワーク３分</a:t>
            </a:r>
          </a:p>
        </p:txBody>
      </p:sp>
      <p:sp>
        <p:nvSpPr>
          <p:cNvPr id="5" name="TextBox 11">
            <a:extLst>
              <a:ext uri="{FF2B5EF4-FFF2-40B4-BE49-F238E27FC236}">
                <a16:creationId xmlns:a16="http://schemas.microsoft.com/office/drawing/2014/main" id="{88E39976-5966-B379-490F-850AAC39C40E}"/>
              </a:ext>
            </a:extLst>
          </p:cNvPr>
          <p:cNvSpPr txBox="1"/>
          <p:nvPr/>
        </p:nvSpPr>
        <p:spPr>
          <a:xfrm>
            <a:off x="4429209" y="1321090"/>
            <a:ext cx="6810437" cy="352148"/>
          </a:xfrm>
          <a:prstGeom prst="rect">
            <a:avLst/>
          </a:prstGeom>
        </p:spPr>
        <p:txBody>
          <a:bodyPr lIns="0" tIns="0" rIns="0" bIns="0" rtlCol="0" anchor="t">
            <a:spAutoFit/>
          </a:bodyPr>
          <a:lstStyle/>
          <a:p>
            <a:pPr>
              <a:lnSpc>
                <a:spcPts val="3220"/>
              </a:lnSpc>
            </a:pPr>
            <a:r>
              <a:rPr lang="ja-JP" altLang="en-US"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明日（</a:t>
            </a:r>
            <a:r>
              <a:rPr lang="en-US" altLang="ja-JP"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2050</a:t>
            </a:r>
            <a:r>
              <a:rPr lang="ja-JP" altLang="en-US"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年）の風景を言葉にしてみよう！</a:t>
            </a:r>
            <a:endParaRPr lang="en-US" altLang="ja-JP"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8" name="四角形: 角を丸くする 7">
            <a:extLst>
              <a:ext uri="{FF2B5EF4-FFF2-40B4-BE49-F238E27FC236}">
                <a16:creationId xmlns:a16="http://schemas.microsoft.com/office/drawing/2014/main" id="{C221FF23-B22D-D2AB-4F44-1F47BC04AF76}"/>
              </a:ext>
            </a:extLst>
          </p:cNvPr>
          <p:cNvSpPr/>
          <p:nvPr/>
        </p:nvSpPr>
        <p:spPr>
          <a:xfrm>
            <a:off x="1254082" y="2108007"/>
            <a:ext cx="9642517" cy="3482777"/>
          </a:xfrm>
          <a:prstGeom prst="roundRect">
            <a:avLst>
              <a:gd name="adj" fmla="val 4637"/>
            </a:avLst>
          </a:prstGeom>
          <a:noFill/>
          <a:ln w="57150">
            <a:solidFill>
              <a:srgbClr val="1770C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49874FBF-59FC-A5BE-5C7E-B80F8B9B54FE}"/>
              </a:ext>
            </a:extLst>
          </p:cNvPr>
          <p:cNvSpPr txBox="1"/>
          <p:nvPr/>
        </p:nvSpPr>
        <p:spPr>
          <a:xfrm>
            <a:off x="4106333" y="2574006"/>
            <a:ext cx="6643533" cy="2657459"/>
          </a:xfrm>
          <a:prstGeom prst="rect">
            <a:avLst/>
          </a:prstGeom>
          <a:noFill/>
        </p:spPr>
        <p:txBody>
          <a:bodyPr wrap="square">
            <a:spAutoFit/>
          </a:bodyPr>
          <a:lstStyle/>
          <a:p>
            <a:pPr>
              <a:lnSpc>
                <a:spcPts val="2500"/>
              </a:lnSpc>
            </a:pPr>
            <a:r>
              <a:rPr lang="ja-JP" altLang="en-US" sz="2400">
                <a:latin typeface="BIZ UDPゴシック" panose="020B0400000000000000" pitchFamily="50" charset="-128"/>
                <a:ea typeface="BIZ UDPゴシック" panose="020B0400000000000000" pitchFamily="50" charset="-128"/>
              </a:rPr>
              <a:t>昔は</a:t>
            </a:r>
            <a:r>
              <a:rPr lang="en-US" altLang="ja-JP" sz="2400" dirty="0">
                <a:latin typeface="BIZ UDPゴシック" panose="020B0400000000000000" pitchFamily="50" charset="-128"/>
                <a:ea typeface="BIZ UDPゴシック" panose="020B0400000000000000" pitchFamily="50" charset="-128"/>
              </a:rPr>
              <a:t>『</a:t>
            </a:r>
            <a:r>
              <a:rPr lang="ja-JP" altLang="en-US" sz="2400">
                <a:latin typeface="BIZ UDPゴシック" panose="020B0400000000000000" pitchFamily="50" charset="-128"/>
                <a:ea typeface="BIZ UDPゴシック" panose="020B0400000000000000" pitchFamily="50" charset="-128"/>
              </a:rPr>
              <a:t>自然を守ろう</a:t>
            </a:r>
            <a:r>
              <a:rPr lang="en-US" altLang="ja-JP" sz="2400" dirty="0">
                <a:latin typeface="BIZ UDPゴシック" panose="020B0400000000000000" pitchFamily="50" charset="-128"/>
                <a:ea typeface="BIZ UDPゴシック" panose="020B0400000000000000" pitchFamily="50" charset="-128"/>
              </a:rPr>
              <a:t>』</a:t>
            </a:r>
            <a:r>
              <a:rPr lang="ja-JP" altLang="en-US" sz="2400">
                <a:latin typeface="BIZ UDPゴシック" panose="020B0400000000000000" pitchFamily="50" charset="-128"/>
                <a:ea typeface="BIZ UDPゴシック" panose="020B0400000000000000" pitchFamily="50" charset="-128"/>
              </a:rPr>
              <a:t>と言っていましたが、</a:t>
            </a:r>
            <a:endParaRPr lang="en-US" altLang="ja-JP" sz="2400">
              <a:latin typeface="BIZ UDPゴシック" panose="020B0400000000000000" pitchFamily="50" charset="-128"/>
              <a:ea typeface="BIZ UDPゴシック" panose="020B0400000000000000" pitchFamily="50" charset="-128"/>
            </a:endParaRPr>
          </a:p>
          <a:p>
            <a:pPr>
              <a:lnSpc>
                <a:spcPts val="2500"/>
              </a:lnSpc>
            </a:pPr>
            <a:r>
              <a:rPr lang="ja-JP" altLang="en-US" sz="2400">
                <a:latin typeface="BIZ UDPゴシック" panose="020B0400000000000000" pitchFamily="50" charset="-128"/>
                <a:ea typeface="BIZ UDPゴシック" panose="020B0400000000000000" pitchFamily="50" charset="-128"/>
              </a:rPr>
              <a:t>今は</a:t>
            </a:r>
            <a:r>
              <a:rPr lang="en-US" altLang="ja-JP" sz="2400" dirty="0">
                <a:latin typeface="BIZ UDPゴシック" panose="020B0400000000000000" pitchFamily="50" charset="-128"/>
                <a:ea typeface="BIZ UDPゴシック" panose="020B0400000000000000" pitchFamily="50" charset="-128"/>
              </a:rPr>
              <a:t>『</a:t>
            </a:r>
            <a:r>
              <a:rPr lang="ja-JP" altLang="en-US" sz="2400">
                <a:latin typeface="BIZ UDPゴシック" panose="020B0400000000000000" pitchFamily="50" charset="-128"/>
                <a:ea typeface="BIZ UDPゴシック" panose="020B0400000000000000" pitchFamily="50" charset="-128"/>
              </a:rPr>
              <a:t>自然を増やそう</a:t>
            </a:r>
            <a:r>
              <a:rPr lang="en-US" altLang="ja-JP" sz="2400" dirty="0">
                <a:latin typeface="BIZ UDPゴシック" panose="020B0400000000000000" pitchFamily="50" charset="-128"/>
                <a:ea typeface="BIZ UDPゴシック" panose="020B0400000000000000" pitchFamily="50" charset="-128"/>
              </a:rPr>
              <a:t>』</a:t>
            </a:r>
            <a:r>
              <a:rPr lang="ja-JP" altLang="en-US" sz="2400">
                <a:latin typeface="BIZ UDPゴシック" panose="020B0400000000000000" pitchFamily="50" charset="-128"/>
                <a:ea typeface="BIZ UDPゴシック" panose="020B0400000000000000" pitchFamily="50" charset="-128"/>
              </a:rPr>
              <a:t>が当たり前。</a:t>
            </a:r>
            <a:endParaRPr lang="en-US" altLang="ja-JP" sz="2400" dirty="0">
              <a:latin typeface="BIZ UDPゴシック" panose="020B0400000000000000" pitchFamily="50" charset="-128"/>
              <a:ea typeface="BIZ UDPゴシック" panose="020B0400000000000000" pitchFamily="50" charset="-128"/>
            </a:endParaRPr>
          </a:p>
          <a:p>
            <a:pPr>
              <a:lnSpc>
                <a:spcPts val="2500"/>
              </a:lnSpc>
            </a:pPr>
            <a:endParaRPr lang="ja-JP" altLang="en-US" sz="2400">
              <a:latin typeface="BIZ UDPゴシック" panose="020B0400000000000000" pitchFamily="50" charset="-128"/>
              <a:ea typeface="BIZ UDPゴシック" panose="020B0400000000000000" pitchFamily="50" charset="-128"/>
            </a:endParaRPr>
          </a:p>
          <a:p>
            <a:pPr>
              <a:lnSpc>
                <a:spcPct val="150000"/>
              </a:lnSpc>
            </a:pPr>
            <a:r>
              <a:rPr lang="ja-JP" altLang="en-US" sz="2400">
                <a:latin typeface="BIZ UDPゴシック" panose="020B0400000000000000" pitchFamily="50" charset="-128"/>
                <a:ea typeface="BIZ UDPゴシック" panose="020B0400000000000000" pitchFamily="50" charset="-128"/>
              </a:rPr>
              <a:t>私の家のベランダや近所の公園は </a:t>
            </a:r>
            <a:endParaRPr lang="en-US" altLang="ja-JP" sz="2400" dirty="0">
              <a:latin typeface="BIZ UDPゴシック" panose="020B0400000000000000" pitchFamily="50" charset="-128"/>
              <a:ea typeface="BIZ UDPゴシック" panose="020B0400000000000000" pitchFamily="50" charset="-128"/>
            </a:endParaRPr>
          </a:p>
          <a:p>
            <a:pPr>
              <a:lnSpc>
                <a:spcPct val="150000"/>
              </a:lnSpc>
            </a:pPr>
            <a:r>
              <a:rPr lang="en-US" altLang="ja-JP" sz="2400" dirty="0">
                <a:latin typeface="BIZ UDPゴシック" panose="020B0400000000000000" pitchFamily="50" charset="-128"/>
                <a:ea typeface="BIZ UDPゴシック" panose="020B0400000000000000" pitchFamily="50" charset="-128"/>
              </a:rPr>
              <a:t>[</a:t>
            </a:r>
            <a:r>
              <a:rPr lang="ja-JP" altLang="en-US" sz="2400">
                <a:highlight>
                  <a:srgbClr val="D7E60D"/>
                </a:highlight>
                <a:latin typeface="BIZ UDPゴシック" panose="020B0400000000000000" pitchFamily="50" charset="-128"/>
                <a:ea typeface="BIZ UDPゴシック" panose="020B0400000000000000" pitchFamily="50" charset="-128"/>
              </a:rPr>
              <a:t>　①どんな場所？　</a:t>
            </a:r>
            <a:r>
              <a:rPr lang="en-US" altLang="ja-JP" sz="2400" dirty="0">
                <a:latin typeface="BIZ UDPゴシック" panose="020B0400000000000000" pitchFamily="50" charset="-128"/>
                <a:ea typeface="BIZ UDPゴシック" panose="020B0400000000000000" pitchFamily="50" charset="-128"/>
              </a:rPr>
              <a:t>] </a:t>
            </a:r>
            <a:r>
              <a:rPr lang="ja-JP" altLang="en-US" sz="2400">
                <a:latin typeface="BIZ UDPゴシック" panose="020B0400000000000000" pitchFamily="50" charset="-128"/>
                <a:ea typeface="BIZ UDPゴシック" panose="020B0400000000000000" pitchFamily="50" charset="-128"/>
              </a:rPr>
              <a:t>になっていて、</a:t>
            </a:r>
          </a:p>
          <a:p>
            <a:pPr>
              <a:lnSpc>
                <a:spcPct val="150000"/>
              </a:lnSpc>
            </a:pPr>
            <a:r>
              <a:rPr lang="en-US" altLang="ja-JP" sz="2400" dirty="0">
                <a:latin typeface="BIZ UDPゴシック" panose="020B0400000000000000" pitchFamily="50" charset="-128"/>
                <a:ea typeface="BIZ UDPゴシック" panose="020B0400000000000000" pitchFamily="50" charset="-128"/>
              </a:rPr>
              <a:t>[</a:t>
            </a:r>
            <a:r>
              <a:rPr lang="ja-JP" altLang="en-US" sz="2400">
                <a:highlight>
                  <a:srgbClr val="D7E60D"/>
                </a:highlight>
                <a:latin typeface="BIZ UDPゴシック" panose="020B0400000000000000" pitchFamily="50" charset="-128"/>
                <a:ea typeface="BIZ UDPゴシック" panose="020B0400000000000000" pitchFamily="50" charset="-128"/>
              </a:rPr>
              <a:t>　②どんな生き物？　</a:t>
            </a:r>
            <a:r>
              <a:rPr lang="en-US" altLang="ja-JP" sz="2400" dirty="0">
                <a:latin typeface="BIZ UDPゴシック" panose="020B0400000000000000" pitchFamily="50" charset="-128"/>
                <a:ea typeface="BIZ UDPゴシック" panose="020B0400000000000000" pitchFamily="50" charset="-128"/>
              </a:rPr>
              <a:t>] </a:t>
            </a:r>
            <a:r>
              <a:rPr lang="ja-JP" altLang="en-US" sz="2400">
                <a:latin typeface="BIZ UDPゴシック" panose="020B0400000000000000" pitchFamily="50" charset="-128"/>
                <a:ea typeface="BIZ UDPゴシック" panose="020B0400000000000000" pitchFamily="50" charset="-128"/>
              </a:rPr>
              <a:t>が戻ってきています。</a:t>
            </a:r>
          </a:p>
        </p:txBody>
      </p:sp>
      <p:sp>
        <p:nvSpPr>
          <p:cNvPr id="20" name="テキスト ボックス 19">
            <a:extLst>
              <a:ext uri="{FF2B5EF4-FFF2-40B4-BE49-F238E27FC236}">
                <a16:creationId xmlns:a16="http://schemas.microsoft.com/office/drawing/2014/main" id="{A159DD28-897D-E78E-FE43-0C43971D53D0}"/>
              </a:ext>
            </a:extLst>
          </p:cNvPr>
          <p:cNvSpPr txBox="1"/>
          <p:nvPr/>
        </p:nvSpPr>
        <p:spPr>
          <a:xfrm>
            <a:off x="2747489" y="264815"/>
            <a:ext cx="6019800" cy="584775"/>
          </a:xfrm>
          <a:prstGeom prst="rect">
            <a:avLst/>
          </a:prstGeom>
          <a:noFill/>
        </p:spPr>
        <p:txBody>
          <a:bodyPr wrap="square" rtlCol="0">
            <a:spAutoFit/>
          </a:bodyPr>
          <a:lstStyle/>
          <a:p>
            <a:r>
              <a:rPr kumimoji="1" lang="ja-JP" altLang="en-US" sz="1600">
                <a:latin typeface="BIZ UDPゴシック" panose="020B0400000000000000" pitchFamily="50" charset="-128"/>
                <a:ea typeface="BIZ UDPゴシック" panose="020B0400000000000000" pitchFamily="50" charset="-128"/>
              </a:rPr>
              <a:t>幸せを創る明日の風景</a:t>
            </a:r>
          </a:p>
          <a:p>
            <a:r>
              <a:rPr kumimoji="1" lang="ja-JP" altLang="en-US" sz="1600">
                <a:latin typeface="BIZ UDPゴシック" panose="020B0400000000000000" pitchFamily="50" charset="-128"/>
                <a:ea typeface="BIZ UDPゴシック" panose="020B0400000000000000" pitchFamily="50" charset="-128"/>
              </a:rPr>
              <a:t> ～</a:t>
            </a:r>
            <a:r>
              <a:rPr kumimoji="1" lang="en-US" altLang="ja-JP" sz="1600">
                <a:latin typeface="BIZ UDPゴシック" panose="020B0400000000000000" pitchFamily="50" charset="-128"/>
                <a:ea typeface="BIZ UDPゴシック" panose="020B0400000000000000" pitchFamily="50" charset="-128"/>
              </a:rPr>
              <a:t>2050</a:t>
            </a:r>
            <a:r>
              <a:rPr kumimoji="1" lang="ja-JP" altLang="en-US" sz="1600">
                <a:latin typeface="BIZ UDPゴシック" panose="020B0400000000000000" pitchFamily="50" charset="-128"/>
                <a:ea typeface="BIZ UDPゴシック" panose="020B0400000000000000" pitchFamily="50" charset="-128"/>
              </a:rPr>
              <a:t>年の私たちの社会をデザインしよう～</a:t>
            </a:r>
          </a:p>
        </p:txBody>
      </p:sp>
      <p:sp>
        <p:nvSpPr>
          <p:cNvPr id="6" name="四角形: 角を丸くする 5">
            <a:extLst>
              <a:ext uri="{FF2B5EF4-FFF2-40B4-BE49-F238E27FC236}">
                <a16:creationId xmlns:a16="http://schemas.microsoft.com/office/drawing/2014/main" id="{DDFE5CAF-C757-C8D9-4494-16ADB7C59CE9}"/>
              </a:ext>
            </a:extLst>
          </p:cNvPr>
          <p:cNvSpPr/>
          <p:nvPr/>
        </p:nvSpPr>
        <p:spPr>
          <a:xfrm>
            <a:off x="1254082" y="2108007"/>
            <a:ext cx="2479718" cy="3482777"/>
          </a:xfrm>
          <a:prstGeom prst="roundRect">
            <a:avLst>
              <a:gd name="adj" fmla="val 7790"/>
            </a:avLst>
          </a:prstGeom>
          <a:solidFill>
            <a:srgbClr val="1770C2"/>
          </a:solidFill>
          <a:ln>
            <a:solidFill>
              <a:srgbClr val="1770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2" name="テキスト ボックス 11">
            <a:extLst>
              <a:ext uri="{FF2B5EF4-FFF2-40B4-BE49-F238E27FC236}">
                <a16:creationId xmlns:a16="http://schemas.microsoft.com/office/drawing/2014/main" id="{B1E1B7A5-A7C1-9F0A-2DBB-8500F95911DF}"/>
              </a:ext>
            </a:extLst>
          </p:cNvPr>
          <p:cNvSpPr txBox="1"/>
          <p:nvPr/>
        </p:nvSpPr>
        <p:spPr>
          <a:xfrm>
            <a:off x="1402248" y="3200140"/>
            <a:ext cx="2183385" cy="2031325"/>
          </a:xfrm>
          <a:prstGeom prst="rect">
            <a:avLst/>
          </a:prstGeom>
          <a:noFill/>
        </p:spPr>
        <p:txBody>
          <a:bodyPr wrap="square">
            <a:spAutoFit/>
          </a:bodyPr>
          <a:lstStyle/>
          <a:p>
            <a:pPr algn="ctr"/>
            <a:r>
              <a:rPr lang="en-US" altLang="ja-JP" sz="2400" b="1" kern="100">
                <a:solidFill>
                  <a:srgbClr val="FFFFFF"/>
                </a:solidFill>
                <a:effectLst/>
                <a:latin typeface="BIZ UDPゴシック" panose="020B0400000000000000" pitchFamily="50" charset="-128"/>
                <a:ea typeface="BIZ UDPゴシック" panose="020B0400000000000000" pitchFamily="50" charset="-128"/>
                <a:cs typeface="Times New Roman" panose="02020603050405020304" pitchFamily="18" charset="0"/>
              </a:rPr>
              <a:t>2050</a:t>
            </a:r>
            <a:r>
              <a:rPr lang="ja-JP" altLang="en-US" sz="2400" b="1" kern="100">
                <a:solidFill>
                  <a:srgbClr val="FFFFFF"/>
                </a:solidFill>
                <a:effectLst/>
                <a:latin typeface="BIZ UDPゴシック" panose="020B0400000000000000" pitchFamily="50" charset="-128"/>
                <a:ea typeface="BIZ UDPゴシック" panose="020B0400000000000000" pitchFamily="50" charset="-128"/>
                <a:cs typeface="Times New Roman" panose="02020603050405020304" pitchFamily="18" charset="0"/>
              </a:rPr>
              <a:t>年の</a:t>
            </a:r>
            <a:endParaRPr lang="en-US" altLang="ja-JP" sz="2400" b="1" kern="100">
              <a:solidFill>
                <a:srgbClr val="FFFFFF"/>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algn="ctr"/>
            <a:r>
              <a:rPr lang="ja-JP" altLang="ja-JP" sz="2400" b="1" kern="100">
                <a:solidFill>
                  <a:srgbClr val="FFFFFF"/>
                </a:solidFill>
                <a:effectLst/>
                <a:latin typeface="BIZ UDPゴシック" panose="020B0400000000000000" pitchFamily="50" charset="-128"/>
                <a:ea typeface="BIZ UDPゴシック" panose="020B0400000000000000" pitchFamily="50" charset="-128"/>
                <a:cs typeface="Times New Roman" panose="02020603050405020304" pitchFamily="18" charset="0"/>
              </a:rPr>
              <a:t>自然を</a:t>
            </a:r>
            <a:endParaRPr lang="en-US" altLang="ja-JP" sz="2400" b="1" kern="100">
              <a:solidFill>
                <a:srgbClr val="FFFFFF"/>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algn="ctr"/>
            <a:r>
              <a:rPr lang="ja-JP" altLang="ja-JP" sz="2400" b="1" kern="100">
                <a:solidFill>
                  <a:srgbClr val="FFFFFF"/>
                </a:solidFill>
                <a:effectLst/>
                <a:latin typeface="BIZ UDPゴシック" panose="020B0400000000000000" pitchFamily="50" charset="-128"/>
                <a:ea typeface="BIZ UDPゴシック" panose="020B0400000000000000" pitchFamily="50" charset="-128"/>
                <a:cs typeface="Times New Roman" panose="02020603050405020304" pitchFamily="18" charset="0"/>
              </a:rPr>
              <a:t>育てるほど</a:t>
            </a:r>
            <a:endParaRPr lang="en-US" altLang="ja-JP" sz="2400" b="1" kern="100">
              <a:solidFill>
                <a:srgbClr val="FFFFFF"/>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algn="ctr"/>
            <a:r>
              <a:rPr lang="ja-JP" altLang="ja-JP" sz="2400" b="1" kern="100">
                <a:solidFill>
                  <a:srgbClr val="FFFFFF"/>
                </a:solidFill>
                <a:effectLst/>
                <a:latin typeface="BIZ UDPゴシック" panose="020B0400000000000000" pitchFamily="50" charset="-128"/>
                <a:ea typeface="BIZ UDPゴシック" panose="020B0400000000000000" pitchFamily="50" charset="-128"/>
                <a:cs typeface="Times New Roman" panose="02020603050405020304" pitchFamily="18" charset="0"/>
              </a:rPr>
              <a:t>豊かになる街</a:t>
            </a:r>
            <a:endParaRPr lang="en-US" altLang="ja-JP" sz="2400" b="1" kern="100">
              <a:solidFill>
                <a:srgbClr val="FFFFFF"/>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algn="ctr"/>
            <a:endParaRPr lang="en-US" altLang="ja-JP" b="1" kern="100">
              <a:solidFill>
                <a:srgbClr val="FFFFFF"/>
              </a:solidFill>
              <a:latin typeface="BIZ UDPゴシック" panose="020B0400000000000000" pitchFamily="50" charset="-128"/>
              <a:ea typeface="BIZ UDPゴシック" panose="020B0400000000000000" pitchFamily="50" charset="-128"/>
              <a:cs typeface="Times New Roman" panose="02020603050405020304" pitchFamily="18" charset="0"/>
            </a:endParaRPr>
          </a:p>
          <a:p>
            <a:pPr algn="ctr"/>
            <a:r>
              <a:rPr lang="ja-JP" altLang="en-US" sz="1200" b="1" kern="100">
                <a:solidFill>
                  <a:srgbClr val="FFFFFF"/>
                </a:solidFill>
                <a:latin typeface="BIZ UDPゴシック" panose="020B0400000000000000" pitchFamily="50" charset="-128"/>
                <a:ea typeface="BIZ UDPゴシック" panose="020B0400000000000000" pitchFamily="50" charset="-128"/>
                <a:cs typeface="Times New Roman" panose="02020603050405020304" pitchFamily="18" charset="0"/>
              </a:rPr>
              <a:t>（ネイチャーポジティブ）</a:t>
            </a:r>
            <a:endParaRPr lang="en-US" altLang="ja-JP" sz="1200" b="1" kern="100">
              <a:solidFill>
                <a:srgbClr val="FFFFFF"/>
              </a:solidFill>
              <a:latin typeface="BIZ UDPゴシック" panose="020B0400000000000000" pitchFamily="50" charset="-128"/>
              <a:ea typeface="BIZ UDPゴシック" panose="020B0400000000000000" pitchFamily="50" charset="-128"/>
              <a:cs typeface="Times New Roman" panose="02020603050405020304" pitchFamily="18" charset="0"/>
            </a:endParaRPr>
          </a:p>
        </p:txBody>
      </p:sp>
      <p:sp>
        <p:nvSpPr>
          <p:cNvPr id="9" name="四角形: 角を丸くする 8">
            <a:extLst>
              <a:ext uri="{FF2B5EF4-FFF2-40B4-BE49-F238E27FC236}">
                <a16:creationId xmlns:a16="http://schemas.microsoft.com/office/drawing/2014/main" id="{75728096-F4A3-BE63-28E5-F2B5F8EA0621}"/>
              </a:ext>
            </a:extLst>
          </p:cNvPr>
          <p:cNvSpPr/>
          <p:nvPr/>
        </p:nvSpPr>
        <p:spPr>
          <a:xfrm>
            <a:off x="1828800" y="2574006"/>
            <a:ext cx="1295400" cy="446984"/>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rgbClr val="545454"/>
                </a:solidFill>
                <a:latin typeface="BIZ UDPゴシック" panose="020B0400000000000000" pitchFamily="50" charset="-128"/>
                <a:ea typeface="BIZ UDPゴシック" panose="020B0400000000000000" pitchFamily="50" charset="-128"/>
              </a:rPr>
              <a:t>テーマ</a:t>
            </a:r>
          </a:p>
        </p:txBody>
      </p:sp>
    </p:spTree>
    <p:extLst>
      <p:ext uri="{BB962C8B-B14F-4D97-AF65-F5344CB8AC3E}">
        <p14:creationId xmlns:p14="http://schemas.microsoft.com/office/powerpoint/2010/main" val="33859000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804786-6B3F-69DB-1488-6203E9A15418}"/>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905134A5-F8BA-F01A-F938-CDA5325E3B3F}"/>
              </a:ext>
            </a:extLst>
          </p:cNvPr>
          <p:cNvSpPr txBox="1"/>
          <p:nvPr/>
        </p:nvSpPr>
        <p:spPr>
          <a:xfrm>
            <a:off x="0" y="6604084"/>
            <a:ext cx="1219200" cy="253916"/>
          </a:xfrm>
          <a:prstGeom prst="rect">
            <a:avLst/>
          </a:prstGeom>
          <a:noFill/>
        </p:spPr>
        <p:txBody>
          <a:bodyPr wrap="square" rtlCol="0">
            <a:spAutoFit/>
          </a:bodyPr>
          <a:lstStyle/>
          <a:p>
            <a:pPr algn="ctr"/>
            <a:r>
              <a:rPr kumimoji="1" lang="en-US" altLang="ja-JP" sz="1050">
                <a:solidFill>
                  <a:schemeClr val="bg1"/>
                </a:solidFill>
                <a:latin typeface="BIZ UDPゴシック" panose="020B0400000000000000" pitchFamily="50" charset="-128"/>
                <a:ea typeface="BIZ UDPゴシック" panose="020B0400000000000000" pitchFamily="50" charset="-128"/>
              </a:rPr>
              <a:t>©Expo 2027</a:t>
            </a:r>
            <a:endParaRPr kumimoji="1" lang="ja-JP" altLang="en-US" sz="1050">
              <a:solidFill>
                <a:schemeClr val="bg1"/>
              </a:solidFill>
              <a:latin typeface="BIZ UDPゴシック" panose="020B0400000000000000" pitchFamily="50" charset="-128"/>
              <a:ea typeface="BIZ UDPゴシック" panose="020B0400000000000000" pitchFamily="50" charset="-128"/>
            </a:endParaRPr>
          </a:p>
        </p:txBody>
      </p:sp>
      <p:grpSp>
        <p:nvGrpSpPr>
          <p:cNvPr id="2" name="Group 13">
            <a:extLst>
              <a:ext uri="{FF2B5EF4-FFF2-40B4-BE49-F238E27FC236}">
                <a16:creationId xmlns:a16="http://schemas.microsoft.com/office/drawing/2014/main" id="{8F9F9AA4-41B0-274A-06B8-206ADE548CF9}"/>
              </a:ext>
            </a:extLst>
          </p:cNvPr>
          <p:cNvGrpSpPr/>
          <p:nvPr/>
        </p:nvGrpSpPr>
        <p:grpSpPr>
          <a:xfrm>
            <a:off x="4874655" y="3176596"/>
            <a:ext cx="2442689" cy="504807"/>
            <a:chOff x="0" y="0"/>
            <a:chExt cx="3059437" cy="673076"/>
          </a:xfrm>
        </p:grpSpPr>
        <p:sp>
          <p:nvSpPr>
            <p:cNvPr id="3" name="Freeform 14">
              <a:extLst>
                <a:ext uri="{FF2B5EF4-FFF2-40B4-BE49-F238E27FC236}">
                  <a16:creationId xmlns:a16="http://schemas.microsoft.com/office/drawing/2014/main" id="{1FC33085-C524-8787-948C-8E7D988D62F6}"/>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ja-JP" altLang="en-US"/>
            </a:p>
          </p:txBody>
        </p:sp>
        <p:sp>
          <p:nvSpPr>
            <p:cNvPr id="4" name="TextBox 15">
              <a:extLst>
                <a:ext uri="{FF2B5EF4-FFF2-40B4-BE49-F238E27FC236}">
                  <a16:creationId xmlns:a16="http://schemas.microsoft.com/office/drawing/2014/main" id="{3F4E520D-AFCB-CD2A-FD8C-07CA8B59E2AB}"/>
                </a:ext>
              </a:extLst>
            </p:cNvPr>
            <p:cNvSpPr txBox="1"/>
            <p:nvPr/>
          </p:nvSpPr>
          <p:spPr>
            <a:xfrm>
              <a:off x="801007" y="123547"/>
              <a:ext cx="1457423" cy="384123"/>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Source Han Sans JP Bold"/>
                  <a:ea typeface="Source Han Sans JP Bold"/>
                  <a:cs typeface="Source Han Sans JP Bold"/>
                  <a:sym typeface="Source Han Sans JP Bold"/>
                </a:rPr>
                <a:t>映像視聴①</a:t>
              </a:r>
              <a:endParaRPr lang="en-US" sz="1721" b="1">
                <a:solidFill>
                  <a:srgbClr val="000000"/>
                </a:solidFill>
                <a:latin typeface="Source Han Sans JP Bold"/>
                <a:ea typeface="Source Han Sans JP Bold"/>
                <a:cs typeface="Source Han Sans JP Bold"/>
                <a:sym typeface="Source Han Sans JP Bold"/>
              </a:endParaRPr>
            </a:p>
          </p:txBody>
        </p:sp>
      </p:grpSp>
      <p:pic>
        <p:nvPicPr>
          <p:cNvPr id="6" name="オンライン メディア 5" title="２０２７年国際園芸博覧会の魅力を発信！（2025年3月作成）">
            <a:hlinkClick r:id="" action="ppaction://media"/>
            <a:extLst>
              <a:ext uri="{FF2B5EF4-FFF2-40B4-BE49-F238E27FC236}">
                <a16:creationId xmlns:a16="http://schemas.microsoft.com/office/drawing/2014/main" id="{684944EB-5479-C8BE-CC2F-EDA22355D36F}"/>
              </a:ext>
            </a:extLst>
          </p:cNvPr>
          <p:cNvPicPr>
            <a:picLocks noRot="1" noChangeAspect="1"/>
          </p:cNvPicPr>
          <p:nvPr>
            <a:videoFile r:link="rId1"/>
          </p:nvPr>
        </p:nvPicPr>
        <p:blipFill>
          <a:blip r:embed="rId5"/>
          <a:stretch>
            <a:fillRect/>
          </a:stretch>
        </p:blipFill>
        <p:spPr>
          <a:xfrm>
            <a:off x="0" y="0"/>
            <a:ext cx="12192000" cy="6888480"/>
          </a:xfrm>
          <a:prstGeom prst="rect">
            <a:avLst/>
          </a:prstGeom>
        </p:spPr>
      </p:pic>
    </p:spTree>
    <p:extLst>
      <p:ext uri="{BB962C8B-B14F-4D97-AF65-F5344CB8AC3E}">
        <p14:creationId xmlns:p14="http://schemas.microsoft.com/office/powerpoint/2010/main" val="2786342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B78DE-8A2D-0CC7-4DC1-D94D87A87AF4}"/>
            </a:ext>
          </a:extLst>
        </p:cNvPr>
        <p:cNvGrpSpPr/>
        <p:nvPr/>
      </p:nvGrpSpPr>
      <p:grpSpPr>
        <a:xfrm>
          <a:off x="0" y="0"/>
          <a:ext cx="0" cy="0"/>
          <a:chOff x="0" y="0"/>
          <a:chExt cx="0" cy="0"/>
        </a:xfrm>
      </p:grpSpPr>
      <p:grpSp>
        <p:nvGrpSpPr>
          <p:cNvPr id="2" name="Group 13">
            <a:extLst>
              <a:ext uri="{FF2B5EF4-FFF2-40B4-BE49-F238E27FC236}">
                <a16:creationId xmlns:a16="http://schemas.microsoft.com/office/drawing/2014/main" id="{A182C46B-A3CC-0861-023D-B4387F645A32}"/>
              </a:ext>
            </a:extLst>
          </p:cNvPr>
          <p:cNvGrpSpPr/>
          <p:nvPr/>
        </p:nvGrpSpPr>
        <p:grpSpPr>
          <a:xfrm>
            <a:off x="304800" y="304800"/>
            <a:ext cx="2442689" cy="504807"/>
            <a:chOff x="0" y="0"/>
            <a:chExt cx="3059437" cy="673076"/>
          </a:xfrm>
        </p:grpSpPr>
        <p:sp>
          <p:nvSpPr>
            <p:cNvPr id="3" name="Freeform 14">
              <a:extLst>
                <a:ext uri="{FF2B5EF4-FFF2-40B4-BE49-F238E27FC236}">
                  <a16:creationId xmlns:a16="http://schemas.microsoft.com/office/drawing/2014/main" id="{EA36820B-1E06-5594-BE33-1A455AB3D61D}"/>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4" name="TextBox 15">
              <a:extLst>
                <a:ext uri="{FF2B5EF4-FFF2-40B4-BE49-F238E27FC236}">
                  <a16:creationId xmlns:a16="http://schemas.microsoft.com/office/drawing/2014/main" id="{64B663B0-DE4B-0AFE-7171-9CA39FC9A5A4}"/>
                </a:ext>
              </a:extLst>
            </p:cNvPr>
            <p:cNvSpPr txBox="1"/>
            <p:nvPr/>
          </p:nvSpPr>
          <p:spPr>
            <a:xfrm>
              <a:off x="801007" y="123547"/>
              <a:ext cx="1457423" cy="350181"/>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ワーク②</a:t>
              </a:r>
              <a:endParaRPr 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7" name="四角形: 角を丸くする 6">
            <a:extLst>
              <a:ext uri="{FF2B5EF4-FFF2-40B4-BE49-F238E27FC236}">
                <a16:creationId xmlns:a16="http://schemas.microsoft.com/office/drawing/2014/main" id="{C045EBD5-8799-0A5C-24D8-FE939BAEB387}"/>
              </a:ext>
            </a:extLst>
          </p:cNvPr>
          <p:cNvSpPr/>
          <p:nvPr/>
        </p:nvSpPr>
        <p:spPr>
          <a:xfrm>
            <a:off x="944333" y="1267216"/>
            <a:ext cx="3170467" cy="495357"/>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グループワーク３分</a:t>
            </a:r>
          </a:p>
        </p:txBody>
      </p:sp>
      <p:sp>
        <p:nvSpPr>
          <p:cNvPr id="13" name="TextBox 11">
            <a:extLst>
              <a:ext uri="{FF2B5EF4-FFF2-40B4-BE49-F238E27FC236}">
                <a16:creationId xmlns:a16="http://schemas.microsoft.com/office/drawing/2014/main" id="{1A4C20CC-5F5E-3D5F-721D-BBBEA522EE93}"/>
              </a:ext>
            </a:extLst>
          </p:cNvPr>
          <p:cNvSpPr txBox="1"/>
          <p:nvPr/>
        </p:nvSpPr>
        <p:spPr>
          <a:xfrm>
            <a:off x="1526144" y="2256758"/>
            <a:ext cx="9294256" cy="3664145"/>
          </a:xfrm>
          <a:prstGeom prst="rect">
            <a:avLst/>
          </a:prstGeom>
        </p:spPr>
        <p:txBody>
          <a:bodyPr wrap="square" lIns="0" tIns="0" rIns="0" bIns="0" rtlCol="0" anchor="t">
            <a:spAutoFit/>
          </a:bodyPr>
          <a:lstStyle/>
          <a:p>
            <a:pPr>
              <a:lnSpc>
                <a:spcPts val="3220"/>
              </a:lnSpc>
            </a:pP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■シェアタイム（</a:t>
            </a:r>
            <a:r>
              <a:rPr lang="en-US" altLang="ja-JP"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 1</a:t>
            </a: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人</a:t>
            </a:r>
            <a:r>
              <a:rPr lang="en-US" altLang="ja-JP"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1</a:t>
            </a: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分程度）</a:t>
            </a:r>
            <a:endParaRPr lang="en-US" altLang="ja-JP"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endParaRPr lang="en-US" altLang="ja-JP" sz="28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順番に、自分が作った</a:t>
            </a: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「明日（</a:t>
            </a:r>
            <a:r>
              <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2050</a:t>
            </a: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年）の風景」の文章を読み上げます。</a:t>
            </a: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聞き手は、</a:t>
            </a: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「その手があったか！」</a:t>
            </a: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「自分とは違う視点だ」　と思ったキーワードを</a:t>
            </a: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ワークシートにメモします。</a:t>
            </a: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8" name="テキスト ボックス 7">
            <a:extLst>
              <a:ext uri="{FF2B5EF4-FFF2-40B4-BE49-F238E27FC236}">
                <a16:creationId xmlns:a16="http://schemas.microsoft.com/office/drawing/2014/main" id="{2D206ABA-5222-F358-68D5-6E251C7CD630}"/>
              </a:ext>
            </a:extLst>
          </p:cNvPr>
          <p:cNvSpPr txBox="1"/>
          <p:nvPr/>
        </p:nvSpPr>
        <p:spPr>
          <a:xfrm>
            <a:off x="2747489" y="264815"/>
            <a:ext cx="6019800" cy="584775"/>
          </a:xfrm>
          <a:prstGeom prst="rect">
            <a:avLst/>
          </a:prstGeom>
          <a:noFill/>
        </p:spPr>
        <p:txBody>
          <a:bodyPr wrap="square" rtlCol="0">
            <a:spAutoFit/>
          </a:bodyPr>
          <a:lstStyle/>
          <a:p>
            <a:r>
              <a:rPr kumimoji="1" lang="ja-JP" altLang="en-US" sz="1600">
                <a:latin typeface="BIZ UDPゴシック" panose="020B0400000000000000" pitchFamily="50" charset="-128"/>
                <a:ea typeface="BIZ UDPゴシック" panose="020B0400000000000000" pitchFamily="50" charset="-128"/>
              </a:rPr>
              <a:t>幸せを創る明日の風景</a:t>
            </a:r>
          </a:p>
          <a:p>
            <a:r>
              <a:rPr kumimoji="1" lang="ja-JP" altLang="en-US" sz="1600">
                <a:latin typeface="BIZ UDPゴシック" panose="020B0400000000000000" pitchFamily="50" charset="-128"/>
                <a:ea typeface="BIZ UDPゴシック" panose="020B0400000000000000" pitchFamily="50" charset="-128"/>
              </a:rPr>
              <a:t> ～</a:t>
            </a:r>
            <a:r>
              <a:rPr kumimoji="1" lang="en-US" altLang="ja-JP" sz="1600">
                <a:latin typeface="BIZ UDPゴシック" panose="020B0400000000000000" pitchFamily="50" charset="-128"/>
                <a:ea typeface="BIZ UDPゴシック" panose="020B0400000000000000" pitchFamily="50" charset="-128"/>
              </a:rPr>
              <a:t>2050</a:t>
            </a:r>
            <a:r>
              <a:rPr kumimoji="1" lang="ja-JP" altLang="en-US" sz="1600">
                <a:latin typeface="BIZ UDPゴシック" panose="020B0400000000000000" pitchFamily="50" charset="-128"/>
                <a:ea typeface="BIZ UDPゴシック" panose="020B0400000000000000" pitchFamily="50" charset="-128"/>
              </a:rPr>
              <a:t>年の私たちの社会をデザインしよう～</a:t>
            </a:r>
          </a:p>
        </p:txBody>
      </p:sp>
    </p:spTree>
    <p:extLst>
      <p:ext uri="{BB962C8B-B14F-4D97-AF65-F5344CB8AC3E}">
        <p14:creationId xmlns:p14="http://schemas.microsoft.com/office/powerpoint/2010/main" val="27499292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8F39F3-D411-3131-4E16-091332775DBC}"/>
            </a:ext>
          </a:extLst>
        </p:cNvPr>
        <p:cNvGrpSpPr/>
        <p:nvPr/>
      </p:nvGrpSpPr>
      <p:grpSpPr>
        <a:xfrm>
          <a:off x="0" y="0"/>
          <a:ext cx="0" cy="0"/>
          <a:chOff x="0" y="0"/>
          <a:chExt cx="0" cy="0"/>
        </a:xfrm>
      </p:grpSpPr>
      <p:grpSp>
        <p:nvGrpSpPr>
          <p:cNvPr id="2" name="Group 13">
            <a:extLst>
              <a:ext uri="{FF2B5EF4-FFF2-40B4-BE49-F238E27FC236}">
                <a16:creationId xmlns:a16="http://schemas.microsoft.com/office/drawing/2014/main" id="{9E6B09E6-561E-940D-C562-C0F82FEB51E5}"/>
              </a:ext>
            </a:extLst>
          </p:cNvPr>
          <p:cNvGrpSpPr/>
          <p:nvPr/>
        </p:nvGrpSpPr>
        <p:grpSpPr>
          <a:xfrm>
            <a:off x="304800" y="304800"/>
            <a:ext cx="2442689" cy="504807"/>
            <a:chOff x="0" y="0"/>
            <a:chExt cx="3059437" cy="673076"/>
          </a:xfrm>
        </p:grpSpPr>
        <p:sp>
          <p:nvSpPr>
            <p:cNvPr id="3" name="Freeform 14">
              <a:extLst>
                <a:ext uri="{FF2B5EF4-FFF2-40B4-BE49-F238E27FC236}">
                  <a16:creationId xmlns:a16="http://schemas.microsoft.com/office/drawing/2014/main" id="{5F15A478-4666-C213-EC48-B240D2D608BC}"/>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4" name="TextBox 15">
              <a:extLst>
                <a:ext uri="{FF2B5EF4-FFF2-40B4-BE49-F238E27FC236}">
                  <a16:creationId xmlns:a16="http://schemas.microsoft.com/office/drawing/2014/main" id="{E4D30845-F9F3-4820-7773-08F4877840DD}"/>
                </a:ext>
              </a:extLst>
            </p:cNvPr>
            <p:cNvSpPr txBox="1"/>
            <p:nvPr/>
          </p:nvSpPr>
          <p:spPr>
            <a:xfrm>
              <a:off x="801007" y="123547"/>
              <a:ext cx="1457423" cy="350181"/>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ワーク②</a:t>
              </a:r>
              <a:endParaRPr 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7" name="四角形: 角を丸くする 6">
            <a:extLst>
              <a:ext uri="{FF2B5EF4-FFF2-40B4-BE49-F238E27FC236}">
                <a16:creationId xmlns:a16="http://schemas.microsoft.com/office/drawing/2014/main" id="{BAB89DFD-9C2F-98C5-4CA7-3415A4564A7C}"/>
              </a:ext>
            </a:extLst>
          </p:cNvPr>
          <p:cNvSpPr/>
          <p:nvPr/>
        </p:nvSpPr>
        <p:spPr>
          <a:xfrm>
            <a:off x="944333" y="1267216"/>
            <a:ext cx="3170467" cy="495357"/>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グループワーク５分</a:t>
            </a:r>
          </a:p>
        </p:txBody>
      </p:sp>
      <p:sp>
        <p:nvSpPr>
          <p:cNvPr id="13" name="TextBox 11">
            <a:extLst>
              <a:ext uri="{FF2B5EF4-FFF2-40B4-BE49-F238E27FC236}">
                <a16:creationId xmlns:a16="http://schemas.microsoft.com/office/drawing/2014/main" id="{28ACC142-84A6-C2DB-740A-EF896955AED2}"/>
              </a:ext>
            </a:extLst>
          </p:cNvPr>
          <p:cNvSpPr txBox="1"/>
          <p:nvPr/>
        </p:nvSpPr>
        <p:spPr>
          <a:xfrm>
            <a:off x="1286693" y="2066470"/>
            <a:ext cx="10032148" cy="2022670"/>
          </a:xfrm>
          <a:prstGeom prst="rect">
            <a:avLst/>
          </a:prstGeom>
        </p:spPr>
        <p:txBody>
          <a:bodyPr wrap="square" lIns="0" tIns="0" rIns="0" bIns="0" rtlCol="0" anchor="t">
            <a:spAutoFit/>
          </a:bodyPr>
          <a:lstStyle/>
          <a:p>
            <a:pPr>
              <a:lnSpc>
                <a:spcPts val="3220"/>
              </a:lnSpc>
            </a:pP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■リンクタイム</a:t>
            </a:r>
          </a:p>
          <a:p>
            <a:pPr>
              <a:lnSpc>
                <a:spcPts val="3220"/>
              </a:lnSpc>
            </a:pPr>
            <a:endParaRPr lang="en-US" altLang="ja-JP" sz="28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メンバーのアイデア、</a:t>
            </a:r>
            <a:r>
              <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EXPO</a:t>
            </a: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キーワード</a:t>
            </a:r>
            <a:r>
              <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100</a:t>
            </a: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を足し算して、</a:t>
            </a: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en-US" altLang="ja-JP" sz="2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2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自然を育てるほど豊かになる街</a:t>
            </a:r>
            <a:r>
              <a:rPr lang="en-US" altLang="ja-JP" sz="2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をもっと想像してみましょう！</a:t>
            </a: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例：</a:t>
            </a:r>
            <a:endParaRPr lang="en-US" altLang="ja-JP"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15" name="テキスト ボックス 14">
            <a:extLst>
              <a:ext uri="{FF2B5EF4-FFF2-40B4-BE49-F238E27FC236}">
                <a16:creationId xmlns:a16="http://schemas.microsoft.com/office/drawing/2014/main" id="{498E55DD-CB9B-3794-7B3B-97E4AF42FF9A}"/>
              </a:ext>
            </a:extLst>
          </p:cNvPr>
          <p:cNvSpPr txBox="1"/>
          <p:nvPr/>
        </p:nvSpPr>
        <p:spPr>
          <a:xfrm>
            <a:off x="2747489" y="264815"/>
            <a:ext cx="6019800" cy="584775"/>
          </a:xfrm>
          <a:prstGeom prst="rect">
            <a:avLst/>
          </a:prstGeom>
          <a:noFill/>
        </p:spPr>
        <p:txBody>
          <a:bodyPr wrap="square" rtlCol="0">
            <a:spAutoFit/>
          </a:bodyPr>
          <a:lstStyle/>
          <a:p>
            <a:r>
              <a:rPr kumimoji="1" lang="ja-JP" altLang="en-US" sz="1600">
                <a:latin typeface="BIZ UDPゴシック" panose="020B0400000000000000" pitchFamily="50" charset="-128"/>
                <a:ea typeface="BIZ UDPゴシック" panose="020B0400000000000000" pitchFamily="50" charset="-128"/>
              </a:rPr>
              <a:t>幸せを創る明日の風景</a:t>
            </a:r>
          </a:p>
          <a:p>
            <a:r>
              <a:rPr kumimoji="1" lang="ja-JP" altLang="en-US" sz="1600">
                <a:latin typeface="BIZ UDPゴシック" panose="020B0400000000000000" pitchFamily="50" charset="-128"/>
                <a:ea typeface="BIZ UDPゴシック" panose="020B0400000000000000" pitchFamily="50" charset="-128"/>
              </a:rPr>
              <a:t> ～</a:t>
            </a:r>
            <a:r>
              <a:rPr kumimoji="1" lang="en-US" altLang="ja-JP" sz="1600">
                <a:latin typeface="BIZ UDPゴシック" panose="020B0400000000000000" pitchFamily="50" charset="-128"/>
                <a:ea typeface="BIZ UDPゴシック" panose="020B0400000000000000" pitchFamily="50" charset="-128"/>
              </a:rPr>
              <a:t>2050</a:t>
            </a:r>
            <a:r>
              <a:rPr kumimoji="1" lang="ja-JP" altLang="en-US" sz="1600">
                <a:latin typeface="BIZ UDPゴシック" panose="020B0400000000000000" pitchFamily="50" charset="-128"/>
                <a:ea typeface="BIZ UDPゴシック" panose="020B0400000000000000" pitchFamily="50" charset="-128"/>
              </a:rPr>
              <a:t>年の私たちの社会をデザインしよう～</a:t>
            </a:r>
          </a:p>
        </p:txBody>
      </p:sp>
      <p:sp>
        <p:nvSpPr>
          <p:cNvPr id="17" name="四角形: 角を丸くする 16">
            <a:extLst>
              <a:ext uri="{FF2B5EF4-FFF2-40B4-BE49-F238E27FC236}">
                <a16:creationId xmlns:a16="http://schemas.microsoft.com/office/drawing/2014/main" id="{909EA05A-0AE5-4BE9-36CB-30543E50EB71}"/>
              </a:ext>
            </a:extLst>
          </p:cNvPr>
          <p:cNvSpPr/>
          <p:nvPr/>
        </p:nvSpPr>
        <p:spPr>
          <a:xfrm>
            <a:off x="2247472" y="4039503"/>
            <a:ext cx="3352800" cy="990600"/>
          </a:xfrm>
          <a:prstGeom prst="roundRect">
            <a:avLst>
              <a:gd name="adj" fmla="val 9407"/>
            </a:avLst>
          </a:prstGeom>
          <a:ln w="76200">
            <a:solidFill>
              <a:srgbClr val="D7E60D"/>
            </a:solidFill>
          </a:ln>
        </p:spPr>
        <p:style>
          <a:lnRef idx="2">
            <a:schemeClr val="accent6"/>
          </a:lnRef>
          <a:fillRef idx="1">
            <a:schemeClr val="lt1"/>
          </a:fillRef>
          <a:effectRef idx="0">
            <a:schemeClr val="accent6"/>
          </a:effectRef>
          <a:fontRef idx="minor">
            <a:schemeClr val="dk1"/>
          </a:fontRef>
        </p:style>
        <p:txBody>
          <a:bodyPr rtlCol="0" anchor="b"/>
          <a:lstStyle/>
          <a:p>
            <a:pPr algn="ctr"/>
            <a:endParaRPr kumimoji="1" lang="ja-JP" altLang="en-US" sz="2400">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1BE2F996-7B51-353E-594C-0182E3116CC8}"/>
              </a:ext>
            </a:extLst>
          </p:cNvPr>
          <p:cNvSpPr/>
          <p:nvPr/>
        </p:nvSpPr>
        <p:spPr>
          <a:xfrm>
            <a:off x="7010400" y="4039503"/>
            <a:ext cx="3352800" cy="990600"/>
          </a:xfrm>
          <a:prstGeom prst="roundRect">
            <a:avLst>
              <a:gd name="adj" fmla="val 9407"/>
            </a:avLst>
          </a:prstGeom>
          <a:ln w="76200">
            <a:solidFill>
              <a:srgbClr val="F35F94"/>
            </a:solidFill>
          </a:ln>
        </p:spPr>
        <p:style>
          <a:lnRef idx="2">
            <a:schemeClr val="accent6"/>
          </a:lnRef>
          <a:fillRef idx="1">
            <a:schemeClr val="lt1"/>
          </a:fillRef>
          <a:effectRef idx="0">
            <a:schemeClr val="accent6"/>
          </a:effectRef>
          <a:fontRef idx="minor">
            <a:schemeClr val="dk1"/>
          </a:fontRef>
        </p:style>
        <p:txBody>
          <a:bodyPr rtlCol="0" anchor="b"/>
          <a:lstStyle/>
          <a:p>
            <a:pPr algn="ctr"/>
            <a:endParaRPr kumimoji="1" lang="ja-JP" altLang="en-US" sz="2400">
              <a:latin typeface="BIZ UDPゴシック" panose="020B0400000000000000" pitchFamily="50" charset="-128"/>
              <a:ea typeface="BIZ UDPゴシック" panose="020B0400000000000000" pitchFamily="50" charset="-128"/>
            </a:endParaRPr>
          </a:p>
        </p:txBody>
      </p:sp>
      <p:sp>
        <p:nvSpPr>
          <p:cNvPr id="19" name="乗算記号 18">
            <a:extLst>
              <a:ext uri="{FF2B5EF4-FFF2-40B4-BE49-F238E27FC236}">
                <a16:creationId xmlns:a16="http://schemas.microsoft.com/office/drawing/2014/main" id="{E72B4AD1-46F5-62F2-602C-74B2EEF3D65D}"/>
              </a:ext>
            </a:extLst>
          </p:cNvPr>
          <p:cNvSpPr/>
          <p:nvPr/>
        </p:nvSpPr>
        <p:spPr>
          <a:xfrm>
            <a:off x="5769367" y="4046352"/>
            <a:ext cx="1066800" cy="990600"/>
          </a:xfrm>
          <a:prstGeom prst="mathMultiply">
            <a:avLst/>
          </a:prstGeom>
          <a:solidFill>
            <a:srgbClr val="1770C2"/>
          </a:solidFill>
          <a:ln>
            <a:solidFill>
              <a:srgbClr val="1770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20" name="次の値と等しい 19">
            <a:extLst>
              <a:ext uri="{FF2B5EF4-FFF2-40B4-BE49-F238E27FC236}">
                <a16:creationId xmlns:a16="http://schemas.microsoft.com/office/drawing/2014/main" id="{1186B1FF-5939-234C-1010-B1E4377203E8}"/>
              </a:ext>
            </a:extLst>
          </p:cNvPr>
          <p:cNvSpPr/>
          <p:nvPr/>
        </p:nvSpPr>
        <p:spPr>
          <a:xfrm>
            <a:off x="2605766" y="5444718"/>
            <a:ext cx="1143000" cy="762000"/>
          </a:xfrm>
          <a:prstGeom prst="mathEqual">
            <a:avLst/>
          </a:prstGeom>
          <a:solidFill>
            <a:srgbClr val="1770C2"/>
          </a:solidFill>
          <a:ln>
            <a:solidFill>
              <a:srgbClr val="1770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C60F4028-E841-ED22-CFE7-79E3243B4441}"/>
              </a:ext>
            </a:extLst>
          </p:cNvPr>
          <p:cNvSpPr/>
          <p:nvPr/>
        </p:nvSpPr>
        <p:spPr>
          <a:xfrm>
            <a:off x="3810000" y="5334000"/>
            <a:ext cx="6553200" cy="990600"/>
          </a:xfrm>
          <a:prstGeom prst="roundRect">
            <a:avLst>
              <a:gd name="adj" fmla="val 9407"/>
            </a:avLst>
          </a:prstGeom>
          <a:ln w="76200">
            <a:solidFill>
              <a:srgbClr val="10AA5D"/>
            </a:solidFill>
          </a:ln>
        </p:spPr>
        <p:style>
          <a:lnRef idx="2">
            <a:schemeClr val="accent6"/>
          </a:lnRef>
          <a:fillRef idx="1">
            <a:schemeClr val="lt1"/>
          </a:fillRef>
          <a:effectRef idx="0">
            <a:schemeClr val="accent6"/>
          </a:effectRef>
          <a:fontRef idx="minor">
            <a:schemeClr val="dk1"/>
          </a:fontRef>
        </p:style>
        <p:txBody>
          <a:bodyPr rtlCol="0" anchor="b"/>
          <a:lstStyle/>
          <a:p>
            <a:pPr algn="ctr"/>
            <a:r>
              <a:rPr kumimoji="1" lang="ja-JP" altLang="en-US" sz="2400">
                <a:latin typeface="BIZ UDPゴシック" panose="020B0400000000000000" pitchFamily="50" charset="-128"/>
                <a:ea typeface="BIZ UDPゴシック" panose="020B0400000000000000" pitchFamily="50" charset="-128"/>
              </a:rPr>
              <a:t>（自由に想像した言葉を入れる）</a:t>
            </a:r>
          </a:p>
        </p:txBody>
      </p:sp>
      <p:sp>
        <p:nvSpPr>
          <p:cNvPr id="22" name="テキスト ボックス 21">
            <a:extLst>
              <a:ext uri="{FF2B5EF4-FFF2-40B4-BE49-F238E27FC236}">
                <a16:creationId xmlns:a16="http://schemas.microsoft.com/office/drawing/2014/main" id="{E2320D9A-E52B-9E83-EB95-4EAF04ECD72F}"/>
              </a:ext>
            </a:extLst>
          </p:cNvPr>
          <p:cNvSpPr txBox="1"/>
          <p:nvPr/>
        </p:nvSpPr>
        <p:spPr>
          <a:xfrm>
            <a:off x="3782454" y="5320042"/>
            <a:ext cx="573949" cy="523220"/>
          </a:xfrm>
          <a:prstGeom prst="rect">
            <a:avLst/>
          </a:prstGeom>
          <a:noFill/>
        </p:spPr>
        <p:txBody>
          <a:bodyPr wrap="square" rtlCol="0">
            <a:spAutoFit/>
          </a:bodyPr>
          <a:lstStyle/>
          <a:p>
            <a:pPr algn="ctr"/>
            <a:r>
              <a:rPr kumimoji="1" lang="ja-JP" altLang="en-US" sz="2800">
                <a:latin typeface="BIZ UDPゴシック" panose="020B0400000000000000" pitchFamily="50" charset="-128"/>
                <a:ea typeface="BIZ UDPゴシック" panose="020B0400000000000000" pitchFamily="50" charset="-128"/>
              </a:rPr>
              <a:t>★</a:t>
            </a:r>
          </a:p>
        </p:txBody>
      </p:sp>
      <p:sp>
        <p:nvSpPr>
          <p:cNvPr id="23" name="テキスト ボックス 22">
            <a:extLst>
              <a:ext uri="{FF2B5EF4-FFF2-40B4-BE49-F238E27FC236}">
                <a16:creationId xmlns:a16="http://schemas.microsoft.com/office/drawing/2014/main" id="{F311E729-1FC2-6238-2050-8F5076E044D9}"/>
              </a:ext>
            </a:extLst>
          </p:cNvPr>
          <p:cNvSpPr txBox="1"/>
          <p:nvPr/>
        </p:nvSpPr>
        <p:spPr>
          <a:xfrm>
            <a:off x="2249740" y="4017043"/>
            <a:ext cx="573949" cy="523220"/>
          </a:xfrm>
          <a:prstGeom prst="rect">
            <a:avLst/>
          </a:prstGeom>
          <a:noFill/>
        </p:spPr>
        <p:txBody>
          <a:bodyPr wrap="square" rtlCol="0">
            <a:spAutoFit/>
          </a:bodyPr>
          <a:lstStyle/>
          <a:p>
            <a:pPr algn="ctr"/>
            <a:r>
              <a:rPr kumimoji="1" lang="ja-JP" altLang="en-US" sz="2800">
                <a:latin typeface="BIZ UDPゴシック" panose="020B0400000000000000" pitchFamily="50" charset="-128"/>
                <a:ea typeface="BIZ UDPゴシック" panose="020B0400000000000000" pitchFamily="50" charset="-128"/>
              </a:rPr>
              <a:t>●</a:t>
            </a:r>
          </a:p>
        </p:txBody>
      </p:sp>
      <p:sp>
        <p:nvSpPr>
          <p:cNvPr id="24" name="テキスト ボックス 23">
            <a:extLst>
              <a:ext uri="{FF2B5EF4-FFF2-40B4-BE49-F238E27FC236}">
                <a16:creationId xmlns:a16="http://schemas.microsoft.com/office/drawing/2014/main" id="{23ADA629-890A-2F74-C23E-375A05E1D859}"/>
              </a:ext>
            </a:extLst>
          </p:cNvPr>
          <p:cNvSpPr txBox="1"/>
          <p:nvPr/>
        </p:nvSpPr>
        <p:spPr>
          <a:xfrm>
            <a:off x="7022195" y="4018432"/>
            <a:ext cx="573949" cy="523220"/>
          </a:xfrm>
          <a:prstGeom prst="rect">
            <a:avLst/>
          </a:prstGeom>
          <a:noFill/>
        </p:spPr>
        <p:txBody>
          <a:bodyPr wrap="square" rtlCol="0">
            <a:spAutoFit/>
          </a:bodyPr>
          <a:lstStyle/>
          <a:p>
            <a:pPr algn="ctr"/>
            <a:r>
              <a:rPr kumimoji="1" lang="ja-JP" altLang="en-US" sz="2800">
                <a:latin typeface="BIZ UDPゴシック" panose="020B0400000000000000" pitchFamily="50" charset="-128"/>
                <a:ea typeface="BIZ UDPゴシック" panose="020B0400000000000000" pitchFamily="50" charset="-128"/>
              </a:rPr>
              <a:t>◆</a:t>
            </a:r>
          </a:p>
        </p:txBody>
      </p:sp>
    </p:spTree>
    <p:extLst>
      <p:ext uri="{BB962C8B-B14F-4D97-AF65-F5344CB8AC3E}">
        <p14:creationId xmlns:p14="http://schemas.microsoft.com/office/powerpoint/2010/main" val="6814168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5F643-245C-4077-AF41-912E91224BC3}"/>
            </a:ext>
          </a:extLst>
        </p:cNvPr>
        <p:cNvGrpSpPr/>
        <p:nvPr/>
      </p:nvGrpSpPr>
      <p:grpSpPr>
        <a:xfrm>
          <a:off x="0" y="0"/>
          <a:ext cx="0" cy="0"/>
          <a:chOff x="0" y="0"/>
          <a:chExt cx="0" cy="0"/>
        </a:xfrm>
      </p:grpSpPr>
      <p:grpSp>
        <p:nvGrpSpPr>
          <p:cNvPr id="2" name="Group 13">
            <a:extLst>
              <a:ext uri="{FF2B5EF4-FFF2-40B4-BE49-F238E27FC236}">
                <a16:creationId xmlns:a16="http://schemas.microsoft.com/office/drawing/2014/main" id="{5F8CED28-6112-3C74-C0B5-E1AA371EF179}"/>
              </a:ext>
            </a:extLst>
          </p:cNvPr>
          <p:cNvGrpSpPr/>
          <p:nvPr/>
        </p:nvGrpSpPr>
        <p:grpSpPr>
          <a:xfrm>
            <a:off x="304800" y="304800"/>
            <a:ext cx="2442689" cy="504807"/>
            <a:chOff x="0" y="0"/>
            <a:chExt cx="3059437" cy="673076"/>
          </a:xfrm>
        </p:grpSpPr>
        <p:sp>
          <p:nvSpPr>
            <p:cNvPr id="3" name="Freeform 14">
              <a:extLst>
                <a:ext uri="{FF2B5EF4-FFF2-40B4-BE49-F238E27FC236}">
                  <a16:creationId xmlns:a16="http://schemas.microsoft.com/office/drawing/2014/main" id="{41CD0B47-1168-20BA-38BE-3FB245EA9257}"/>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4" name="TextBox 15">
              <a:extLst>
                <a:ext uri="{FF2B5EF4-FFF2-40B4-BE49-F238E27FC236}">
                  <a16:creationId xmlns:a16="http://schemas.microsoft.com/office/drawing/2014/main" id="{6F5F749B-9B0B-BC02-04B2-E1224073A77C}"/>
                </a:ext>
              </a:extLst>
            </p:cNvPr>
            <p:cNvSpPr txBox="1"/>
            <p:nvPr/>
          </p:nvSpPr>
          <p:spPr>
            <a:xfrm>
              <a:off x="801007" y="123547"/>
              <a:ext cx="1457423" cy="350181"/>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ワーク②</a:t>
              </a:r>
              <a:endParaRPr 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7" name="四角形: 角を丸くする 6">
            <a:extLst>
              <a:ext uri="{FF2B5EF4-FFF2-40B4-BE49-F238E27FC236}">
                <a16:creationId xmlns:a16="http://schemas.microsoft.com/office/drawing/2014/main" id="{3C793279-C21E-8FD9-7D8C-36E340706055}"/>
              </a:ext>
            </a:extLst>
          </p:cNvPr>
          <p:cNvSpPr/>
          <p:nvPr/>
        </p:nvSpPr>
        <p:spPr>
          <a:xfrm>
            <a:off x="944333" y="1267216"/>
            <a:ext cx="3170467" cy="495357"/>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グループワーク５分</a:t>
            </a:r>
          </a:p>
        </p:txBody>
      </p:sp>
      <p:sp>
        <p:nvSpPr>
          <p:cNvPr id="13" name="TextBox 11">
            <a:extLst>
              <a:ext uri="{FF2B5EF4-FFF2-40B4-BE49-F238E27FC236}">
                <a16:creationId xmlns:a16="http://schemas.microsoft.com/office/drawing/2014/main" id="{A8D0F2C6-7E28-823C-18B9-D0E43B58BE8F}"/>
              </a:ext>
            </a:extLst>
          </p:cNvPr>
          <p:cNvSpPr txBox="1"/>
          <p:nvPr/>
        </p:nvSpPr>
        <p:spPr>
          <a:xfrm>
            <a:off x="1286693" y="2066470"/>
            <a:ext cx="10032148" cy="2433038"/>
          </a:xfrm>
          <a:prstGeom prst="rect">
            <a:avLst/>
          </a:prstGeom>
        </p:spPr>
        <p:txBody>
          <a:bodyPr wrap="square" lIns="0" tIns="0" rIns="0" bIns="0" rtlCol="0" anchor="t">
            <a:spAutoFit/>
          </a:bodyPr>
          <a:lstStyle/>
          <a:p>
            <a:pPr>
              <a:lnSpc>
                <a:spcPts val="3220"/>
              </a:lnSpc>
            </a:pP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■リンクタイム</a:t>
            </a:r>
          </a:p>
          <a:p>
            <a:pPr>
              <a:lnSpc>
                <a:spcPts val="3220"/>
              </a:lnSpc>
            </a:pPr>
            <a:endParaRPr lang="en-US" altLang="ja-JP" sz="28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メンバーのアイデア、</a:t>
            </a:r>
            <a:r>
              <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EXPO</a:t>
            </a: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キーワード</a:t>
            </a:r>
            <a:r>
              <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100</a:t>
            </a: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を足し算して、</a:t>
            </a: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en-US" altLang="ja-JP" sz="2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2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自然を育てるほど豊かになる街</a:t>
            </a:r>
            <a:r>
              <a:rPr lang="en-US" altLang="ja-JP" sz="2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をもっと想像してみましょう！</a:t>
            </a: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例：</a:t>
            </a:r>
            <a:endParaRPr lang="en-US" altLang="ja-JP"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15" name="テキスト ボックス 14">
            <a:extLst>
              <a:ext uri="{FF2B5EF4-FFF2-40B4-BE49-F238E27FC236}">
                <a16:creationId xmlns:a16="http://schemas.microsoft.com/office/drawing/2014/main" id="{C9B47C57-B187-3923-330B-CA0177EC05C1}"/>
              </a:ext>
            </a:extLst>
          </p:cNvPr>
          <p:cNvSpPr txBox="1"/>
          <p:nvPr/>
        </p:nvSpPr>
        <p:spPr>
          <a:xfrm>
            <a:off x="2747489" y="264815"/>
            <a:ext cx="6019800" cy="584775"/>
          </a:xfrm>
          <a:prstGeom prst="rect">
            <a:avLst/>
          </a:prstGeom>
          <a:noFill/>
        </p:spPr>
        <p:txBody>
          <a:bodyPr wrap="square" rtlCol="0">
            <a:spAutoFit/>
          </a:bodyPr>
          <a:lstStyle/>
          <a:p>
            <a:r>
              <a:rPr kumimoji="1" lang="ja-JP" altLang="en-US" sz="1600">
                <a:latin typeface="BIZ UDPゴシック" panose="020B0400000000000000" pitchFamily="50" charset="-128"/>
                <a:ea typeface="BIZ UDPゴシック" panose="020B0400000000000000" pitchFamily="50" charset="-128"/>
              </a:rPr>
              <a:t>幸せを創る明日の風景</a:t>
            </a:r>
          </a:p>
          <a:p>
            <a:r>
              <a:rPr kumimoji="1" lang="ja-JP" altLang="en-US" sz="1600">
                <a:latin typeface="BIZ UDPゴシック" panose="020B0400000000000000" pitchFamily="50" charset="-128"/>
                <a:ea typeface="BIZ UDPゴシック" panose="020B0400000000000000" pitchFamily="50" charset="-128"/>
              </a:rPr>
              <a:t> ～</a:t>
            </a:r>
            <a:r>
              <a:rPr kumimoji="1" lang="en-US" altLang="ja-JP" sz="1600">
                <a:latin typeface="BIZ UDPゴシック" panose="020B0400000000000000" pitchFamily="50" charset="-128"/>
                <a:ea typeface="BIZ UDPゴシック" panose="020B0400000000000000" pitchFamily="50" charset="-128"/>
              </a:rPr>
              <a:t>2050</a:t>
            </a:r>
            <a:r>
              <a:rPr kumimoji="1" lang="ja-JP" altLang="en-US" sz="1600">
                <a:latin typeface="BIZ UDPゴシック" panose="020B0400000000000000" pitchFamily="50" charset="-128"/>
                <a:ea typeface="BIZ UDPゴシック" panose="020B0400000000000000" pitchFamily="50" charset="-128"/>
              </a:rPr>
              <a:t>年の私たちの社会をデザインしよう～</a:t>
            </a:r>
          </a:p>
        </p:txBody>
      </p:sp>
      <p:sp>
        <p:nvSpPr>
          <p:cNvPr id="17" name="四角形: 角を丸くする 16">
            <a:extLst>
              <a:ext uri="{FF2B5EF4-FFF2-40B4-BE49-F238E27FC236}">
                <a16:creationId xmlns:a16="http://schemas.microsoft.com/office/drawing/2014/main" id="{0BDA6071-C83D-DD0A-E3FA-2D0849859E64}"/>
              </a:ext>
            </a:extLst>
          </p:cNvPr>
          <p:cNvSpPr/>
          <p:nvPr/>
        </p:nvSpPr>
        <p:spPr>
          <a:xfrm>
            <a:off x="2247472" y="4039503"/>
            <a:ext cx="3352800" cy="990600"/>
          </a:xfrm>
          <a:prstGeom prst="roundRect">
            <a:avLst>
              <a:gd name="adj" fmla="val 9407"/>
            </a:avLst>
          </a:prstGeom>
          <a:ln w="76200">
            <a:solidFill>
              <a:srgbClr val="D7E60D"/>
            </a:solidFill>
          </a:ln>
        </p:spPr>
        <p:style>
          <a:lnRef idx="2">
            <a:schemeClr val="accent6"/>
          </a:lnRef>
          <a:fillRef idx="1">
            <a:schemeClr val="lt1"/>
          </a:fillRef>
          <a:effectRef idx="0">
            <a:schemeClr val="accent6"/>
          </a:effectRef>
          <a:fontRef idx="minor">
            <a:schemeClr val="dk1"/>
          </a:fontRef>
        </p:style>
        <p:txBody>
          <a:bodyPr rtlCol="0" anchor="b"/>
          <a:lstStyle/>
          <a:p>
            <a:pPr algn="ctr"/>
            <a:r>
              <a:rPr kumimoji="1" lang="ja-JP" altLang="en-US" sz="2400">
                <a:latin typeface="BIZ UDPゴシック" panose="020B0400000000000000" pitchFamily="50" charset="-128"/>
                <a:ea typeface="BIZ UDPゴシック" panose="020B0400000000000000" pitchFamily="50" charset="-128"/>
              </a:rPr>
              <a:t>ベランダが</a:t>
            </a:r>
            <a:endParaRPr kumimoji="1" lang="en-US" altLang="ja-JP" sz="2400">
              <a:latin typeface="BIZ UDPゴシック" panose="020B0400000000000000" pitchFamily="50" charset="-128"/>
              <a:ea typeface="BIZ UDPゴシック" panose="020B0400000000000000" pitchFamily="50" charset="-128"/>
            </a:endParaRPr>
          </a:p>
          <a:p>
            <a:pPr algn="ctr"/>
            <a:r>
              <a:rPr kumimoji="1" lang="ja-JP" altLang="en-US" sz="2400">
                <a:latin typeface="BIZ UDPゴシック" panose="020B0400000000000000" pitchFamily="50" charset="-128"/>
                <a:ea typeface="BIZ UDPゴシック" panose="020B0400000000000000" pitchFamily="50" charset="-128"/>
              </a:rPr>
              <a:t>小さな森になっている</a:t>
            </a:r>
          </a:p>
        </p:txBody>
      </p:sp>
      <p:sp>
        <p:nvSpPr>
          <p:cNvPr id="18" name="四角形: 角を丸くする 17">
            <a:extLst>
              <a:ext uri="{FF2B5EF4-FFF2-40B4-BE49-F238E27FC236}">
                <a16:creationId xmlns:a16="http://schemas.microsoft.com/office/drawing/2014/main" id="{B50BE4F7-7CF7-70AA-EE2A-CA48480BBFA2}"/>
              </a:ext>
            </a:extLst>
          </p:cNvPr>
          <p:cNvSpPr/>
          <p:nvPr/>
        </p:nvSpPr>
        <p:spPr>
          <a:xfrm>
            <a:off x="7010400" y="4039503"/>
            <a:ext cx="3352800" cy="990600"/>
          </a:xfrm>
          <a:prstGeom prst="roundRect">
            <a:avLst>
              <a:gd name="adj" fmla="val 9407"/>
            </a:avLst>
          </a:prstGeom>
          <a:ln w="76200">
            <a:solidFill>
              <a:srgbClr val="F35F94"/>
            </a:solidFill>
          </a:ln>
        </p:spPr>
        <p:style>
          <a:lnRef idx="2">
            <a:schemeClr val="accent6"/>
          </a:lnRef>
          <a:fillRef idx="1">
            <a:schemeClr val="lt1"/>
          </a:fillRef>
          <a:effectRef idx="0">
            <a:schemeClr val="accent6"/>
          </a:effectRef>
          <a:fontRef idx="minor">
            <a:schemeClr val="dk1"/>
          </a:fontRef>
        </p:style>
        <p:txBody>
          <a:bodyPr rtlCol="0" anchor="b"/>
          <a:lstStyle/>
          <a:p>
            <a:pPr algn="ctr"/>
            <a:r>
              <a:rPr kumimoji="1" lang="ja-JP" altLang="en-US" sz="2400">
                <a:latin typeface="BIZ UDPゴシック" panose="020B0400000000000000" pitchFamily="50" charset="-128"/>
                <a:ea typeface="BIZ UDPゴシック" panose="020B0400000000000000" pitchFamily="50" charset="-128"/>
              </a:rPr>
              <a:t>ホタルが</a:t>
            </a:r>
            <a:endParaRPr kumimoji="1" lang="en-US" altLang="ja-JP" sz="2400">
              <a:latin typeface="BIZ UDPゴシック" panose="020B0400000000000000" pitchFamily="50" charset="-128"/>
              <a:ea typeface="BIZ UDPゴシック" panose="020B0400000000000000" pitchFamily="50" charset="-128"/>
            </a:endParaRPr>
          </a:p>
          <a:p>
            <a:pPr algn="ctr"/>
            <a:r>
              <a:rPr kumimoji="1" lang="ja-JP" altLang="en-US" sz="2400">
                <a:latin typeface="BIZ UDPゴシック" panose="020B0400000000000000" pitchFamily="50" charset="-128"/>
                <a:ea typeface="BIZ UDPゴシック" panose="020B0400000000000000" pitchFamily="50" charset="-128"/>
              </a:rPr>
              <a:t>戻ってきている</a:t>
            </a:r>
          </a:p>
        </p:txBody>
      </p:sp>
      <p:sp>
        <p:nvSpPr>
          <p:cNvPr id="19" name="乗算記号 18">
            <a:extLst>
              <a:ext uri="{FF2B5EF4-FFF2-40B4-BE49-F238E27FC236}">
                <a16:creationId xmlns:a16="http://schemas.microsoft.com/office/drawing/2014/main" id="{CD1AB69A-4DEB-E0EC-1586-1075935CC3D9}"/>
              </a:ext>
            </a:extLst>
          </p:cNvPr>
          <p:cNvSpPr/>
          <p:nvPr/>
        </p:nvSpPr>
        <p:spPr>
          <a:xfrm>
            <a:off x="5769367" y="4046352"/>
            <a:ext cx="1066800" cy="990600"/>
          </a:xfrm>
          <a:prstGeom prst="mathMultiply">
            <a:avLst/>
          </a:prstGeom>
          <a:solidFill>
            <a:srgbClr val="1770C2"/>
          </a:solidFill>
          <a:ln>
            <a:solidFill>
              <a:srgbClr val="1770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20" name="次の値と等しい 19">
            <a:extLst>
              <a:ext uri="{FF2B5EF4-FFF2-40B4-BE49-F238E27FC236}">
                <a16:creationId xmlns:a16="http://schemas.microsoft.com/office/drawing/2014/main" id="{1B5F08F0-47EC-6B53-F494-206E845378A5}"/>
              </a:ext>
            </a:extLst>
          </p:cNvPr>
          <p:cNvSpPr/>
          <p:nvPr/>
        </p:nvSpPr>
        <p:spPr>
          <a:xfrm>
            <a:off x="2605766" y="5444718"/>
            <a:ext cx="1143000" cy="762000"/>
          </a:xfrm>
          <a:prstGeom prst="mathEqual">
            <a:avLst/>
          </a:prstGeom>
          <a:solidFill>
            <a:srgbClr val="1770C2"/>
          </a:solidFill>
          <a:ln>
            <a:solidFill>
              <a:srgbClr val="1770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967401BF-E356-9E8B-B81A-CD7A7E222D0E}"/>
              </a:ext>
            </a:extLst>
          </p:cNvPr>
          <p:cNvSpPr/>
          <p:nvPr/>
        </p:nvSpPr>
        <p:spPr>
          <a:xfrm>
            <a:off x="3810000" y="5334000"/>
            <a:ext cx="6553200" cy="990600"/>
          </a:xfrm>
          <a:prstGeom prst="roundRect">
            <a:avLst>
              <a:gd name="adj" fmla="val 9407"/>
            </a:avLst>
          </a:prstGeom>
          <a:ln w="76200">
            <a:solidFill>
              <a:srgbClr val="10AA5D"/>
            </a:solidFill>
          </a:ln>
        </p:spPr>
        <p:style>
          <a:lnRef idx="2">
            <a:schemeClr val="accent6"/>
          </a:lnRef>
          <a:fillRef idx="1">
            <a:schemeClr val="lt1"/>
          </a:fillRef>
          <a:effectRef idx="0">
            <a:schemeClr val="accent6"/>
          </a:effectRef>
          <a:fontRef idx="minor">
            <a:schemeClr val="dk1"/>
          </a:fontRef>
        </p:style>
        <p:txBody>
          <a:bodyPr rtlCol="0" anchor="b"/>
          <a:lstStyle/>
          <a:p>
            <a:pPr algn="ctr"/>
            <a:r>
              <a:rPr kumimoji="1" lang="ja-JP" altLang="en-US" sz="2400">
                <a:latin typeface="BIZ UDPゴシック" panose="020B0400000000000000" pitchFamily="50" charset="-128"/>
                <a:ea typeface="BIZ UDPゴシック" panose="020B0400000000000000" pitchFamily="50" charset="-128"/>
              </a:rPr>
              <a:t>夜になるとホタルが飛び交う光のマンション</a:t>
            </a:r>
          </a:p>
        </p:txBody>
      </p:sp>
      <p:sp>
        <p:nvSpPr>
          <p:cNvPr id="22" name="テキスト ボックス 21">
            <a:extLst>
              <a:ext uri="{FF2B5EF4-FFF2-40B4-BE49-F238E27FC236}">
                <a16:creationId xmlns:a16="http://schemas.microsoft.com/office/drawing/2014/main" id="{8F06CBF0-A32B-FBD7-39D5-9924C94AF381}"/>
              </a:ext>
            </a:extLst>
          </p:cNvPr>
          <p:cNvSpPr txBox="1"/>
          <p:nvPr/>
        </p:nvSpPr>
        <p:spPr>
          <a:xfrm>
            <a:off x="3782454" y="5320042"/>
            <a:ext cx="573949" cy="523220"/>
          </a:xfrm>
          <a:prstGeom prst="rect">
            <a:avLst/>
          </a:prstGeom>
          <a:noFill/>
        </p:spPr>
        <p:txBody>
          <a:bodyPr wrap="square" rtlCol="0">
            <a:spAutoFit/>
          </a:bodyPr>
          <a:lstStyle/>
          <a:p>
            <a:pPr algn="ctr"/>
            <a:r>
              <a:rPr kumimoji="1" lang="ja-JP" altLang="en-US" sz="2800">
                <a:latin typeface="BIZ UDPゴシック" panose="020B0400000000000000" pitchFamily="50" charset="-128"/>
                <a:ea typeface="BIZ UDPゴシック" panose="020B0400000000000000" pitchFamily="50" charset="-128"/>
              </a:rPr>
              <a:t>★</a:t>
            </a:r>
          </a:p>
        </p:txBody>
      </p:sp>
      <p:sp>
        <p:nvSpPr>
          <p:cNvPr id="23" name="テキスト ボックス 22">
            <a:extLst>
              <a:ext uri="{FF2B5EF4-FFF2-40B4-BE49-F238E27FC236}">
                <a16:creationId xmlns:a16="http://schemas.microsoft.com/office/drawing/2014/main" id="{A43BD39F-0EA9-5BDE-3457-DACE390DE3C9}"/>
              </a:ext>
            </a:extLst>
          </p:cNvPr>
          <p:cNvSpPr txBox="1"/>
          <p:nvPr/>
        </p:nvSpPr>
        <p:spPr>
          <a:xfrm>
            <a:off x="2249740" y="4017043"/>
            <a:ext cx="573949" cy="523220"/>
          </a:xfrm>
          <a:prstGeom prst="rect">
            <a:avLst/>
          </a:prstGeom>
          <a:noFill/>
        </p:spPr>
        <p:txBody>
          <a:bodyPr wrap="square" rtlCol="0">
            <a:spAutoFit/>
          </a:bodyPr>
          <a:lstStyle/>
          <a:p>
            <a:pPr algn="ctr"/>
            <a:r>
              <a:rPr kumimoji="1" lang="ja-JP" altLang="en-US" sz="2800">
                <a:latin typeface="BIZ UDPゴシック" panose="020B0400000000000000" pitchFamily="50" charset="-128"/>
                <a:ea typeface="BIZ UDPゴシック" panose="020B0400000000000000" pitchFamily="50" charset="-128"/>
              </a:rPr>
              <a:t>●</a:t>
            </a:r>
          </a:p>
        </p:txBody>
      </p:sp>
      <p:sp>
        <p:nvSpPr>
          <p:cNvPr id="24" name="テキスト ボックス 23">
            <a:extLst>
              <a:ext uri="{FF2B5EF4-FFF2-40B4-BE49-F238E27FC236}">
                <a16:creationId xmlns:a16="http://schemas.microsoft.com/office/drawing/2014/main" id="{641BBE4A-6DB8-D110-362E-1C937F189F77}"/>
              </a:ext>
            </a:extLst>
          </p:cNvPr>
          <p:cNvSpPr txBox="1"/>
          <p:nvPr/>
        </p:nvSpPr>
        <p:spPr>
          <a:xfrm>
            <a:off x="7022195" y="4018432"/>
            <a:ext cx="573949" cy="523220"/>
          </a:xfrm>
          <a:prstGeom prst="rect">
            <a:avLst/>
          </a:prstGeom>
          <a:noFill/>
        </p:spPr>
        <p:txBody>
          <a:bodyPr wrap="square" rtlCol="0">
            <a:spAutoFit/>
          </a:bodyPr>
          <a:lstStyle/>
          <a:p>
            <a:pPr algn="ctr"/>
            <a:r>
              <a:rPr kumimoji="1" lang="ja-JP" altLang="en-US" sz="2800">
                <a:latin typeface="BIZ UDPゴシック" panose="020B0400000000000000" pitchFamily="50" charset="-128"/>
                <a:ea typeface="BIZ UDPゴシック" panose="020B0400000000000000" pitchFamily="50" charset="-128"/>
              </a:rPr>
              <a:t>◆</a:t>
            </a:r>
          </a:p>
        </p:txBody>
      </p:sp>
    </p:spTree>
    <p:extLst>
      <p:ext uri="{BB962C8B-B14F-4D97-AF65-F5344CB8AC3E}">
        <p14:creationId xmlns:p14="http://schemas.microsoft.com/office/powerpoint/2010/main" val="10049900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E713C5-95C2-FD1D-D8C7-E98D86411563}"/>
            </a:ext>
          </a:extLst>
        </p:cNvPr>
        <p:cNvGrpSpPr/>
        <p:nvPr/>
      </p:nvGrpSpPr>
      <p:grpSpPr>
        <a:xfrm>
          <a:off x="0" y="0"/>
          <a:ext cx="0" cy="0"/>
          <a:chOff x="0" y="0"/>
          <a:chExt cx="0" cy="0"/>
        </a:xfrm>
      </p:grpSpPr>
      <p:sp>
        <p:nvSpPr>
          <p:cNvPr id="11" name="四角形: 角を丸くする 10">
            <a:extLst>
              <a:ext uri="{FF2B5EF4-FFF2-40B4-BE49-F238E27FC236}">
                <a16:creationId xmlns:a16="http://schemas.microsoft.com/office/drawing/2014/main" id="{4A3F5421-D282-DF80-8C0D-6A12E5EFD4E3}"/>
              </a:ext>
            </a:extLst>
          </p:cNvPr>
          <p:cNvSpPr/>
          <p:nvPr/>
        </p:nvSpPr>
        <p:spPr>
          <a:xfrm>
            <a:off x="2139062" y="4224792"/>
            <a:ext cx="8376538" cy="1711907"/>
          </a:xfrm>
          <a:prstGeom prst="roundRect">
            <a:avLst>
              <a:gd name="adj" fmla="val 8507"/>
            </a:avLst>
          </a:prstGeom>
          <a:noFill/>
          <a:ln>
            <a:solidFill>
              <a:srgbClr val="1770C2"/>
            </a:solidFill>
          </a:ln>
          <a:effectLst>
            <a:outerShdw blurRad="50800" dist="38100" dir="10800000" algn="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grpSp>
        <p:nvGrpSpPr>
          <p:cNvPr id="2" name="Group 13">
            <a:extLst>
              <a:ext uri="{FF2B5EF4-FFF2-40B4-BE49-F238E27FC236}">
                <a16:creationId xmlns:a16="http://schemas.microsoft.com/office/drawing/2014/main" id="{CDBE7285-E364-118B-2C99-35D6ED0F82FC}"/>
              </a:ext>
            </a:extLst>
          </p:cNvPr>
          <p:cNvGrpSpPr/>
          <p:nvPr/>
        </p:nvGrpSpPr>
        <p:grpSpPr>
          <a:xfrm>
            <a:off x="304800" y="304800"/>
            <a:ext cx="2442689" cy="504807"/>
            <a:chOff x="0" y="0"/>
            <a:chExt cx="3059437" cy="673076"/>
          </a:xfrm>
        </p:grpSpPr>
        <p:sp>
          <p:nvSpPr>
            <p:cNvPr id="3" name="Freeform 14">
              <a:extLst>
                <a:ext uri="{FF2B5EF4-FFF2-40B4-BE49-F238E27FC236}">
                  <a16:creationId xmlns:a16="http://schemas.microsoft.com/office/drawing/2014/main" id="{EB936C1C-50D7-5C5E-C11C-FA5436DF17DB}"/>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4" name="TextBox 15">
              <a:extLst>
                <a:ext uri="{FF2B5EF4-FFF2-40B4-BE49-F238E27FC236}">
                  <a16:creationId xmlns:a16="http://schemas.microsoft.com/office/drawing/2014/main" id="{1C38095D-96F0-FF36-DD1F-EDB55B002D3F}"/>
                </a:ext>
              </a:extLst>
            </p:cNvPr>
            <p:cNvSpPr txBox="1"/>
            <p:nvPr/>
          </p:nvSpPr>
          <p:spPr>
            <a:xfrm>
              <a:off x="801007" y="123547"/>
              <a:ext cx="1457423" cy="350181"/>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ワーク②</a:t>
              </a:r>
              <a:endParaRPr 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7" name="四角形: 角を丸くする 6">
            <a:extLst>
              <a:ext uri="{FF2B5EF4-FFF2-40B4-BE49-F238E27FC236}">
                <a16:creationId xmlns:a16="http://schemas.microsoft.com/office/drawing/2014/main" id="{7402C3AE-2199-9E3E-A3E3-B42B125D2261}"/>
              </a:ext>
            </a:extLst>
          </p:cNvPr>
          <p:cNvSpPr/>
          <p:nvPr/>
        </p:nvSpPr>
        <p:spPr>
          <a:xfrm>
            <a:off x="944333" y="1267216"/>
            <a:ext cx="3170467" cy="495357"/>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latin typeface="BIZ UDPゴシック" panose="020B0400000000000000" pitchFamily="50" charset="-128"/>
                <a:ea typeface="BIZ UDPゴシック" panose="020B0400000000000000" pitchFamily="50" charset="-128"/>
              </a:rPr>
              <a:t>グループワーク５分</a:t>
            </a:r>
          </a:p>
        </p:txBody>
      </p:sp>
      <p:sp>
        <p:nvSpPr>
          <p:cNvPr id="13" name="TextBox 11">
            <a:extLst>
              <a:ext uri="{FF2B5EF4-FFF2-40B4-BE49-F238E27FC236}">
                <a16:creationId xmlns:a16="http://schemas.microsoft.com/office/drawing/2014/main" id="{C3A5583F-B9C2-C9ED-BE60-E782ECC68E89}"/>
              </a:ext>
            </a:extLst>
          </p:cNvPr>
          <p:cNvSpPr txBox="1"/>
          <p:nvPr/>
        </p:nvSpPr>
        <p:spPr>
          <a:xfrm>
            <a:off x="1311257" y="2180199"/>
            <a:ext cx="10032148" cy="2439450"/>
          </a:xfrm>
          <a:prstGeom prst="rect">
            <a:avLst/>
          </a:prstGeom>
        </p:spPr>
        <p:txBody>
          <a:bodyPr wrap="square" lIns="0" tIns="0" rIns="0" bIns="0" rtlCol="0" anchor="t">
            <a:spAutoFit/>
          </a:bodyPr>
          <a:lstStyle/>
          <a:p>
            <a:pPr>
              <a:lnSpc>
                <a:spcPts val="3220"/>
              </a:lnSpc>
            </a:pP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■リンクタイム</a:t>
            </a:r>
          </a:p>
          <a:p>
            <a:pPr>
              <a:lnSpc>
                <a:spcPts val="3220"/>
              </a:lnSpc>
            </a:pPr>
            <a:endParaRPr lang="en-US" altLang="ja-JP" sz="2800" b="1"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メンバーのアイデアを足し算して、</a:t>
            </a: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en-US" altLang="ja-JP" sz="2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2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自然を育てるほど豊かになる街</a:t>
            </a:r>
            <a:r>
              <a:rPr lang="en-US" altLang="ja-JP" sz="2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をもっと想像してみましょう！</a:t>
            </a:r>
          </a:p>
          <a:p>
            <a:pPr>
              <a:lnSpc>
                <a:spcPts val="3220"/>
              </a:lnSpc>
            </a:pPr>
            <a:endParaRPr lang="en-US" altLang="ja-JP"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例：</a:t>
            </a:r>
            <a:endParaRPr lang="en-US" altLang="ja-JP" sz="2400" dirty="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9" name="テキスト ボックス 8">
            <a:extLst>
              <a:ext uri="{FF2B5EF4-FFF2-40B4-BE49-F238E27FC236}">
                <a16:creationId xmlns:a16="http://schemas.microsoft.com/office/drawing/2014/main" id="{D4B866EB-23A0-5B9C-354D-37381D438288}"/>
              </a:ext>
            </a:extLst>
          </p:cNvPr>
          <p:cNvSpPr txBox="1"/>
          <p:nvPr/>
        </p:nvSpPr>
        <p:spPr>
          <a:xfrm>
            <a:off x="2458828" y="4245595"/>
            <a:ext cx="7751972" cy="1691104"/>
          </a:xfrm>
          <a:prstGeom prst="rect">
            <a:avLst/>
          </a:prstGeom>
          <a:noFill/>
        </p:spPr>
        <p:txBody>
          <a:bodyPr wrap="square">
            <a:spAutoFit/>
          </a:bodyPr>
          <a:lstStyle/>
          <a:p>
            <a:pPr>
              <a:lnSpc>
                <a:spcPts val="3220"/>
              </a:lnSpc>
            </a:pPr>
            <a:r>
              <a:rPr lang="en-US" altLang="ja-JP" sz="1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A</a:t>
            </a:r>
            <a:r>
              <a:rPr lang="ja-JP" altLang="en-US" sz="1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さんの</a:t>
            </a:r>
            <a:r>
              <a:rPr lang="en-US" altLang="ja-JP" sz="1800">
                <a:solidFill>
                  <a:srgbClr val="000000"/>
                </a:solidFill>
                <a:highlight>
                  <a:srgbClr val="D7E60D"/>
                </a:highlight>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1800">
                <a:solidFill>
                  <a:srgbClr val="000000"/>
                </a:solidFill>
                <a:highlight>
                  <a:srgbClr val="D7E60D"/>
                </a:highlight>
                <a:latin typeface="BIZ UDPゴシック" panose="020B0400000000000000" pitchFamily="50" charset="-128"/>
                <a:ea typeface="BIZ UDPゴシック" panose="020B0400000000000000" pitchFamily="50" charset="-128"/>
                <a:cs typeface="Source Han Sans JP Bold"/>
                <a:sym typeface="Source Han Sans JP Bold"/>
              </a:rPr>
              <a:t>ベランダが小さな森になっている</a:t>
            </a:r>
            <a:r>
              <a:rPr lang="en-US" altLang="ja-JP" sz="1800">
                <a:solidFill>
                  <a:srgbClr val="000000"/>
                </a:solidFill>
                <a:highlight>
                  <a:srgbClr val="D7E60D"/>
                </a:highlight>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1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と、</a:t>
            </a:r>
            <a:endParaRPr lang="en-US" altLang="ja-JP" sz="1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en-US" altLang="ja-JP" sz="1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B</a:t>
            </a:r>
            <a:r>
              <a:rPr lang="ja-JP" altLang="en-US" sz="1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さんの</a:t>
            </a:r>
            <a:r>
              <a:rPr lang="en-US" altLang="ja-JP" sz="1800">
                <a:solidFill>
                  <a:srgbClr val="000000"/>
                </a:solidFill>
                <a:highlight>
                  <a:srgbClr val="D7E60D"/>
                </a:highlight>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1800">
                <a:solidFill>
                  <a:srgbClr val="000000"/>
                </a:solidFill>
                <a:highlight>
                  <a:srgbClr val="D7E60D"/>
                </a:highlight>
                <a:latin typeface="BIZ UDPゴシック" panose="020B0400000000000000" pitchFamily="50" charset="-128"/>
                <a:ea typeface="BIZ UDPゴシック" panose="020B0400000000000000" pitchFamily="50" charset="-128"/>
                <a:cs typeface="Source Han Sans JP Bold"/>
                <a:sym typeface="Source Han Sans JP Bold"/>
              </a:rPr>
              <a:t>ホタルが戻ってきている</a:t>
            </a:r>
            <a:r>
              <a:rPr lang="en-US" altLang="ja-JP" sz="1800">
                <a:solidFill>
                  <a:srgbClr val="000000"/>
                </a:solidFill>
                <a:highlight>
                  <a:srgbClr val="D7E60D"/>
                </a:highlight>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1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が</a:t>
            </a:r>
            <a:endParaRPr lang="en-US" altLang="ja-JP" sz="1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1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組み合わさったら、マンションのベランダを水辺で繋いで、</a:t>
            </a:r>
          </a:p>
          <a:p>
            <a:pPr>
              <a:lnSpc>
                <a:spcPts val="3220"/>
              </a:lnSpc>
            </a:pPr>
            <a:r>
              <a:rPr lang="ja-JP" altLang="en-US" sz="1800">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夜になるとホタルが飛び交う光のマンションができているかも？！</a:t>
            </a:r>
          </a:p>
        </p:txBody>
      </p:sp>
      <p:sp>
        <p:nvSpPr>
          <p:cNvPr id="15" name="テキスト ボックス 14">
            <a:extLst>
              <a:ext uri="{FF2B5EF4-FFF2-40B4-BE49-F238E27FC236}">
                <a16:creationId xmlns:a16="http://schemas.microsoft.com/office/drawing/2014/main" id="{A9228C28-21A6-3465-1E44-455E0BB95E30}"/>
              </a:ext>
            </a:extLst>
          </p:cNvPr>
          <p:cNvSpPr txBox="1"/>
          <p:nvPr/>
        </p:nvSpPr>
        <p:spPr>
          <a:xfrm>
            <a:off x="2747489" y="264815"/>
            <a:ext cx="6019800" cy="584775"/>
          </a:xfrm>
          <a:prstGeom prst="rect">
            <a:avLst/>
          </a:prstGeom>
          <a:noFill/>
        </p:spPr>
        <p:txBody>
          <a:bodyPr wrap="square" rtlCol="0">
            <a:spAutoFit/>
          </a:bodyPr>
          <a:lstStyle/>
          <a:p>
            <a:r>
              <a:rPr kumimoji="1" lang="ja-JP" altLang="en-US" sz="1600">
                <a:latin typeface="BIZ UDPゴシック" panose="020B0400000000000000" pitchFamily="50" charset="-128"/>
                <a:ea typeface="BIZ UDPゴシック" panose="020B0400000000000000" pitchFamily="50" charset="-128"/>
              </a:rPr>
              <a:t>幸せを創る明日の風景</a:t>
            </a:r>
          </a:p>
          <a:p>
            <a:r>
              <a:rPr kumimoji="1" lang="ja-JP" altLang="en-US" sz="1600">
                <a:latin typeface="BIZ UDPゴシック" panose="020B0400000000000000" pitchFamily="50" charset="-128"/>
                <a:ea typeface="BIZ UDPゴシック" panose="020B0400000000000000" pitchFamily="50" charset="-128"/>
              </a:rPr>
              <a:t> ～</a:t>
            </a:r>
            <a:r>
              <a:rPr kumimoji="1" lang="en-US" altLang="ja-JP" sz="1600">
                <a:latin typeface="BIZ UDPゴシック" panose="020B0400000000000000" pitchFamily="50" charset="-128"/>
                <a:ea typeface="BIZ UDPゴシック" panose="020B0400000000000000" pitchFamily="50" charset="-128"/>
              </a:rPr>
              <a:t>2050</a:t>
            </a:r>
            <a:r>
              <a:rPr kumimoji="1" lang="ja-JP" altLang="en-US" sz="1600">
                <a:latin typeface="BIZ UDPゴシック" panose="020B0400000000000000" pitchFamily="50" charset="-128"/>
                <a:ea typeface="BIZ UDPゴシック" panose="020B0400000000000000" pitchFamily="50" charset="-128"/>
              </a:rPr>
              <a:t>年の私たちの社会をデザインしよう～</a:t>
            </a:r>
          </a:p>
        </p:txBody>
      </p:sp>
      <p:pic>
        <p:nvPicPr>
          <p:cNvPr id="6" name="図 5">
            <a:extLst>
              <a:ext uri="{FF2B5EF4-FFF2-40B4-BE49-F238E27FC236}">
                <a16:creationId xmlns:a16="http://schemas.microsoft.com/office/drawing/2014/main" id="{8F4E334C-4D4F-89F3-91CB-D79D9DCD09C0}"/>
              </a:ext>
            </a:extLst>
          </p:cNvPr>
          <p:cNvPicPr>
            <a:picLocks noChangeAspect="1"/>
          </p:cNvPicPr>
          <p:nvPr/>
        </p:nvPicPr>
        <p:blipFill>
          <a:blip r:embed="rId4"/>
          <a:srcRect l="1069" r="1832" b="3297"/>
          <a:stretch>
            <a:fillRect/>
          </a:stretch>
        </p:blipFill>
        <p:spPr>
          <a:xfrm>
            <a:off x="0" y="-2628"/>
            <a:ext cx="12192000" cy="6905854"/>
          </a:xfrm>
          <a:prstGeom prst="rect">
            <a:avLst/>
          </a:prstGeom>
        </p:spPr>
      </p:pic>
      <p:sp>
        <p:nvSpPr>
          <p:cNvPr id="5" name="テキスト ボックス 4">
            <a:extLst>
              <a:ext uri="{FF2B5EF4-FFF2-40B4-BE49-F238E27FC236}">
                <a16:creationId xmlns:a16="http://schemas.microsoft.com/office/drawing/2014/main" id="{0CB8001B-BDFE-6920-4F44-894C41D7B527}"/>
              </a:ext>
            </a:extLst>
          </p:cNvPr>
          <p:cNvSpPr txBox="1"/>
          <p:nvPr/>
        </p:nvSpPr>
        <p:spPr>
          <a:xfrm>
            <a:off x="11036585" y="43190"/>
            <a:ext cx="1460215" cy="261610"/>
          </a:xfrm>
          <a:prstGeom prst="rect">
            <a:avLst/>
          </a:prstGeom>
          <a:noFill/>
        </p:spPr>
        <p:txBody>
          <a:bodyPr wrap="square" rtlCol="0">
            <a:spAutoFit/>
          </a:bodyPr>
          <a:lstStyle/>
          <a:p>
            <a:r>
              <a:rPr kumimoji="1" lang="ja-JP" altLang="en-US" sz="1100">
                <a:solidFill>
                  <a:schemeClr val="bg1"/>
                </a:solidFill>
                <a:latin typeface="BIZ UDPゴシック" panose="020B0400000000000000" pitchFamily="50" charset="-128"/>
                <a:ea typeface="BIZ UDPゴシック" panose="020B0400000000000000" pitchFamily="50" charset="-128"/>
              </a:rPr>
              <a:t>生成</a:t>
            </a:r>
            <a:r>
              <a:rPr kumimoji="1" lang="en-US" altLang="ja-JP" sz="1100">
                <a:solidFill>
                  <a:schemeClr val="bg1"/>
                </a:solidFill>
                <a:latin typeface="BIZ UDPゴシック" panose="020B0400000000000000" pitchFamily="50" charset="-128"/>
                <a:ea typeface="BIZ UDPゴシック" panose="020B0400000000000000" pitchFamily="50" charset="-128"/>
              </a:rPr>
              <a:t>AI</a:t>
            </a:r>
            <a:r>
              <a:rPr kumimoji="1" lang="ja-JP" altLang="en-US" sz="1100">
                <a:solidFill>
                  <a:schemeClr val="bg1"/>
                </a:solidFill>
                <a:latin typeface="BIZ UDPゴシック" panose="020B0400000000000000" pitchFamily="50" charset="-128"/>
                <a:ea typeface="BIZ UDPゴシック" panose="020B0400000000000000" pitchFamily="50" charset="-128"/>
              </a:rPr>
              <a:t>にて作成</a:t>
            </a:r>
          </a:p>
        </p:txBody>
      </p:sp>
      <p:sp>
        <p:nvSpPr>
          <p:cNvPr id="8" name="テキスト ボックス 7">
            <a:extLst>
              <a:ext uri="{FF2B5EF4-FFF2-40B4-BE49-F238E27FC236}">
                <a16:creationId xmlns:a16="http://schemas.microsoft.com/office/drawing/2014/main" id="{E6D48471-221F-0E3F-29E8-793C18AFE352}"/>
              </a:ext>
            </a:extLst>
          </p:cNvPr>
          <p:cNvSpPr txBox="1"/>
          <p:nvPr/>
        </p:nvSpPr>
        <p:spPr>
          <a:xfrm>
            <a:off x="0" y="6604084"/>
            <a:ext cx="1219200" cy="253916"/>
          </a:xfrm>
          <a:prstGeom prst="rect">
            <a:avLst/>
          </a:prstGeom>
          <a:noFill/>
        </p:spPr>
        <p:txBody>
          <a:bodyPr wrap="square" rtlCol="0">
            <a:spAutoFit/>
          </a:bodyPr>
          <a:lstStyle/>
          <a:p>
            <a:pPr algn="ctr"/>
            <a:r>
              <a:rPr kumimoji="1" lang="en-US" altLang="ja-JP" sz="1050">
                <a:solidFill>
                  <a:schemeClr val="bg1"/>
                </a:solidFill>
                <a:latin typeface="BIZ UDPゴシック" panose="020B0400000000000000" pitchFamily="50" charset="-128"/>
                <a:ea typeface="BIZ UDPゴシック" panose="020B0400000000000000" pitchFamily="50" charset="-128"/>
              </a:rPr>
              <a:t>©Expo 2027</a:t>
            </a:r>
            <a:endParaRPr kumimoji="1" lang="ja-JP" altLang="en-US" sz="105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3128071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7F93F-1249-654C-1E62-BFFB573C0FBC}"/>
            </a:ext>
          </a:extLst>
        </p:cNvPr>
        <p:cNvGrpSpPr/>
        <p:nvPr/>
      </p:nvGrpSpPr>
      <p:grpSpPr>
        <a:xfrm>
          <a:off x="0" y="0"/>
          <a:ext cx="0" cy="0"/>
          <a:chOff x="0" y="0"/>
          <a:chExt cx="0" cy="0"/>
        </a:xfrm>
      </p:grpSpPr>
      <p:grpSp>
        <p:nvGrpSpPr>
          <p:cNvPr id="2" name="Group 13">
            <a:extLst>
              <a:ext uri="{FF2B5EF4-FFF2-40B4-BE49-F238E27FC236}">
                <a16:creationId xmlns:a16="http://schemas.microsoft.com/office/drawing/2014/main" id="{5D549540-CB65-B5E7-0268-49ED79F67BF7}"/>
              </a:ext>
            </a:extLst>
          </p:cNvPr>
          <p:cNvGrpSpPr/>
          <p:nvPr/>
        </p:nvGrpSpPr>
        <p:grpSpPr>
          <a:xfrm>
            <a:off x="304800" y="304800"/>
            <a:ext cx="2442689" cy="504807"/>
            <a:chOff x="0" y="0"/>
            <a:chExt cx="3059437" cy="673076"/>
          </a:xfrm>
        </p:grpSpPr>
        <p:sp>
          <p:nvSpPr>
            <p:cNvPr id="3" name="Freeform 14">
              <a:extLst>
                <a:ext uri="{FF2B5EF4-FFF2-40B4-BE49-F238E27FC236}">
                  <a16:creationId xmlns:a16="http://schemas.microsoft.com/office/drawing/2014/main" id="{5CA037AF-B418-C147-C51F-F1BED06861DF}"/>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4" name="TextBox 15">
              <a:extLst>
                <a:ext uri="{FF2B5EF4-FFF2-40B4-BE49-F238E27FC236}">
                  <a16:creationId xmlns:a16="http://schemas.microsoft.com/office/drawing/2014/main" id="{1BDF9556-AB5C-EA1C-0E96-EED1AEF45CE9}"/>
                </a:ext>
              </a:extLst>
            </p:cNvPr>
            <p:cNvSpPr txBox="1"/>
            <p:nvPr/>
          </p:nvSpPr>
          <p:spPr>
            <a:xfrm>
              <a:off x="801007" y="123547"/>
              <a:ext cx="1457423" cy="350181"/>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ワーク②</a:t>
              </a:r>
              <a:endParaRPr 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5" name="TextBox 11">
            <a:extLst>
              <a:ext uri="{FF2B5EF4-FFF2-40B4-BE49-F238E27FC236}">
                <a16:creationId xmlns:a16="http://schemas.microsoft.com/office/drawing/2014/main" id="{76D47121-5B8B-28CA-D0C7-3BAADC75DE04}"/>
              </a:ext>
            </a:extLst>
          </p:cNvPr>
          <p:cNvSpPr txBox="1"/>
          <p:nvPr/>
        </p:nvSpPr>
        <p:spPr>
          <a:xfrm>
            <a:off x="2690781" y="1533197"/>
            <a:ext cx="6810437" cy="1107996"/>
          </a:xfrm>
          <a:prstGeom prst="rect">
            <a:avLst/>
          </a:prstGeom>
        </p:spPr>
        <p:txBody>
          <a:bodyPr lIns="0" tIns="0" rIns="0" bIns="0" rtlCol="0" anchor="t">
            <a:spAutoFit/>
          </a:bodyPr>
          <a:lstStyle/>
          <a:p>
            <a:pPr algn="ctr"/>
            <a:r>
              <a:rPr lang="ja-JP" altLang="en-US" sz="36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あなたが創る</a:t>
            </a:r>
            <a:endParaRPr lang="en-US" altLang="ja-JP" sz="36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r>
              <a:rPr lang="ja-JP" altLang="en-US" sz="36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明日（未来）の</a:t>
            </a:r>
            <a:r>
              <a:rPr lang="en-US" altLang="ja-JP" sz="36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a:t>
            </a:r>
            <a:r>
              <a:rPr lang="ja-JP" altLang="en-US" sz="36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種</a:t>
            </a:r>
            <a:r>
              <a:rPr lang="en-US" altLang="ja-JP" sz="36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a:t>
            </a:r>
          </a:p>
        </p:txBody>
      </p:sp>
      <p:sp>
        <p:nvSpPr>
          <p:cNvPr id="8" name="四角形: 角を丸くする 7">
            <a:extLst>
              <a:ext uri="{FF2B5EF4-FFF2-40B4-BE49-F238E27FC236}">
                <a16:creationId xmlns:a16="http://schemas.microsoft.com/office/drawing/2014/main" id="{85214C2E-66E2-1D39-1BF1-E3E5DD198C02}"/>
              </a:ext>
            </a:extLst>
          </p:cNvPr>
          <p:cNvSpPr/>
          <p:nvPr/>
        </p:nvSpPr>
        <p:spPr>
          <a:xfrm>
            <a:off x="2133356" y="3039706"/>
            <a:ext cx="3352800" cy="990600"/>
          </a:xfrm>
          <a:prstGeom prst="roundRect">
            <a:avLst>
              <a:gd name="adj" fmla="val 9407"/>
            </a:avLst>
          </a:prstGeom>
          <a:ln w="76200">
            <a:solidFill>
              <a:srgbClr val="D7E60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1F0C1452-C728-F1C5-114D-4477BD5A2A25}"/>
              </a:ext>
            </a:extLst>
          </p:cNvPr>
          <p:cNvSpPr/>
          <p:nvPr/>
        </p:nvSpPr>
        <p:spPr>
          <a:xfrm>
            <a:off x="6896284" y="3039706"/>
            <a:ext cx="3352800" cy="990600"/>
          </a:xfrm>
          <a:prstGeom prst="roundRect">
            <a:avLst>
              <a:gd name="adj" fmla="val 9407"/>
            </a:avLst>
          </a:prstGeom>
          <a:ln w="76200">
            <a:solidFill>
              <a:srgbClr val="F35F9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0" name="乗算記号 9">
            <a:extLst>
              <a:ext uri="{FF2B5EF4-FFF2-40B4-BE49-F238E27FC236}">
                <a16:creationId xmlns:a16="http://schemas.microsoft.com/office/drawing/2014/main" id="{DCF3A09E-6DAC-D081-5161-C7A4AA76BE88}"/>
              </a:ext>
            </a:extLst>
          </p:cNvPr>
          <p:cNvSpPr/>
          <p:nvPr/>
        </p:nvSpPr>
        <p:spPr>
          <a:xfrm>
            <a:off x="5655251" y="3046555"/>
            <a:ext cx="1066800" cy="990600"/>
          </a:xfrm>
          <a:prstGeom prst="mathMultiply">
            <a:avLst/>
          </a:prstGeom>
          <a:solidFill>
            <a:srgbClr val="1770C2"/>
          </a:solidFill>
          <a:ln>
            <a:solidFill>
              <a:srgbClr val="1770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1" name="次の値と等しい 10">
            <a:extLst>
              <a:ext uri="{FF2B5EF4-FFF2-40B4-BE49-F238E27FC236}">
                <a16:creationId xmlns:a16="http://schemas.microsoft.com/office/drawing/2014/main" id="{67F58390-D2D1-FADB-A671-E0E777D84798}"/>
              </a:ext>
            </a:extLst>
          </p:cNvPr>
          <p:cNvSpPr/>
          <p:nvPr/>
        </p:nvSpPr>
        <p:spPr>
          <a:xfrm>
            <a:off x="2491650" y="4444921"/>
            <a:ext cx="1143000" cy="762000"/>
          </a:xfrm>
          <a:prstGeom prst="mathEqual">
            <a:avLst/>
          </a:prstGeom>
          <a:solidFill>
            <a:srgbClr val="1770C2"/>
          </a:solidFill>
          <a:ln>
            <a:solidFill>
              <a:srgbClr val="1770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428CCE1D-F318-29D0-17D9-7F5CDE5BED74}"/>
              </a:ext>
            </a:extLst>
          </p:cNvPr>
          <p:cNvSpPr/>
          <p:nvPr/>
        </p:nvSpPr>
        <p:spPr>
          <a:xfrm>
            <a:off x="3695884" y="4334203"/>
            <a:ext cx="6553200" cy="990600"/>
          </a:xfrm>
          <a:prstGeom prst="roundRect">
            <a:avLst>
              <a:gd name="adj" fmla="val 9407"/>
            </a:avLst>
          </a:prstGeom>
          <a:ln w="76200">
            <a:solidFill>
              <a:srgbClr val="10AA5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44D9526B-D1F7-7746-F936-FF454C994F74}"/>
              </a:ext>
            </a:extLst>
          </p:cNvPr>
          <p:cNvSpPr txBox="1"/>
          <p:nvPr/>
        </p:nvSpPr>
        <p:spPr>
          <a:xfrm>
            <a:off x="2747489" y="264815"/>
            <a:ext cx="6019800" cy="584775"/>
          </a:xfrm>
          <a:prstGeom prst="rect">
            <a:avLst/>
          </a:prstGeom>
          <a:noFill/>
        </p:spPr>
        <p:txBody>
          <a:bodyPr wrap="square" rtlCol="0">
            <a:spAutoFit/>
          </a:bodyPr>
          <a:lstStyle/>
          <a:p>
            <a:r>
              <a:rPr kumimoji="1" lang="ja-JP" altLang="en-US" sz="1600">
                <a:latin typeface="BIZ UDPゴシック" panose="020B0400000000000000" pitchFamily="50" charset="-128"/>
                <a:ea typeface="BIZ UDPゴシック" panose="020B0400000000000000" pitchFamily="50" charset="-128"/>
              </a:rPr>
              <a:t>幸せを創る明日の風景</a:t>
            </a:r>
          </a:p>
          <a:p>
            <a:r>
              <a:rPr kumimoji="1" lang="ja-JP" altLang="en-US" sz="1600">
                <a:latin typeface="BIZ UDPゴシック" panose="020B0400000000000000" pitchFamily="50" charset="-128"/>
                <a:ea typeface="BIZ UDPゴシック" panose="020B0400000000000000" pitchFamily="50" charset="-128"/>
              </a:rPr>
              <a:t> ～</a:t>
            </a:r>
            <a:r>
              <a:rPr kumimoji="1" lang="en-US" altLang="ja-JP" sz="1600">
                <a:latin typeface="BIZ UDPゴシック" panose="020B0400000000000000" pitchFamily="50" charset="-128"/>
                <a:ea typeface="BIZ UDPゴシック" panose="020B0400000000000000" pitchFamily="50" charset="-128"/>
              </a:rPr>
              <a:t>2050</a:t>
            </a:r>
            <a:r>
              <a:rPr kumimoji="1" lang="ja-JP" altLang="en-US" sz="1600">
                <a:latin typeface="BIZ UDPゴシック" panose="020B0400000000000000" pitchFamily="50" charset="-128"/>
                <a:ea typeface="BIZ UDPゴシック" panose="020B0400000000000000" pitchFamily="50" charset="-128"/>
              </a:rPr>
              <a:t>年の私たちの社会をデザインしよう～</a:t>
            </a:r>
          </a:p>
        </p:txBody>
      </p:sp>
      <p:sp>
        <p:nvSpPr>
          <p:cNvPr id="6" name="テキスト ボックス 5">
            <a:extLst>
              <a:ext uri="{FF2B5EF4-FFF2-40B4-BE49-F238E27FC236}">
                <a16:creationId xmlns:a16="http://schemas.microsoft.com/office/drawing/2014/main" id="{36EAF7A6-1294-B1C3-C3C9-61845EB8353E}"/>
              </a:ext>
            </a:extLst>
          </p:cNvPr>
          <p:cNvSpPr txBox="1"/>
          <p:nvPr/>
        </p:nvSpPr>
        <p:spPr>
          <a:xfrm>
            <a:off x="3634650" y="4302701"/>
            <a:ext cx="573949" cy="523220"/>
          </a:xfrm>
          <a:prstGeom prst="rect">
            <a:avLst/>
          </a:prstGeom>
          <a:noFill/>
        </p:spPr>
        <p:txBody>
          <a:bodyPr wrap="square" rtlCol="0">
            <a:spAutoFit/>
          </a:bodyPr>
          <a:lstStyle/>
          <a:p>
            <a:pPr algn="ctr"/>
            <a:r>
              <a:rPr kumimoji="1" lang="ja-JP" altLang="en-US" sz="2800">
                <a:latin typeface="BIZ UDPゴシック" panose="020B0400000000000000" pitchFamily="50" charset="-128"/>
                <a:ea typeface="BIZ UDPゴシック" panose="020B0400000000000000" pitchFamily="50" charset="-128"/>
              </a:rPr>
              <a:t>★</a:t>
            </a:r>
          </a:p>
        </p:txBody>
      </p:sp>
      <p:sp>
        <p:nvSpPr>
          <p:cNvPr id="14" name="テキスト ボックス 13">
            <a:extLst>
              <a:ext uri="{FF2B5EF4-FFF2-40B4-BE49-F238E27FC236}">
                <a16:creationId xmlns:a16="http://schemas.microsoft.com/office/drawing/2014/main" id="{D517EFCC-9ED3-B8DF-1533-144ED55E6477}"/>
              </a:ext>
            </a:extLst>
          </p:cNvPr>
          <p:cNvSpPr txBox="1"/>
          <p:nvPr/>
        </p:nvSpPr>
        <p:spPr>
          <a:xfrm>
            <a:off x="2135624" y="3046555"/>
            <a:ext cx="573949" cy="523220"/>
          </a:xfrm>
          <a:prstGeom prst="rect">
            <a:avLst/>
          </a:prstGeom>
          <a:noFill/>
        </p:spPr>
        <p:txBody>
          <a:bodyPr wrap="square" rtlCol="0">
            <a:spAutoFit/>
          </a:bodyPr>
          <a:lstStyle/>
          <a:p>
            <a:pPr algn="ctr"/>
            <a:r>
              <a:rPr kumimoji="1" lang="ja-JP" altLang="en-US" sz="2800">
                <a:latin typeface="BIZ UDPゴシック" panose="020B0400000000000000" pitchFamily="50" charset="-128"/>
                <a:ea typeface="BIZ UDPゴシック" panose="020B0400000000000000" pitchFamily="50" charset="-128"/>
              </a:rPr>
              <a:t>●</a:t>
            </a:r>
          </a:p>
        </p:txBody>
      </p:sp>
      <p:sp>
        <p:nvSpPr>
          <p:cNvPr id="15" name="テキスト ボックス 14">
            <a:extLst>
              <a:ext uri="{FF2B5EF4-FFF2-40B4-BE49-F238E27FC236}">
                <a16:creationId xmlns:a16="http://schemas.microsoft.com/office/drawing/2014/main" id="{785CC74E-009F-5687-EFF2-37ECBEF355FC}"/>
              </a:ext>
            </a:extLst>
          </p:cNvPr>
          <p:cNvSpPr txBox="1"/>
          <p:nvPr/>
        </p:nvSpPr>
        <p:spPr>
          <a:xfrm>
            <a:off x="6908079" y="3018635"/>
            <a:ext cx="573949" cy="523220"/>
          </a:xfrm>
          <a:prstGeom prst="rect">
            <a:avLst/>
          </a:prstGeom>
          <a:noFill/>
        </p:spPr>
        <p:txBody>
          <a:bodyPr wrap="square" rtlCol="0">
            <a:spAutoFit/>
          </a:bodyPr>
          <a:lstStyle/>
          <a:p>
            <a:pPr algn="ctr"/>
            <a:r>
              <a:rPr kumimoji="1" lang="ja-JP" altLang="en-US" sz="2800">
                <a:latin typeface="BIZ UDPゴシック" panose="020B0400000000000000" pitchFamily="50" charset="-128"/>
                <a:ea typeface="BIZ UDPゴシック" panose="020B0400000000000000" pitchFamily="50" charset="-128"/>
              </a:rPr>
              <a:t>◆</a:t>
            </a:r>
          </a:p>
        </p:txBody>
      </p:sp>
    </p:spTree>
    <p:extLst>
      <p:ext uri="{BB962C8B-B14F-4D97-AF65-F5344CB8AC3E}">
        <p14:creationId xmlns:p14="http://schemas.microsoft.com/office/powerpoint/2010/main" val="25203797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BA1D9B-BC3E-F993-B9B8-007CE6002170}"/>
            </a:ext>
          </a:extLst>
        </p:cNvPr>
        <p:cNvGrpSpPr/>
        <p:nvPr/>
      </p:nvGrpSpPr>
      <p:grpSpPr>
        <a:xfrm>
          <a:off x="0" y="0"/>
          <a:ext cx="0" cy="0"/>
          <a:chOff x="0" y="0"/>
          <a:chExt cx="0" cy="0"/>
        </a:xfrm>
      </p:grpSpPr>
      <p:sp>
        <p:nvSpPr>
          <p:cNvPr id="6" name="正方形/長方形 5">
            <a:extLst>
              <a:ext uri="{FF2B5EF4-FFF2-40B4-BE49-F238E27FC236}">
                <a16:creationId xmlns:a16="http://schemas.microsoft.com/office/drawing/2014/main" id="{0B964663-18F7-B1DB-2D93-5037EA6E406C}"/>
              </a:ext>
            </a:extLst>
          </p:cNvPr>
          <p:cNvSpPr/>
          <p:nvPr/>
        </p:nvSpPr>
        <p:spPr>
          <a:xfrm>
            <a:off x="-152400" y="-152400"/>
            <a:ext cx="12573000" cy="7086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pic>
        <p:nvPicPr>
          <p:cNvPr id="3" name="図 2" descr="ロゴ, 会社名&#10;&#10;AI 生成コンテンツは誤りを含む可能性があります。">
            <a:extLst>
              <a:ext uri="{FF2B5EF4-FFF2-40B4-BE49-F238E27FC236}">
                <a16:creationId xmlns:a16="http://schemas.microsoft.com/office/drawing/2014/main" id="{71D5E99E-CAB0-2204-593A-6430454E4C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2623" y="-140779"/>
            <a:ext cx="7397977" cy="7083541"/>
          </a:xfrm>
          <a:prstGeom prst="rect">
            <a:avLst/>
          </a:prstGeom>
        </p:spPr>
      </p:pic>
      <p:sp>
        <p:nvSpPr>
          <p:cNvPr id="4" name="四角形: 角を丸くする 6">
            <a:extLst>
              <a:ext uri="{FF2B5EF4-FFF2-40B4-BE49-F238E27FC236}">
                <a16:creationId xmlns:a16="http://schemas.microsoft.com/office/drawing/2014/main" id="{209FFB0A-A53D-CED2-57A7-A756CD210B8E}"/>
              </a:ext>
            </a:extLst>
          </p:cNvPr>
          <p:cNvSpPr/>
          <p:nvPr/>
        </p:nvSpPr>
        <p:spPr>
          <a:xfrm>
            <a:off x="85165" y="2781300"/>
            <a:ext cx="4419600" cy="1219200"/>
          </a:xfrm>
          <a:prstGeom prst="roundRect">
            <a:avLst>
              <a:gd name="adj" fmla="val 11376"/>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ja-JP" sz="2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GREEN×EXPO 2027</a:t>
            </a:r>
          </a:p>
          <a:p>
            <a:pPr algn="ctr">
              <a:lnSpc>
                <a:spcPct val="150000"/>
              </a:lnSpc>
            </a:pPr>
            <a:r>
              <a:rPr lang="ja-JP" altLang="en-US" sz="2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コンセプト</a:t>
            </a:r>
            <a:endParaRPr lang="en-US" altLang="ja-JP" sz="2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pic>
        <p:nvPicPr>
          <p:cNvPr id="8" name="図 7" descr="ロゴ&#10;&#10;AI 生成コンテンツは誤りを含む可能性があります。">
            <a:extLst>
              <a:ext uri="{FF2B5EF4-FFF2-40B4-BE49-F238E27FC236}">
                <a16:creationId xmlns:a16="http://schemas.microsoft.com/office/drawing/2014/main" id="{D5836FD7-5674-11E6-3326-CFE156638065}"/>
              </a:ext>
            </a:extLst>
          </p:cNvPr>
          <p:cNvPicPr>
            <a:picLocks noChangeAspect="1"/>
          </p:cNvPicPr>
          <p:nvPr/>
        </p:nvPicPr>
        <p:blipFill>
          <a:blip r:embed="rId3">
            <a:extLst>
              <a:ext uri="{28A0092B-C50C-407E-A947-70E740481C1C}">
                <a14:useLocalDpi xmlns:a14="http://schemas.microsoft.com/office/drawing/2010/main" val="0"/>
              </a:ext>
            </a:extLst>
          </a:blip>
          <a:srcRect l="4954" t="29016" b="35060"/>
          <a:stretch>
            <a:fillRect/>
          </a:stretch>
        </p:blipFill>
        <p:spPr>
          <a:xfrm>
            <a:off x="-152401" y="4054756"/>
            <a:ext cx="5163893" cy="1412594"/>
          </a:xfrm>
          <a:prstGeom prst="rect">
            <a:avLst/>
          </a:prstGeom>
        </p:spPr>
      </p:pic>
      <p:sp>
        <p:nvSpPr>
          <p:cNvPr id="2" name="テキスト ボックス 1">
            <a:extLst>
              <a:ext uri="{FF2B5EF4-FFF2-40B4-BE49-F238E27FC236}">
                <a16:creationId xmlns:a16="http://schemas.microsoft.com/office/drawing/2014/main" id="{A71D5D15-375C-F989-BD29-B29F908C841F}"/>
              </a:ext>
            </a:extLst>
          </p:cNvPr>
          <p:cNvSpPr txBox="1"/>
          <p:nvPr/>
        </p:nvSpPr>
        <p:spPr>
          <a:xfrm>
            <a:off x="0" y="6604084"/>
            <a:ext cx="1219200" cy="253916"/>
          </a:xfrm>
          <a:prstGeom prst="rect">
            <a:avLst/>
          </a:prstGeom>
          <a:noFill/>
        </p:spPr>
        <p:txBody>
          <a:bodyPr wrap="square" rtlCol="0">
            <a:spAutoFit/>
          </a:bodyPr>
          <a:lstStyle/>
          <a:p>
            <a:pPr algn="ctr"/>
            <a:r>
              <a:rPr kumimoji="1" lang="en-US" altLang="ja-JP" sz="1050">
                <a:latin typeface="BIZ UDPゴシック" panose="020B0400000000000000" pitchFamily="50" charset="-128"/>
                <a:ea typeface="BIZ UDPゴシック" panose="020B0400000000000000" pitchFamily="50" charset="-128"/>
              </a:rPr>
              <a:t>©Expo 2027</a:t>
            </a:r>
            <a:endParaRPr kumimoji="1" lang="ja-JP" altLang="en-US" sz="105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712937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497F6B-2DBE-4D2C-D9AE-31EEDCA90A35}"/>
            </a:ext>
          </a:extLst>
        </p:cNvPr>
        <p:cNvGrpSpPr/>
        <p:nvPr/>
      </p:nvGrpSpPr>
      <p:grpSpPr>
        <a:xfrm>
          <a:off x="0" y="0"/>
          <a:ext cx="0" cy="0"/>
          <a:chOff x="0" y="0"/>
          <a:chExt cx="0" cy="0"/>
        </a:xfrm>
      </p:grpSpPr>
    </p:spTree>
    <p:extLst>
      <p:ext uri="{BB962C8B-B14F-4D97-AF65-F5344CB8AC3E}">
        <p14:creationId xmlns:p14="http://schemas.microsoft.com/office/powerpoint/2010/main" val="1047795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B8290-4D1F-A09E-6577-9897DCB67C0C}"/>
            </a:ext>
          </a:extLst>
        </p:cNvPr>
        <p:cNvGrpSpPr/>
        <p:nvPr/>
      </p:nvGrpSpPr>
      <p:grpSpPr>
        <a:xfrm>
          <a:off x="0" y="0"/>
          <a:ext cx="0" cy="0"/>
          <a:chOff x="0" y="0"/>
          <a:chExt cx="0" cy="0"/>
        </a:xfrm>
      </p:grpSpPr>
      <p:pic>
        <p:nvPicPr>
          <p:cNvPr id="2" name="オンライン メディア 1" title="【地球と。咲きに行こう。】GREEN×EXPO 2027開催まであと1年！魅力発信動画を公開（2026年3月作成）">
            <a:hlinkClick r:id="" action="ppaction://media"/>
            <a:extLst>
              <a:ext uri="{FF2B5EF4-FFF2-40B4-BE49-F238E27FC236}">
                <a16:creationId xmlns:a16="http://schemas.microsoft.com/office/drawing/2014/main" id="{DF33A9C7-EC47-29B0-F148-6D432A913390}"/>
              </a:ext>
            </a:extLst>
          </p:cNvPr>
          <p:cNvPicPr>
            <a:picLocks noRot="1" noChangeAspect="1"/>
          </p:cNvPicPr>
          <p:nvPr>
            <a:videoFile r:link="rId1"/>
          </p:nvPr>
        </p:nvPicPr>
        <p:blipFill>
          <a:blip r:embed="rId3"/>
          <a:stretch>
            <a:fillRect/>
          </a:stretch>
        </p:blipFill>
        <p:spPr>
          <a:xfrm>
            <a:off x="0" y="-15240"/>
            <a:ext cx="12192000" cy="6888480"/>
          </a:xfrm>
          <a:prstGeom prst="rect">
            <a:avLst/>
          </a:prstGeom>
        </p:spPr>
      </p:pic>
      <p:sp>
        <p:nvSpPr>
          <p:cNvPr id="3" name="テキスト ボックス 2">
            <a:extLst>
              <a:ext uri="{FF2B5EF4-FFF2-40B4-BE49-F238E27FC236}">
                <a16:creationId xmlns:a16="http://schemas.microsoft.com/office/drawing/2014/main" id="{3EA0B639-F03D-F1F7-60E3-711D678AF44A}"/>
              </a:ext>
            </a:extLst>
          </p:cNvPr>
          <p:cNvSpPr txBox="1"/>
          <p:nvPr/>
        </p:nvSpPr>
        <p:spPr>
          <a:xfrm>
            <a:off x="0" y="6604084"/>
            <a:ext cx="1219200" cy="253916"/>
          </a:xfrm>
          <a:prstGeom prst="rect">
            <a:avLst/>
          </a:prstGeom>
          <a:noFill/>
        </p:spPr>
        <p:txBody>
          <a:bodyPr wrap="square" rtlCol="0">
            <a:spAutoFit/>
          </a:bodyPr>
          <a:lstStyle/>
          <a:p>
            <a:pPr algn="ctr"/>
            <a:r>
              <a:rPr kumimoji="1" lang="en-US" altLang="ja-JP" sz="1050">
                <a:solidFill>
                  <a:schemeClr val="bg1"/>
                </a:solidFill>
                <a:latin typeface="BIZ UDPゴシック" panose="020B0400000000000000" pitchFamily="50" charset="-128"/>
                <a:ea typeface="BIZ UDPゴシック" panose="020B0400000000000000" pitchFamily="50" charset="-128"/>
              </a:rPr>
              <a:t>©Expo 2027</a:t>
            </a:r>
            <a:endParaRPr kumimoji="1" lang="ja-JP" altLang="en-US" sz="105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15382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AFE3D-2372-498C-E068-D084328D747B}"/>
            </a:ext>
          </a:extLst>
        </p:cNvPr>
        <p:cNvGrpSpPr/>
        <p:nvPr/>
      </p:nvGrpSpPr>
      <p:grpSpPr>
        <a:xfrm>
          <a:off x="0" y="0"/>
          <a:ext cx="0" cy="0"/>
          <a:chOff x="0" y="0"/>
          <a:chExt cx="0" cy="0"/>
        </a:xfrm>
      </p:grpSpPr>
    </p:spTree>
    <p:extLst>
      <p:ext uri="{BB962C8B-B14F-4D97-AF65-F5344CB8AC3E}">
        <p14:creationId xmlns:p14="http://schemas.microsoft.com/office/powerpoint/2010/main" val="39295911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254E7-54EC-03FD-9ED3-6C0F59049CE0}"/>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AAD724CC-1455-681D-CD0D-E89B3143D689}"/>
              </a:ext>
            </a:extLst>
          </p:cNvPr>
          <p:cNvSpPr txBox="1"/>
          <p:nvPr/>
        </p:nvSpPr>
        <p:spPr>
          <a:xfrm>
            <a:off x="2778451" y="5460951"/>
            <a:ext cx="6627671" cy="264160"/>
          </a:xfrm>
          <a:prstGeom prst="rect">
            <a:avLst/>
          </a:prstGeom>
        </p:spPr>
        <p:txBody>
          <a:bodyPr lIns="0" tIns="0" rIns="0" bIns="0" rtlCol="0" anchor="t">
            <a:spAutoFit/>
          </a:bodyPr>
          <a:lstStyle/>
          <a:p>
            <a:pPr marL="0" lvl="0" indent="0" algn="ctr">
              <a:lnSpc>
                <a:spcPts val="2240"/>
              </a:lnSpc>
              <a:spcBef>
                <a:spcPct val="0"/>
              </a:spcBef>
            </a:pPr>
            <a:r>
              <a:rPr lang="en-US" sz="1600" b="1">
                <a:solidFill>
                  <a:srgbClr val="231F20"/>
                </a:solidFill>
                <a:latin typeface="+mj-ea"/>
                <a:ea typeface="+mj-ea"/>
                <a:cs typeface="Source Han Sans JP Medium"/>
                <a:sym typeface="Source Han Sans JP Medium"/>
              </a:rPr>
              <a:t>公益社団法人２０２７年国際園芸博覧会協会</a:t>
            </a:r>
          </a:p>
        </p:txBody>
      </p:sp>
      <p:sp>
        <p:nvSpPr>
          <p:cNvPr id="12" name="TextBox 12">
            <a:extLst>
              <a:ext uri="{FF2B5EF4-FFF2-40B4-BE49-F238E27FC236}">
                <a16:creationId xmlns:a16="http://schemas.microsoft.com/office/drawing/2014/main" id="{44E48B7A-892C-0F07-EE0D-2C45CC33316F}"/>
              </a:ext>
            </a:extLst>
          </p:cNvPr>
          <p:cNvSpPr txBox="1"/>
          <p:nvPr/>
        </p:nvSpPr>
        <p:spPr>
          <a:xfrm>
            <a:off x="4515944" y="5787130"/>
            <a:ext cx="3152687" cy="264160"/>
          </a:xfrm>
          <a:prstGeom prst="rect">
            <a:avLst/>
          </a:prstGeom>
        </p:spPr>
        <p:txBody>
          <a:bodyPr lIns="0" tIns="0" rIns="0" bIns="0" rtlCol="0" anchor="t">
            <a:spAutoFit/>
          </a:bodyPr>
          <a:lstStyle/>
          <a:p>
            <a:pPr algn="ctr">
              <a:lnSpc>
                <a:spcPts val="2240"/>
              </a:lnSpc>
              <a:spcBef>
                <a:spcPct val="0"/>
              </a:spcBef>
            </a:pPr>
            <a:r>
              <a:rPr lang="en-US" sz="1600" b="1">
                <a:solidFill>
                  <a:srgbClr val="231F20"/>
                </a:solidFill>
                <a:latin typeface="+mj-ea"/>
                <a:ea typeface="+mj-ea"/>
                <a:cs typeface="Source Han Sans JP Medium"/>
                <a:sym typeface="Source Han Sans JP Medium"/>
              </a:rPr>
              <a:t>2026年</a:t>
            </a:r>
            <a:r>
              <a:rPr lang="en-US" altLang="ja-JP" sz="1600" b="1">
                <a:solidFill>
                  <a:srgbClr val="231F20"/>
                </a:solidFill>
                <a:latin typeface="+mj-ea"/>
                <a:ea typeface="+mj-ea"/>
                <a:cs typeface="Source Han Sans JP Medium"/>
                <a:sym typeface="Source Han Sans JP Medium"/>
              </a:rPr>
              <a:t>6</a:t>
            </a:r>
            <a:r>
              <a:rPr lang="en-US" sz="1600" b="1">
                <a:solidFill>
                  <a:srgbClr val="231F20"/>
                </a:solidFill>
                <a:latin typeface="+mj-ea"/>
                <a:ea typeface="+mj-ea"/>
                <a:cs typeface="Source Han Sans JP Medium"/>
                <a:sym typeface="Source Han Sans JP Medium"/>
              </a:rPr>
              <a:t>月 作成</a:t>
            </a:r>
          </a:p>
        </p:txBody>
      </p:sp>
    </p:spTree>
    <p:extLst>
      <p:ext uri="{BB962C8B-B14F-4D97-AF65-F5344CB8AC3E}">
        <p14:creationId xmlns:p14="http://schemas.microsoft.com/office/powerpoint/2010/main" val="3436033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67F75B-A6C6-4274-9847-94F1D917CFF2}"/>
            </a:ext>
          </a:extLst>
        </p:cNvPr>
        <p:cNvGrpSpPr/>
        <p:nvPr/>
      </p:nvGrpSpPr>
      <p:grpSpPr>
        <a:xfrm>
          <a:off x="0" y="0"/>
          <a:ext cx="0" cy="0"/>
          <a:chOff x="0" y="0"/>
          <a:chExt cx="0" cy="0"/>
        </a:xfrm>
      </p:grpSpPr>
    </p:spTree>
    <p:extLst>
      <p:ext uri="{BB962C8B-B14F-4D97-AF65-F5344CB8AC3E}">
        <p14:creationId xmlns:p14="http://schemas.microsoft.com/office/powerpoint/2010/main" val="2921568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1AD9EC-0A1E-47DB-2F59-B39F714FC4A3}"/>
            </a:ext>
          </a:extLst>
        </p:cNvPr>
        <p:cNvGrpSpPr/>
        <p:nvPr/>
      </p:nvGrpSpPr>
      <p:grpSpPr>
        <a:xfrm>
          <a:off x="0" y="0"/>
          <a:ext cx="0" cy="0"/>
          <a:chOff x="0" y="0"/>
          <a:chExt cx="0" cy="0"/>
        </a:xfrm>
      </p:grpSpPr>
      <p:sp>
        <p:nvSpPr>
          <p:cNvPr id="6" name="正方形/長方形 5">
            <a:extLst>
              <a:ext uri="{FF2B5EF4-FFF2-40B4-BE49-F238E27FC236}">
                <a16:creationId xmlns:a16="http://schemas.microsoft.com/office/drawing/2014/main" id="{F39EA7B1-9FDB-23CD-4E8C-F49D96309964}"/>
              </a:ext>
            </a:extLst>
          </p:cNvPr>
          <p:cNvSpPr/>
          <p:nvPr/>
        </p:nvSpPr>
        <p:spPr>
          <a:xfrm>
            <a:off x="-152400" y="-152400"/>
            <a:ext cx="12573000" cy="7086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pic>
        <p:nvPicPr>
          <p:cNvPr id="3" name="図 2" descr="ロゴ, 会社名&#10;&#10;AI 生成コンテンツは誤りを含む可能性があります。">
            <a:extLst>
              <a:ext uri="{FF2B5EF4-FFF2-40B4-BE49-F238E27FC236}">
                <a16:creationId xmlns:a16="http://schemas.microsoft.com/office/drawing/2014/main" id="{CAA7A11A-FC2A-C7DB-F651-28722E3513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2623" y="-140779"/>
            <a:ext cx="7397977" cy="7083541"/>
          </a:xfrm>
          <a:prstGeom prst="rect">
            <a:avLst/>
          </a:prstGeom>
        </p:spPr>
      </p:pic>
      <p:sp>
        <p:nvSpPr>
          <p:cNvPr id="4" name="四角形: 角を丸くする 6">
            <a:extLst>
              <a:ext uri="{FF2B5EF4-FFF2-40B4-BE49-F238E27FC236}">
                <a16:creationId xmlns:a16="http://schemas.microsoft.com/office/drawing/2014/main" id="{3A900CA6-95E2-7B48-3A3D-E9FDB7D8A3DB}"/>
              </a:ext>
            </a:extLst>
          </p:cNvPr>
          <p:cNvSpPr/>
          <p:nvPr/>
        </p:nvSpPr>
        <p:spPr>
          <a:xfrm>
            <a:off x="85165" y="2781300"/>
            <a:ext cx="4419600" cy="1219200"/>
          </a:xfrm>
          <a:prstGeom prst="roundRect">
            <a:avLst>
              <a:gd name="adj" fmla="val 11376"/>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ja-JP" sz="2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GREEN×EXPO 2027</a:t>
            </a:r>
          </a:p>
          <a:p>
            <a:pPr algn="ctr">
              <a:lnSpc>
                <a:spcPct val="150000"/>
              </a:lnSpc>
            </a:pPr>
            <a:r>
              <a:rPr lang="ja-JP" altLang="en-US" sz="2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コンセプト</a:t>
            </a:r>
            <a:endParaRPr lang="en-US" altLang="ja-JP" sz="2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pic>
        <p:nvPicPr>
          <p:cNvPr id="8" name="図 7" descr="ロゴ&#10;&#10;AI 生成コンテンツは誤りを含む可能性があります。">
            <a:extLst>
              <a:ext uri="{FF2B5EF4-FFF2-40B4-BE49-F238E27FC236}">
                <a16:creationId xmlns:a16="http://schemas.microsoft.com/office/drawing/2014/main" id="{4F187810-563F-B26A-85EE-31A4C8D8BEF3}"/>
              </a:ext>
            </a:extLst>
          </p:cNvPr>
          <p:cNvPicPr>
            <a:picLocks noChangeAspect="1"/>
          </p:cNvPicPr>
          <p:nvPr/>
        </p:nvPicPr>
        <p:blipFill>
          <a:blip r:embed="rId3">
            <a:extLst>
              <a:ext uri="{28A0092B-C50C-407E-A947-70E740481C1C}">
                <a14:useLocalDpi xmlns:a14="http://schemas.microsoft.com/office/drawing/2010/main" val="0"/>
              </a:ext>
            </a:extLst>
          </a:blip>
          <a:srcRect l="4954" t="29016" b="35060"/>
          <a:stretch>
            <a:fillRect/>
          </a:stretch>
        </p:blipFill>
        <p:spPr>
          <a:xfrm>
            <a:off x="-152401" y="4054756"/>
            <a:ext cx="5163893" cy="1412594"/>
          </a:xfrm>
          <a:prstGeom prst="rect">
            <a:avLst/>
          </a:prstGeom>
        </p:spPr>
      </p:pic>
      <p:sp>
        <p:nvSpPr>
          <p:cNvPr id="2" name="テキスト ボックス 1">
            <a:extLst>
              <a:ext uri="{FF2B5EF4-FFF2-40B4-BE49-F238E27FC236}">
                <a16:creationId xmlns:a16="http://schemas.microsoft.com/office/drawing/2014/main" id="{CE88BB27-D09C-1A56-555E-8FA66ACC1982}"/>
              </a:ext>
            </a:extLst>
          </p:cNvPr>
          <p:cNvSpPr txBox="1"/>
          <p:nvPr/>
        </p:nvSpPr>
        <p:spPr>
          <a:xfrm>
            <a:off x="0" y="6604084"/>
            <a:ext cx="1219200" cy="253916"/>
          </a:xfrm>
          <a:prstGeom prst="rect">
            <a:avLst/>
          </a:prstGeom>
          <a:noFill/>
        </p:spPr>
        <p:txBody>
          <a:bodyPr wrap="square" rtlCol="0">
            <a:spAutoFit/>
          </a:bodyPr>
          <a:lstStyle/>
          <a:p>
            <a:pPr algn="ctr"/>
            <a:r>
              <a:rPr kumimoji="1" lang="en-US" altLang="ja-JP" sz="1050">
                <a:latin typeface="BIZ UDPゴシック" panose="020B0400000000000000" pitchFamily="50" charset="-128"/>
                <a:ea typeface="BIZ UDPゴシック" panose="020B0400000000000000" pitchFamily="50" charset="-128"/>
              </a:rPr>
              <a:t>©Expo 2027</a:t>
            </a:r>
            <a:endParaRPr kumimoji="1" lang="ja-JP" altLang="en-US" sz="105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17020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5A6EEE-0823-D271-72A6-C1517255FB67}"/>
            </a:ext>
          </a:extLst>
        </p:cNvPr>
        <p:cNvGrpSpPr/>
        <p:nvPr/>
      </p:nvGrpSpPr>
      <p:grpSpPr>
        <a:xfrm>
          <a:off x="0" y="0"/>
          <a:ext cx="0" cy="0"/>
          <a:chOff x="0" y="0"/>
          <a:chExt cx="0" cy="0"/>
        </a:xfrm>
      </p:grpSpPr>
      <p:sp>
        <p:nvSpPr>
          <p:cNvPr id="4" name="四角形: 角を丸くする 6">
            <a:extLst>
              <a:ext uri="{FF2B5EF4-FFF2-40B4-BE49-F238E27FC236}">
                <a16:creationId xmlns:a16="http://schemas.microsoft.com/office/drawing/2014/main" id="{1E318716-8843-07F2-8D32-7E65A9540458}"/>
              </a:ext>
            </a:extLst>
          </p:cNvPr>
          <p:cNvSpPr/>
          <p:nvPr/>
        </p:nvSpPr>
        <p:spPr>
          <a:xfrm>
            <a:off x="2667000" y="2628900"/>
            <a:ext cx="6858000" cy="1600200"/>
          </a:xfrm>
          <a:prstGeom prst="roundRect">
            <a:avLst>
              <a:gd name="adj" fmla="val 11376"/>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ja-JP" altLang="en-US" sz="32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地球と。咲きに行こう。</a:t>
            </a:r>
            <a:endParaRPr lang="en-US" altLang="ja-JP" sz="32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2" name="テキスト ボックス 1">
            <a:extLst>
              <a:ext uri="{FF2B5EF4-FFF2-40B4-BE49-F238E27FC236}">
                <a16:creationId xmlns:a16="http://schemas.microsoft.com/office/drawing/2014/main" id="{778B2B00-358C-3FAD-454F-E99A3BA35E3B}"/>
              </a:ext>
            </a:extLst>
          </p:cNvPr>
          <p:cNvSpPr txBox="1"/>
          <p:nvPr/>
        </p:nvSpPr>
        <p:spPr>
          <a:xfrm>
            <a:off x="2667000" y="1828800"/>
            <a:ext cx="6705600" cy="630942"/>
          </a:xfrm>
          <a:prstGeom prst="rect">
            <a:avLst/>
          </a:prstGeom>
          <a:noFill/>
        </p:spPr>
        <p:txBody>
          <a:bodyPr wrap="square">
            <a:spAutoFit/>
          </a:bodyPr>
          <a:lstStyle/>
          <a:p>
            <a:pPr algn="l">
              <a:spcBef>
                <a:spcPts val="3750"/>
              </a:spcBef>
              <a:spcAft>
                <a:spcPts val="1950"/>
              </a:spcAft>
              <a:buNone/>
            </a:pPr>
            <a:r>
              <a:rPr lang="ja-JP" altLang="en-US" sz="3500" b="1" i="0">
                <a:solidFill>
                  <a:srgbClr val="424242"/>
                </a:solidFill>
                <a:effectLst/>
                <a:latin typeface="BIZ UDPゴシック" panose="020B0400000000000000" pitchFamily="50" charset="-128"/>
                <a:ea typeface="BIZ UDPゴシック" panose="020B0400000000000000" pitchFamily="50" charset="-128"/>
              </a:rPr>
              <a:t>ミニワーク</a:t>
            </a:r>
          </a:p>
        </p:txBody>
      </p:sp>
    </p:spTree>
    <p:extLst>
      <p:ext uri="{BB962C8B-B14F-4D97-AF65-F5344CB8AC3E}">
        <p14:creationId xmlns:p14="http://schemas.microsoft.com/office/powerpoint/2010/main" val="3690678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8FCDE-D09D-C525-C7EE-104034D06F2D}"/>
            </a:ext>
          </a:extLst>
        </p:cNvPr>
        <p:cNvGrpSpPr/>
        <p:nvPr/>
      </p:nvGrpSpPr>
      <p:grpSpPr>
        <a:xfrm>
          <a:off x="0" y="0"/>
          <a:ext cx="0" cy="0"/>
          <a:chOff x="0" y="0"/>
          <a:chExt cx="0" cy="0"/>
        </a:xfrm>
      </p:grpSpPr>
      <p:sp>
        <p:nvSpPr>
          <p:cNvPr id="6" name="正方形/長方形 5">
            <a:extLst>
              <a:ext uri="{FF2B5EF4-FFF2-40B4-BE49-F238E27FC236}">
                <a16:creationId xmlns:a16="http://schemas.microsoft.com/office/drawing/2014/main" id="{3F63F8DA-6880-D558-DBD7-98A4BB72F624}"/>
              </a:ext>
            </a:extLst>
          </p:cNvPr>
          <p:cNvSpPr/>
          <p:nvPr/>
        </p:nvSpPr>
        <p:spPr>
          <a:xfrm>
            <a:off x="-152400" y="-152400"/>
            <a:ext cx="12573000" cy="7086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pic>
        <p:nvPicPr>
          <p:cNvPr id="3" name="図 2" descr="ロゴ, 会社名&#10;&#10;AI 生成コンテンツは誤りを含む可能性があります。">
            <a:extLst>
              <a:ext uri="{FF2B5EF4-FFF2-40B4-BE49-F238E27FC236}">
                <a16:creationId xmlns:a16="http://schemas.microsoft.com/office/drawing/2014/main" id="{9B66ECB0-4312-61BE-6E2F-5C06ADC530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2623" y="-140779"/>
            <a:ext cx="7397977" cy="7083541"/>
          </a:xfrm>
          <a:prstGeom prst="rect">
            <a:avLst/>
          </a:prstGeom>
        </p:spPr>
      </p:pic>
      <p:sp>
        <p:nvSpPr>
          <p:cNvPr id="4" name="四角形: 角を丸くする 6">
            <a:extLst>
              <a:ext uri="{FF2B5EF4-FFF2-40B4-BE49-F238E27FC236}">
                <a16:creationId xmlns:a16="http://schemas.microsoft.com/office/drawing/2014/main" id="{CDB95A95-C178-34CF-DF5F-F7B8705FDF92}"/>
              </a:ext>
            </a:extLst>
          </p:cNvPr>
          <p:cNvSpPr/>
          <p:nvPr/>
        </p:nvSpPr>
        <p:spPr>
          <a:xfrm>
            <a:off x="85165" y="2781300"/>
            <a:ext cx="4419600" cy="1219200"/>
          </a:xfrm>
          <a:prstGeom prst="roundRect">
            <a:avLst>
              <a:gd name="adj" fmla="val 11376"/>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ja-JP" sz="2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GREEN×EXPO 2027</a:t>
            </a:r>
          </a:p>
          <a:p>
            <a:pPr algn="ctr">
              <a:lnSpc>
                <a:spcPct val="150000"/>
              </a:lnSpc>
            </a:pPr>
            <a:r>
              <a:rPr lang="ja-JP" altLang="en-US" sz="2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コンセプト</a:t>
            </a:r>
            <a:endParaRPr lang="en-US" altLang="ja-JP" sz="20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pic>
        <p:nvPicPr>
          <p:cNvPr id="8" name="図 7" descr="ロゴ&#10;&#10;AI 生成コンテンツは誤りを含む可能性があります。">
            <a:extLst>
              <a:ext uri="{FF2B5EF4-FFF2-40B4-BE49-F238E27FC236}">
                <a16:creationId xmlns:a16="http://schemas.microsoft.com/office/drawing/2014/main" id="{FB3B3818-E170-987F-0116-64327A824272}"/>
              </a:ext>
            </a:extLst>
          </p:cNvPr>
          <p:cNvPicPr>
            <a:picLocks noChangeAspect="1"/>
          </p:cNvPicPr>
          <p:nvPr/>
        </p:nvPicPr>
        <p:blipFill>
          <a:blip r:embed="rId3">
            <a:extLst>
              <a:ext uri="{28A0092B-C50C-407E-A947-70E740481C1C}">
                <a14:useLocalDpi xmlns:a14="http://schemas.microsoft.com/office/drawing/2010/main" val="0"/>
              </a:ext>
            </a:extLst>
          </a:blip>
          <a:srcRect l="4954" t="29016" b="35060"/>
          <a:stretch>
            <a:fillRect/>
          </a:stretch>
        </p:blipFill>
        <p:spPr>
          <a:xfrm>
            <a:off x="-152401" y="4054756"/>
            <a:ext cx="5163893" cy="1412594"/>
          </a:xfrm>
          <a:prstGeom prst="rect">
            <a:avLst/>
          </a:prstGeom>
        </p:spPr>
      </p:pic>
      <p:sp>
        <p:nvSpPr>
          <p:cNvPr id="2" name="テキスト ボックス 1">
            <a:extLst>
              <a:ext uri="{FF2B5EF4-FFF2-40B4-BE49-F238E27FC236}">
                <a16:creationId xmlns:a16="http://schemas.microsoft.com/office/drawing/2014/main" id="{24DE497F-4C74-28C6-27A8-C81DC62920DD}"/>
              </a:ext>
            </a:extLst>
          </p:cNvPr>
          <p:cNvSpPr txBox="1"/>
          <p:nvPr/>
        </p:nvSpPr>
        <p:spPr>
          <a:xfrm>
            <a:off x="0" y="6604084"/>
            <a:ext cx="1219200" cy="253916"/>
          </a:xfrm>
          <a:prstGeom prst="rect">
            <a:avLst/>
          </a:prstGeom>
          <a:noFill/>
        </p:spPr>
        <p:txBody>
          <a:bodyPr wrap="square" rtlCol="0">
            <a:spAutoFit/>
          </a:bodyPr>
          <a:lstStyle/>
          <a:p>
            <a:pPr algn="ctr"/>
            <a:r>
              <a:rPr kumimoji="1" lang="en-US" altLang="ja-JP" sz="1050">
                <a:latin typeface="BIZ UDPゴシック" panose="020B0400000000000000" pitchFamily="50" charset="-128"/>
                <a:ea typeface="BIZ UDPゴシック" panose="020B0400000000000000" pitchFamily="50" charset="-128"/>
              </a:rPr>
              <a:t>©Expo 2027</a:t>
            </a:r>
            <a:endParaRPr kumimoji="1" lang="ja-JP" altLang="en-US" sz="105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16616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550A1-DE0B-720F-C6CE-860FFB1C9CE0}"/>
            </a:ext>
          </a:extLst>
        </p:cNvPr>
        <p:cNvGrpSpPr/>
        <p:nvPr/>
      </p:nvGrpSpPr>
      <p:grpSpPr>
        <a:xfrm>
          <a:off x="0" y="0"/>
          <a:ext cx="0" cy="0"/>
          <a:chOff x="0" y="0"/>
          <a:chExt cx="0" cy="0"/>
        </a:xfrm>
      </p:grpSpPr>
      <p:grpSp>
        <p:nvGrpSpPr>
          <p:cNvPr id="2" name="Group 13">
            <a:extLst>
              <a:ext uri="{FF2B5EF4-FFF2-40B4-BE49-F238E27FC236}">
                <a16:creationId xmlns:a16="http://schemas.microsoft.com/office/drawing/2014/main" id="{704FC973-F801-7EAF-449C-D68BDAB806B6}"/>
              </a:ext>
            </a:extLst>
          </p:cNvPr>
          <p:cNvGrpSpPr/>
          <p:nvPr/>
        </p:nvGrpSpPr>
        <p:grpSpPr>
          <a:xfrm>
            <a:off x="304800" y="304800"/>
            <a:ext cx="2442689" cy="504807"/>
            <a:chOff x="0" y="0"/>
            <a:chExt cx="3059437" cy="673076"/>
          </a:xfrm>
        </p:grpSpPr>
        <p:sp>
          <p:nvSpPr>
            <p:cNvPr id="3" name="Freeform 14">
              <a:extLst>
                <a:ext uri="{FF2B5EF4-FFF2-40B4-BE49-F238E27FC236}">
                  <a16:creationId xmlns:a16="http://schemas.microsoft.com/office/drawing/2014/main" id="{71864D56-39C5-584B-89F7-7FB76C22FEEC}"/>
                </a:ext>
              </a:extLst>
            </p:cNvPr>
            <p:cNvSpPr/>
            <p:nvPr/>
          </p:nvSpPr>
          <p:spPr>
            <a:xfrm>
              <a:off x="0" y="0"/>
              <a:ext cx="3059437" cy="673076"/>
            </a:xfrm>
            <a:custGeom>
              <a:avLst/>
              <a:gdLst/>
              <a:ahLst/>
              <a:cxnLst/>
              <a:rect l="l" t="t" r="r" b="b"/>
              <a:pathLst>
                <a:path w="3059437" h="673076">
                  <a:moveTo>
                    <a:pt x="0" y="0"/>
                  </a:moveTo>
                  <a:lnTo>
                    <a:pt x="3059437" y="0"/>
                  </a:lnTo>
                  <a:lnTo>
                    <a:pt x="3059437" y="673076"/>
                  </a:lnTo>
                  <a:lnTo>
                    <a:pt x="0" y="67307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4" name="TextBox 15">
              <a:extLst>
                <a:ext uri="{FF2B5EF4-FFF2-40B4-BE49-F238E27FC236}">
                  <a16:creationId xmlns:a16="http://schemas.microsoft.com/office/drawing/2014/main" id="{2F1291EF-D114-F166-8390-B50F6B6CE7F1}"/>
                </a:ext>
              </a:extLst>
            </p:cNvPr>
            <p:cNvSpPr txBox="1"/>
            <p:nvPr/>
          </p:nvSpPr>
          <p:spPr>
            <a:xfrm>
              <a:off x="801007" y="123547"/>
              <a:ext cx="1457423" cy="350181"/>
            </a:xfrm>
            <a:prstGeom prst="rect">
              <a:avLst/>
            </a:prstGeom>
          </p:spPr>
          <p:txBody>
            <a:bodyPr lIns="0" tIns="0" rIns="0" bIns="0" rtlCol="0" anchor="t">
              <a:spAutoFit/>
            </a:bodyPr>
            <a:lstStyle/>
            <a:p>
              <a:pPr algn="ctr">
                <a:lnSpc>
                  <a:spcPts val="2409"/>
                </a:lnSpc>
              </a:pPr>
              <a:r>
                <a:rPr lang="ja-JP" alt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ミニワーク</a:t>
              </a:r>
              <a:endParaRPr lang="en-US" sz="1721"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
        <p:nvSpPr>
          <p:cNvPr id="7" name="四角形: 角を丸くする 6">
            <a:extLst>
              <a:ext uri="{FF2B5EF4-FFF2-40B4-BE49-F238E27FC236}">
                <a16:creationId xmlns:a16="http://schemas.microsoft.com/office/drawing/2014/main" id="{33A704BF-3FD9-2878-7BD1-F19043CFCB30}"/>
              </a:ext>
            </a:extLst>
          </p:cNvPr>
          <p:cNvSpPr/>
          <p:nvPr/>
        </p:nvSpPr>
        <p:spPr>
          <a:xfrm>
            <a:off x="944333" y="1267216"/>
            <a:ext cx="3170467" cy="495357"/>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ペアワーク　</a:t>
            </a:r>
            <a:r>
              <a:rPr kumimoji="1" lang="en-US" altLang="ja-JP" b="1">
                <a:latin typeface="BIZ UDPゴシック" panose="020B0400000000000000" pitchFamily="50" charset="-128"/>
                <a:ea typeface="BIZ UDPゴシック" panose="020B0400000000000000" pitchFamily="50" charset="-128"/>
              </a:rPr>
              <a:t>2</a:t>
            </a:r>
            <a:r>
              <a:rPr kumimoji="1" lang="ja-JP" altLang="en-US" b="1">
                <a:latin typeface="BIZ UDPゴシック" panose="020B0400000000000000" pitchFamily="50" charset="-128"/>
                <a:ea typeface="BIZ UDPゴシック" panose="020B0400000000000000" pitchFamily="50" charset="-128"/>
              </a:rPr>
              <a:t>分</a:t>
            </a:r>
          </a:p>
        </p:txBody>
      </p:sp>
      <p:sp>
        <p:nvSpPr>
          <p:cNvPr id="13" name="TextBox 11">
            <a:extLst>
              <a:ext uri="{FF2B5EF4-FFF2-40B4-BE49-F238E27FC236}">
                <a16:creationId xmlns:a16="http://schemas.microsoft.com/office/drawing/2014/main" id="{4E3C1BC4-7AEB-9E4D-C180-4A7916CFD089}"/>
              </a:ext>
            </a:extLst>
          </p:cNvPr>
          <p:cNvSpPr txBox="1"/>
          <p:nvPr/>
        </p:nvSpPr>
        <p:spPr>
          <a:xfrm>
            <a:off x="1295400" y="2366483"/>
            <a:ext cx="4036456" cy="2433038"/>
          </a:xfrm>
          <a:prstGeom prst="rect">
            <a:avLst/>
          </a:prstGeom>
        </p:spPr>
        <p:txBody>
          <a:bodyPr wrap="square" lIns="0" tIns="0" rIns="0" bIns="0" rtlCol="0" anchor="t">
            <a:spAutoFit/>
          </a:bodyPr>
          <a:lstStyle/>
          <a:p>
            <a:pPr>
              <a:lnSpc>
                <a:spcPts val="3220"/>
              </a:lnSpc>
            </a:pP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どんな意味が</a:t>
            </a:r>
            <a:endParaRPr lang="en-US" altLang="ja-JP"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込められていると</a:t>
            </a:r>
            <a:endParaRPr lang="en-US" altLang="ja-JP"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32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思いますか？</a:t>
            </a:r>
            <a:endParaRPr lang="en-US" altLang="ja-JP"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endParaRPr lang="en-US" altLang="ja-JP"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ペアになって</a:t>
            </a:r>
            <a:endParaRPr lang="en-US" altLang="ja-JP"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nSpc>
                <a:spcPts val="3220"/>
              </a:lnSpc>
            </a:pPr>
            <a:r>
              <a:rPr lang="ja-JP" altLang="en-US"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rPr>
              <a:t>話し合ってみましょう。</a:t>
            </a:r>
            <a:endParaRPr lang="en-US" altLang="ja-JP" sz="2400" b="1">
              <a:solidFill>
                <a:srgbClr val="000000"/>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sp>
        <p:nvSpPr>
          <p:cNvPr id="8" name="テキスト ボックス 7">
            <a:extLst>
              <a:ext uri="{FF2B5EF4-FFF2-40B4-BE49-F238E27FC236}">
                <a16:creationId xmlns:a16="http://schemas.microsoft.com/office/drawing/2014/main" id="{BEBF51FF-1786-55AE-C617-1BA94AB2EC10}"/>
              </a:ext>
            </a:extLst>
          </p:cNvPr>
          <p:cNvSpPr txBox="1"/>
          <p:nvPr/>
        </p:nvSpPr>
        <p:spPr>
          <a:xfrm>
            <a:off x="2760189" y="397460"/>
            <a:ext cx="6019800" cy="338554"/>
          </a:xfrm>
          <a:prstGeom prst="rect">
            <a:avLst/>
          </a:prstGeom>
          <a:noFill/>
        </p:spPr>
        <p:txBody>
          <a:bodyPr wrap="square" rtlCol="0">
            <a:spAutoFit/>
          </a:bodyPr>
          <a:lstStyle/>
          <a:p>
            <a:r>
              <a:rPr kumimoji="1" lang="ja-JP" altLang="en-US" sz="1600">
                <a:latin typeface="BIZ UDPゴシック" panose="020B0400000000000000" pitchFamily="50" charset="-128"/>
                <a:ea typeface="BIZ UDPゴシック" panose="020B0400000000000000" pitchFamily="50" charset="-128"/>
              </a:rPr>
              <a:t>コンセプトに込められた意味を考えてみよう</a:t>
            </a:r>
          </a:p>
        </p:txBody>
      </p:sp>
      <p:sp>
        <p:nvSpPr>
          <p:cNvPr id="10" name="テキスト ボックス 9">
            <a:extLst>
              <a:ext uri="{FF2B5EF4-FFF2-40B4-BE49-F238E27FC236}">
                <a16:creationId xmlns:a16="http://schemas.microsoft.com/office/drawing/2014/main" id="{0B9A2ED9-E1F8-32D9-A275-084F84AB6804}"/>
              </a:ext>
            </a:extLst>
          </p:cNvPr>
          <p:cNvSpPr txBox="1"/>
          <p:nvPr/>
        </p:nvSpPr>
        <p:spPr>
          <a:xfrm>
            <a:off x="1295400" y="5403431"/>
            <a:ext cx="4393523" cy="584775"/>
          </a:xfrm>
          <a:prstGeom prst="rect">
            <a:avLst/>
          </a:prstGeom>
          <a:noFill/>
        </p:spPr>
        <p:txBody>
          <a:bodyPr wrap="square">
            <a:spAutoFit/>
          </a:bodyPr>
          <a:lstStyle/>
          <a:p>
            <a:pPr>
              <a:buNone/>
            </a:pPr>
            <a:r>
              <a:rPr lang="en-US" altLang="ja-JP" sz="1600" kern="100">
                <a:solidFill>
                  <a:srgbClr val="00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a:t>
            </a:r>
            <a:r>
              <a:rPr lang="ja-JP" altLang="ja-JP" sz="1600" kern="100">
                <a:solidFill>
                  <a:srgbClr val="00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『咲きに行こう』を英語で表記すると</a:t>
            </a:r>
            <a:endParaRPr lang="en-US" altLang="ja-JP" sz="1600" kern="100">
              <a:solidFill>
                <a:srgbClr val="000000"/>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a:buNone/>
            </a:pPr>
            <a:r>
              <a:rPr lang="ja-JP" altLang="en-US" sz="1200" kern="100">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ja-JP" sz="1600">
                <a:solidFill>
                  <a:srgbClr val="00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a:t>
            </a:r>
            <a:r>
              <a:rPr lang="en-US" altLang="ja-JP" sz="1600">
                <a:solidFill>
                  <a:srgbClr val="00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Bloom of Future</a:t>
            </a:r>
            <a:r>
              <a:rPr lang="ja-JP" altLang="ja-JP" sz="1600">
                <a:solidFill>
                  <a:srgbClr val="00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』と表現</a:t>
            </a:r>
            <a:endParaRPr lang="ja-JP" altLang="en-US" sz="1600">
              <a:latin typeface="BIZ UDPゴシック" panose="020B0400000000000000" pitchFamily="50" charset="-128"/>
              <a:ea typeface="BIZ UDPゴシック" panose="020B0400000000000000" pitchFamily="50" charset="-128"/>
            </a:endParaRPr>
          </a:p>
        </p:txBody>
      </p:sp>
      <p:pic>
        <p:nvPicPr>
          <p:cNvPr id="6" name="図 5" descr="ロゴ, 会社名&#10;&#10;AI 生成コンテンツは誤りを含む可能性があります。">
            <a:extLst>
              <a:ext uri="{FF2B5EF4-FFF2-40B4-BE49-F238E27FC236}">
                <a16:creationId xmlns:a16="http://schemas.microsoft.com/office/drawing/2014/main" id="{13A0FE3F-5685-D8FF-8E8C-D9566ECB63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500" y="1127031"/>
            <a:ext cx="5558638" cy="5322379"/>
          </a:xfrm>
          <a:prstGeom prst="rect">
            <a:avLst/>
          </a:prstGeom>
        </p:spPr>
      </p:pic>
    </p:spTree>
    <p:extLst>
      <p:ext uri="{BB962C8B-B14F-4D97-AF65-F5344CB8AC3E}">
        <p14:creationId xmlns:p14="http://schemas.microsoft.com/office/powerpoint/2010/main" val="13660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D2EFA-6555-F13B-C9FC-F5B39C7EC7FE}"/>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C8F3C7E0-D8D7-5BF3-6B0B-C2B3747B16C1}"/>
              </a:ext>
            </a:extLst>
          </p:cNvPr>
          <p:cNvGrpSpPr/>
          <p:nvPr/>
        </p:nvGrpSpPr>
        <p:grpSpPr>
          <a:xfrm>
            <a:off x="1562100" y="1977820"/>
            <a:ext cx="9067800" cy="2902358"/>
            <a:chOff x="1562100" y="1977820"/>
            <a:chExt cx="9067800" cy="2902358"/>
          </a:xfrm>
        </p:grpSpPr>
        <p:sp>
          <p:nvSpPr>
            <p:cNvPr id="14" name="角丸四角形 8">
              <a:extLst>
                <a:ext uri="{FF2B5EF4-FFF2-40B4-BE49-F238E27FC236}">
                  <a16:creationId xmlns:a16="http://schemas.microsoft.com/office/drawing/2014/main" id="{23751FE9-1D7A-982F-B3AC-FD30F988F0C8}"/>
                </a:ext>
              </a:extLst>
            </p:cNvPr>
            <p:cNvSpPr/>
            <p:nvPr/>
          </p:nvSpPr>
          <p:spPr>
            <a:xfrm>
              <a:off x="1562100" y="1977820"/>
              <a:ext cx="9067800" cy="2902358"/>
            </a:xfrm>
            <a:prstGeom prst="roundRect">
              <a:avLst>
                <a:gd name="adj" fmla="val 50000"/>
              </a:avLst>
            </a:prstGeom>
            <a:solidFill>
              <a:srgbClr val="F35F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200" b="1">
                <a:latin typeface="BIZ UDPゴシック" panose="020B0400000000000000" pitchFamily="50" charset="-128"/>
                <a:ea typeface="BIZ UDPゴシック" panose="020B0400000000000000" pitchFamily="50" charset="-128"/>
              </a:endParaRPr>
            </a:p>
          </p:txBody>
        </p:sp>
        <p:sp>
          <p:nvSpPr>
            <p:cNvPr id="31" name="TextBox 11">
              <a:extLst>
                <a:ext uri="{FF2B5EF4-FFF2-40B4-BE49-F238E27FC236}">
                  <a16:creationId xmlns:a16="http://schemas.microsoft.com/office/drawing/2014/main" id="{F5349E00-C7BD-E271-FE09-28DAA2C6F889}"/>
                </a:ext>
              </a:extLst>
            </p:cNvPr>
            <p:cNvSpPr txBox="1"/>
            <p:nvPr/>
          </p:nvSpPr>
          <p:spPr>
            <a:xfrm>
              <a:off x="1562100" y="2321004"/>
              <a:ext cx="9067800" cy="2215991"/>
            </a:xfrm>
            <a:prstGeom prst="rect">
              <a:avLst/>
            </a:prstGeom>
          </p:spPr>
          <p:txBody>
            <a:bodyPr wrap="square" lIns="0" tIns="0" rIns="0" bIns="0" rtlCol="0" anchor="t">
              <a:spAutoFit/>
            </a:bodyPr>
            <a:lstStyle/>
            <a:p>
              <a:pPr algn="ctr"/>
              <a:r>
                <a:rPr lang="ja-JP" altLang="en-US" sz="4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なぜ</a:t>
              </a:r>
              <a:endParaRPr lang="en-US" altLang="ja-JP" sz="4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r>
                <a:rPr lang="en-US" altLang="ja-JP" sz="4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GREEN×EXPO 2027 </a:t>
              </a:r>
              <a:r>
                <a:rPr lang="ja-JP" altLang="en-US" sz="4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が</a:t>
              </a:r>
              <a:endParaRPr lang="en-US" altLang="ja-JP" sz="4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a:p>
              <a:pPr algn="ctr"/>
              <a:r>
                <a:rPr lang="ja-JP" altLang="en-US" sz="4800" b="1">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rPr>
                <a:t>開催されるのでしょうか？</a:t>
              </a:r>
              <a:endParaRPr lang="en-US" sz="11500" b="1" dirty="0">
                <a:solidFill>
                  <a:schemeClr val="bg1"/>
                </a:solidFill>
                <a:latin typeface="BIZ UDPゴシック" panose="020B0400000000000000" pitchFamily="50" charset="-128"/>
                <a:ea typeface="BIZ UDPゴシック" panose="020B0400000000000000" pitchFamily="50" charset="-128"/>
                <a:cs typeface="Source Han Sans JP Bold"/>
                <a:sym typeface="Source Han Sans JP Bold"/>
              </a:endParaRPr>
            </a:p>
          </p:txBody>
        </p:sp>
      </p:grpSp>
    </p:spTree>
    <p:extLst>
      <p:ext uri="{BB962C8B-B14F-4D97-AF65-F5344CB8AC3E}">
        <p14:creationId xmlns:p14="http://schemas.microsoft.com/office/powerpoint/2010/main" val="15518691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園芸博_高校生教材">
      <a:majorFont>
        <a:latin typeface="Noto Sans JP Black"/>
        <a:ea typeface="Noto Sans JP Black"/>
        <a:cs typeface=""/>
      </a:majorFont>
      <a:minorFont>
        <a:latin typeface="Noto Sans JP Black"/>
        <a:ea typeface="Noto Sans JP Blac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13972</TotalTime>
  <Words>1286</Words>
  <Application>Microsoft Office PowerPoint</Application>
  <PresentationFormat>ワイド画面</PresentationFormat>
  <Paragraphs>222</Paragraphs>
  <Slides>39</Slides>
  <Notes>1</Notes>
  <HiddenSlides>0</HiddenSlides>
  <MMClips>3</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39</vt:i4>
      </vt:variant>
    </vt:vector>
  </HeadingPairs>
  <TitlesOfParts>
    <vt:vector size="45" baseType="lpstr">
      <vt:lpstr>BIZ UDPゴシック</vt:lpstr>
      <vt:lpstr>Arial</vt:lpstr>
      <vt:lpstr>Source Han Sans JP Bold</vt:lpstr>
      <vt:lpstr>游ゴシック</vt:lpstr>
      <vt:lpstr>Noto Sans JP Black</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【GE】案①高校生教材_スライド</dc:title>
  <dc:creator>SR</dc:creator>
  <cp:lastModifiedBy>直子 品田</cp:lastModifiedBy>
  <cp:revision>17</cp:revision>
  <cp:lastPrinted>2026-03-08T03:49:45Z</cp:lastPrinted>
  <dcterms:created xsi:type="dcterms:W3CDTF">2006-08-16T00:00:00Z</dcterms:created>
  <dcterms:modified xsi:type="dcterms:W3CDTF">2026-07-29T03:03:55Z</dcterms:modified>
  <dc:identifier>DAG-RVWaIfc</dc:identifier>
</cp:coreProperties>
</file>