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1"/>
  </p:notesMasterIdLst>
  <p:sldIdLst>
    <p:sldId id="316" r:id="rId2"/>
    <p:sldId id="256" r:id="rId3"/>
    <p:sldId id="269" r:id="rId4"/>
    <p:sldId id="329" r:id="rId5"/>
    <p:sldId id="345" r:id="rId6"/>
    <p:sldId id="317" r:id="rId7"/>
    <p:sldId id="350" r:id="rId8"/>
    <p:sldId id="346" r:id="rId9"/>
    <p:sldId id="321" r:id="rId10"/>
    <p:sldId id="332" r:id="rId11"/>
    <p:sldId id="318" r:id="rId12"/>
    <p:sldId id="320" r:id="rId13"/>
    <p:sldId id="344" r:id="rId14"/>
    <p:sldId id="334" r:id="rId15"/>
    <p:sldId id="324" r:id="rId16"/>
    <p:sldId id="261" r:id="rId17"/>
    <p:sldId id="358" r:id="rId18"/>
    <p:sldId id="290" r:id="rId19"/>
    <p:sldId id="354" r:id="rId20"/>
    <p:sldId id="355" r:id="rId21"/>
    <p:sldId id="356" r:id="rId22"/>
    <p:sldId id="357" r:id="rId23"/>
    <p:sldId id="339" r:id="rId24"/>
    <p:sldId id="270" r:id="rId25"/>
    <p:sldId id="289" r:id="rId26"/>
    <p:sldId id="292" r:id="rId27"/>
    <p:sldId id="293" r:id="rId28"/>
    <p:sldId id="294" r:id="rId29"/>
    <p:sldId id="295" r:id="rId30"/>
    <p:sldId id="297" r:id="rId31"/>
    <p:sldId id="298" r:id="rId32"/>
    <p:sldId id="342" r:id="rId33"/>
    <p:sldId id="341" r:id="rId34"/>
    <p:sldId id="304" r:id="rId35"/>
    <p:sldId id="347" r:id="rId36"/>
    <p:sldId id="305" r:id="rId37"/>
    <p:sldId id="351" r:id="rId38"/>
    <p:sldId id="349" r:id="rId39"/>
    <p:sldId id="326" r:id="rId40"/>
  </p:sldIdLst>
  <p:sldSz cx="12192000" cy="6858000"/>
  <p:notesSz cx="6858000" cy="9144000"/>
  <p:embeddedFontLst>
    <p:embeddedFont>
      <p:font typeface="Source Han Sans JP Bold" panose="020B0600070205080204" charset="-128"/>
      <p:regular r:id="rId42"/>
      <p:bold r:id="rId43"/>
    </p:embeddedFont>
    <p:embeddedFont>
      <p:font typeface="BIZ UDPゴシック" panose="020B0400000000000000" pitchFamily="50" charset="-128"/>
      <p:regular r:id="rId44"/>
      <p:bold r:id="rId45"/>
    </p:embeddedFont>
    <p:embeddedFont>
      <p:font typeface="Noto Sans JP Black" panose="020B0200000000000000" pitchFamily="50" charset="-128"/>
      <p:bold r:id="rId46"/>
    </p:embeddedFont>
    <p:embeddedFont>
      <p:font typeface="游ゴシック" panose="020B0400000000000000" pitchFamily="50" charset="-128"/>
      <p:regular r:id="rId47"/>
      <p:bold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CBC0"/>
    <a:srgbClr val="CA9A03"/>
    <a:srgbClr val="D7E60D"/>
    <a:srgbClr val="E60073"/>
    <a:srgbClr val="545454"/>
    <a:srgbClr val="1770C2"/>
    <a:srgbClr val="F35F94"/>
    <a:srgbClr val="12AA5D"/>
    <a:srgbClr val="009D51"/>
    <a:srgbClr val="10AA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C01090-1CCA-45DB-AF96-55BE31C78577}" v="2" dt="2026-07-17T07:55:08.5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 autoAdjust="0"/>
    <p:restoredTop sz="94615" autoAdjust="0"/>
  </p:normalViewPr>
  <p:slideViewPr>
    <p:cSldViewPr>
      <p:cViewPr varScale="1">
        <p:scale>
          <a:sx n="74" d="100"/>
          <a:sy n="74" d="100"/>
        </p:scale>
        <p:origin x="845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直子 品田" userId="51cde6dd8c87174e" providerId="LiveId" clId="{29C01090-1CCA-45DB-AF96-55BE31C78577}"/>
    <pc:docChg chg="custSel modSld">
      <pc:chgData name="直子 品田" userId="51cde6dd8c87174e" providerId="LiveId" clId="{29C01090-1CCA-45DB-AF96-55BE31C78577}" dt="2026-07-17T07:55:45.709" v="26" actId="20577"/>
      <pc:docMkLst>
        <pc:docMk/>
      </pc:docMkLst>
      <pc:sldChg chg="addSp delSp modSp mod">
        <pc:chgData name="直子 品田" userId="51cde6dd8c87174e" providerId="LiveId" clId="{29C01090-1CCA-45DB-AF96-55BE31C78577}" dt="2026-07-17T07:55:45.709" v="26" actId="20577"/>
        <pc:sldMkLst>
          <pc:docMk/>
          <pc:sldMk cId="575663755" sldId="358"/>
        </pc:sldMkLst>
        <pc:spChg chg="mod">
          <ac:chgData name="直子 品田" userId="51cde6dd8c87174e" providerId="LiveId" clId="{29C01090-1CCA-45DB-AF96-55BE31C78577}" dt="2026-07-17T07:55:45.709" v="26" actId="20577"/>
          <ac:spMkLst>
            <pc:docMk/>
            <pc:sldMk cId="575663755" sldId="358"/>
            <ac:spMk id="6" creationId="{F261A246-DA2B-090B-C20D-DCFD5758E128}"/>
          </ac:spMkLst>
        </pc:spChg>
        <pc:picChg chg="add del">
          <ac:chgData name="直子 品田" userId="51cde6dd8c87174e" providerId="LiveId" clId="{29C01090-1CCA-45DB-AF96-55BE31C78577}" dt="2026-07-17T07:55:10.638" v="23" actId="21"/>
          <ac:picMkLst>
            <pc:docMk/>
            <pc:sldMk cId="575663755" sldId="358"/>
            <ac:picMk id="3" creationId="{CC64467E-30ED-F5AE-01E4-C878C3E0688D}"/>
          </ac:picMkLst>
        </pc:picChg>
        <pc:picChg chg="add del">
          <ac:chgData name="直子 品田" userId="51cde6dd8c87174e" providerId="LiveId" clId="{29C01090-1CCA-45DB-AF96-55BE31C78577}" dt="2026-07-17T07:17:07.647" v="1" actId="21"/>
          <ac:picMkLst>
            <pc:docMk/>
            <pc:sldMk cId="575663755" sldId="358"/>
            <ac:picMk id="3" creationId="{EA092D62-92E6-006E-A93F-8FA088207E0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CE4F7D-AF5C-41F4-85BD-08300B36AAE6}" type="datetimeFigureOut">
              <a:rPr kumimoji="1" lang="ja-JP" altLang="en-US" smtClean="0"/>
              <a:t>2026/8/5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B941E8-FEBA-4AF5-A482-99D66D3BD6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7959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B941E8-FEBA-4AF5-A482-99D66D3BD680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6206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44F414D-7082-4989-57D2-62275FCC5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8/5/2026</a:t>
            </a:fld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A6D18E1-A595-FEA8-3B2E-8562A76E5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6B062716-7ED0-5418-B4A5-FDB7E7348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9A91A15A-7B4F-4958-D14D-14AE38B9DD74}"/>
              </a:ext>
            </a:extLst>
          </p:cNvPr>
          <p:cNvSpPr/>
          <p:nvPr userDrawn="1"/>
        </p:nvSpPr>
        <p:spPr>
          <a:xfrm>
            <a:off x="5592370" y="5047020"/>
            <a:ext cx="1007259" cy="1543692"/>
          </a:xfrm>
          <a:custGeom>
            <a:avLst/>
            <a:gdLst/>
            <a:ahLst/>
            <a:cxnLst/>
            <a:rect l="l" t="t" r="r" b="b"/>
            <a:pathLst>
              <a:path w="1007259" h="1543692">
                <a:moveTo>
                  <a:pt x="0" y="0"/>
                </a:moveTo>
                <a:lnTo>
                  <a:pt x="1007260" y="0"/>
                </a:lnTo>
                <a:lnTo>
                  <a:pt x="1007260" y="1543692"/>
                </a:lnTo>
                <a:lnTo>
                  <a:pt x="0" y="15436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95697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D13EF4DB-C072-F3E1-8D6F-991E2ACA4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8/5/2026</a:t>
            </a:fld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5736F3D-152E-FC4A-F22D-E88CBDF94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104F95C-3FAD-2D04-3CFA-FC1DBDDA5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7C0F120-1300-5153-1986-CE2102A512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6919" y="875579"/>
            <a:ext cx="9378161" cy="510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538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0EA3D33-6014-20BE-0336-8EFB1AF4E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8/5/2026</a:t>
            </a:fld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55B3C46-7762-BC6A-00AC-51F11C3B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5A94F60-A67D-72E6-9B9F-763823B29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図 5" descr="図形&#10;&#10;AI 生成コンテンツは誤りを含む可能性があります。">
            <a:extLst>
              <a:ext uri="{FF2B5EF4-FFF2-40B4-BE49-F238E27FC236}">
                <a16:creationId xmlns:a16="http://schemas.microsoft.com/office/drawing/2014/main" id="{1BA6A6BF-0EF3-E1BE-3795-BE3BFF4B9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37" y="2514600"/>
            <a:ext cx="10181126" cy="209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444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DF21C1B1-9957-6BC7-B150-102BEE51A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8/5/2026</a:t>
            </a:fld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D63D010-67D6-18E8-86D0-A5F4F346D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A53E536-90BB-9039-123E-C07918488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図 5" descr="屋外, 建物, 大きい, 民衆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849DD298-BC24-9873-83E1-8D34EB601A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205"/>
            <a:ext cx="12192000" cy="527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953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8C79C40-FC54-24D6-BB6B-36055A967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8/5/2026</a:t>
            </a:fld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BD3467A-0BDA-A28E-2B9D-2614D8E57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BE76C3A-F059-DE01-E311-69A86EC03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BFCFE085-258E-F2D1-72E0-2C7E79C637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274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05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F61D397-7E8A-3015-68D5-68F5AA749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8/5/2026</a:t>
            </a:fld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41FB177-E708-745E-C5BA-1E989DC16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3EA4355-E1A1-1F1B-A9CB-20A44CC6F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AE5432C-D0A0-4172-D2A9-DEED360E71F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95BC1836-0CAE-05E0-27E4-9B55A6F856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7940" t="59299" r="2512" b="20938"/>
          <a:stretch>
            <a:fillRect/>
          </a:stretch>
        </p:blipFill>
        <p:spPr>
          <a:xfrm>
            <a:off x="533400" y="0"/>
            <a:ext cx="5873676" cy="1182708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5971B56-A592-3466-BC46-372EBC50EB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3716" r="52438" b="-3716"/>
          <a:stretch>
            <a:fillRect/>
          </a:stretch>
        </p:blipFill>
        <p:spPr>
          <a:xfrm>
            <a:off x="9829800" y="4038600"/>
            <a:ext cx="2061780" cy="236054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D75B441-D984-BF74-14BD-BD56BE9F915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33400" y="1576829"/>
            <a:ext cx="8892245" cy="5027255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19209954-5206-33B0-6BCD-CA61B0E78E7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9600" y="1102763"/>
            <a:ext cx="6629400" cy="474066"/>
          </a:xfrm>
          <a:prstGeom prst="rect">
            <a:avLst/>
          </a:prstGeom>
        </p:spPr>
      </p:pic>
      <p:pic>
        <p:nvPicPr>
          <p:cNvPr id="11" name="図 10" descr="マスク, 挿絵 が含まれている画像&#10;&#10;自動的に生成された説明">
            <a:extLst>
              <a:ext uri="{FF2B5EF4-FFF2-40B4-BE49-F238E27FC236}">
                <a16:creationId xmlns:a16="http://schemas.microsoft.com/office/drawing/2014/main" id="{41C9CCF9-1217-95C0-1DFF-E6F765D245F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5081" r="54216" b="64012"/>
          <a:stretch>
            <a:fillRect/>
          </a:stretch>
        </p:blipFill>
        <p:spPr>
          <a:xfrm flipH="1">
            <a:off x="9346920" y="0"/>
            <a:ext cx="2845080" cy="1425878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1AB30EB-831B-A2FE-BC7F-72667222B732}"/>
              </a:ext>
            </a:extLst>
          </p:cNvPr>
          <p:cNvSpPr txBox="1"/>
          <p:nvPr userDrawn="1"/>
        </p:nvSpPr>
        <p:spPr>
          <a:xfrm>
            <a:off x="9870090" y="6294201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公式マスコットキャラクター</a:t>
            </a:r>
            <a:endParaRPr kumimoji="1" lang="en-US" altLang="ja-JP" sz="1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「トゥンクトゥンク」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EDD8DF1-6247-E62E-4309-6A71D3C54798}"/>
              </a:ext>
            </a:extLst>
          </p:cNvPr>
          <p:cNvSpPr txBox="1"/>
          <p:nvPr userDrawn="1"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52064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30B82D0-306D-A979-FC6A-995419902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8/5/2026</a:t>
            </a:fld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1C3330A-2A14-C29B-C272-989EA8D8E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8668294-2E0C-701F-1936-04C0CCA17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54053E6E-7EE0-62EC-7733-2E0F5F7AEAC7}"/>
              </a:ext>
            </a:extLst>
          </p:cNvPr>
          <p:cNvSpPr/>
          <p:nvPr userDrawn="1"/>
        </p:nvSpPr>
        <p:spPr>
          <a:xfrm>
            <a:off x="5180248" y="2025549"/>
            <a:ext cx="1831503" cy="2806902"/>
          </a:xfrm>
          <a:custGeom>
            <a:avLst/>
            <a:gdLst/>
            <a:ahLst/>
            <a:cxnLst/>
            <a:rect l="l" t="t" r="r" b="b"/>
            <a:pathLst>
              <a:path w="1831503" h="2806902">
                <a:moveTo>
                  <a:pt x="0" y="0"/>
                </a:moveTo>
                <a:lnTo>
                  <a:pt x="1831504" y="0"/>
                </a:lnTo>
                <a:lnTo>
                  <a:pt x="1831504" y="2806902"/>
                </a:lnTo>
                <a:lnTo>
                  <a:pt x="0" y="28069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11413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EF3B9A1-76EB-EDF6-817C-150D2B936BFF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 l="15658" t="19107" r="12695" b="1866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392B433-1185-DBA3-4FED-3BB9992C1357}"/>
              </a:ext>
            </a:extLst>
          </p:cNvPr>
          <p:cNvSpPr txBox="1"/>
          <p:nvPr userDrawn="1"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4" r:id="rId2"/>
    <p:sldLayoutId id="2147483663" r:id="rId3"/>
    <p:sldLayoutId id="2147483662" r:id="rId4"/>
    <p:sldLayoutId id="2147483661" r:id="rId5"/>
    <p:sldLayoutId id="2147483666" r:id="rId6"/>
    <p:sldLayoutId id="2147483665" r:id="rId7"/>
    <p:sldLayoutId id="2147483660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lMydBlF0gq8?feature=oembed" TargetMode="Externa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n3ET-p8zfns?feature=oembed" TargetMode="External"/><Relationship Id="rId4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-Oya47Mq-D8?feature=oembed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9422E8-E2DA-6189-391E-52241DD75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4282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0281E-A980-4349-FEB5-C2CDBC33B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6">
            <a:extLst>
              <a:ext uri="{FF2B5EF4-FFF2-40B4-BE49-F238E27FC236}">
                <a16:creationId xmlns:a16="http://schemas.microsoft.com/office/drawing/2014/main" id="{96070E67-5450-E979-A7CD-F43751561BAC}"/>
              </a:ext>
            </a:extLst>
          </p:cNvPr>
          <p:cNvSpPr/>
          <p:nvPr/>
        </p:nvSpPr>
        <p:spPr>
          <a:xfrm>
            <a:off x="2667000" y="2197275"/>
            <a:ext cx="6858000" cy="2628900"/>
          </a:xfrm>
          <a:prstGeom prst="roundRect">
            <a:avLst>
              <a:gd name="adj" fmla="val 11376"/>
            </a:avLst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地球の</a:t>
            </a:r>
            <a:r>
              <a:rPr lang="en-US" altLang="ja-JP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SOS</a:t>
            </a:r>
          </a:p>
          <a:p>
            <a:pPr algn="ctr">
              <a:lnSpc>
                <a:spcPct val="15000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と</a:t>
            </a:r>
            <a:endParaRPr lang="en-US" altLang="ja-JP" sz="3200" b="1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>
              <a:lnSpc>
                <a:spcPct val="15000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４つのキーワード</a:t>
            </a:r>
            <a:endParaRPr lang="en-US" altLang="ja-JP" sz="32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D49993C-79C7-17CC-9603-FF30B688D750}"/>
              </a:ext>
            </a:extLst>
          </p:cNvPr>
          <p:cNvSpPr txBox="1"/>
          <p:nvPr/>
        </p:nvSpPr>
        <p:spPr>
          <a:xfrm>
            <a:off x="2667000" y="1566333"/>
            <a:ext cx="67056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3750"/>
              </a:spcBef>
              <a:spcAft>
                <a:spcPts val="1950"/>
              </a:spcAft>
              <a:buNone/>
            </a:pPr>
            <a:r>
              <a:rPr lang="ja-JP" altLang="en-US" sz="3500" b="1" i="0">
                <a:solidFill>
                  <a:srgbClr val="42424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なぜ？</a:t>
            </a:r>
          </a:p>
        </p:txBody>
      </p:sp>
    </p:spTree>
    <p:extLst>
      <p:ext uri="{BB962C8B-B14F-4D97-AF65-F5344CB8AC3E}">
        <p14:creationId xmlns:p14="http://schemas.microsoft.com/office/powerpoint/2010/main" val="4037813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C2D6C-D683-8834-2ADB-7E0B4C537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角丸四角形 8">
            <a:extLst>
              <a:ext uri="{FF2B5EF4-FFF2-40B4-BE49-F238E27FC236}">
                <a16:creationId xmlns:a16="http://schemas.microsoft.com/office/drawing/2014/main" id="{20998E4A-1F75-73B9-D24E-FE6E3A2ACDCA}"/>
              </a:ext>
            </a:extLst>
          </p:cNvPr>
          <p:cNvSpPr/>
          <p:nvPr/>
        </p:nvSpPr>
        <p:spPr>
          <a:xfrm>
            <a:off x="2286000" y="1977821"/>
            <a:ext cx="7620000" cy="2902358"/>
          </a:xfrm>
          <a:prstGeom prst="roundRect">
            <a:avLst>
              <a:gd name="adj" fmla="val 50000"/>
            </a:avLst>
          </a:prstGeom>
          <a:solidFill>
            <a:srgbClr val="1770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24B90F7D-D887-AA1D-0AB9-E9AFCFC72CF5}"/>
              </a:ext>
            </a:extLst>
          </p:cNvPr>
          <p:cNvSpPr txBox="1"/>
          <p:nvPr/>
        </p:nvSpPr>
        <p:spPr>
          <a:xfrm>
            <a:off x="3016294" y="2822388"/>
            <a:ext cx="4311184" cy="3864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2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カーボンニュートラル</a:t>
            </a:r>
            <a:endParaRPr lang="en-US" sz="32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15F1F1C5-4207-AC81-F6E3-47CF2CDF9C08}"/>
              </a:ext>
            </a:extLst>
          </p:cNvPr>
          <p:cNvCxnSpPr>
            <a:cxnSpLocks/>
          </p:cNvCxnSpPr>
          <p:nvPr/>
        </p:nvCxnSpPr>
        <p:spPr>
          <a:xfrm>
            <a:off x="3257173" y="3445194"/>
            <a:ext cx="38294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1">
            <a:extLst>
              <a:ext uri="{FF2B5EF4-FFF2-40B4-BE49-F238E27FC236}">
                <a16:creationId xmlns:a16="http://schemas.microsoft.com/office/drawing/2014/main" id="{CC3521F2-CAD9-8BC7-9D45-F8160EC9A2CE}"/>
              </a:ext>
            </a:extLst>
          </p:cNvPr>
          <p:cNvSpPr txBox="1"/>
          <p:nvPr/>
        </p:nvSpPr>
        <p:spPr>
          <a:xfrm>
            <a:off x="3257173" y="3755831"/>
            <a:ext cx="3829427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2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温室効果ガスの排出を</a:t>
            </a:r>
            <a:endParaRPr lang="en-US" altLang="ja-JP" sz="28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/>
            <a:r>
              <a:rPr lang="ja-JP" altLang="en-US" sz="2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「実質的にゼロ」に</a:t>
            </a:r>
            <a:endParaRPr lang="en-US" sz="28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31" name="TextBox 11">
            <a:extLst>
              <a:ext uri="{FF2B5EF4-FFF2-40B4-BE49-F238E27FC236}">
                <a16:creationId xmlns:a16="http://schemas.microsoft.com/office/drawing/2014/main" id="{E2903BBE-01E7-E276-55C8-5BFE0E400BAB}"/>
              </a:ext>
            </a:extLst>
          </p:cNvPr>
          <p:cNvSpPr txBox="1"/>
          <p:nvPr/>
        </p:nvSpPr>
        <p:spPr>
          <a:xfrm>
            <a:off x="7444626" y="3806614"/>
            <a:ext cx="2103348" cy="5436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20"/>
              </a:lnSpc>
            </a:pPr>
            <a:r>
              <a:rPr lang="ja-JP" altLang="en-US" sz="138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❶</a:t>
            </a:r>
            <a:endParaRPr lang="en-US" sz="13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32" name="TextBox 11">
            <a:extLst>
              <a:ext uri="{FF2B5EF4-FFF2-40B4-BE49-F238E27FC236}">
                <a16:creationId xmlns:a16="http://schemas.microsoft.com/office/drawing/2014/main" id="{771748B0-5844-DA0E-3B84-E5620898E248}"/>
              </a:ext>
            </a:extLst>
          </p:cNvPr>
          <p:cNvSpPr txBox="1"/>
          <p:nvPr/>
        </p:nvSpPr>
        <p:spPr>
          <a:xfrm>
            <a:off x="2628900" y="1138257"/>
            <a:ext cx="6934200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ja-JP" sz="20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GREEN×EXPO 2027のテーマ　</a:t>
            </a:r>
          </a:p>
          <a:p>
            <a:pPr algn="ctr"/>
            <a:r>
              <a:rPr lang="ja-JP" altLang="en-US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「幸せを創る明日の風景」実現のキーワード</a:t>
            </a:r>
            <a:endParaRPr lang="en-US" sz="24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2612397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AE6942-939B-93A1-E5AA-E3E002E74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角丸四角形 8">
            <a:extLst>
              <a:ext uri="{FF2B5EF4-FFF2-40B4-BE49-F238E27FC236}">
                <a16:creationId xmlns:a16="http://schemas.microsoft.com/office/drawing/2014/main" id="{7D446B9E-00EC-5BCF-0A33-2BF1C752547A}"/>
              </a:ext>
            </a:extLst>
          </p:cNvPr>
          <p:cNvSpPr/>
          <p:nvPr/>
        </p:nvSpPr>
        <p:spPr>
          <a:xfrm>
            <a:off x="2286000" y="1977820"/>
            <a:ext cx="8001000" cy="3064815"/>
          </a:xfrm>
          <a:prstGeom prst="roundRect">
            <a:avLst>
              <a:gd name="adj" fmla="val 50000"/>
            </a:avLst>
          </a:prstGeom>
          <a:solidFill>
            <a:srgbClr val="12AA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C4ED320E-7954-A098-AF9E-272D3AB2680A}"/>
              </a:ext>
            </a:extLst>
          </p:cNvPr>
          <p:cNvSpPr txBox="1"/>
          <p:nvPr/>
        </p:nvSpPr>
        <p:spPr>
          <a:xfrm>
            <a:off x="4820116" y="2729734"/>
            <a:ext cx="4311184" cy="3864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2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ネイチャーポジティブ</a:t>
            </a: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063573EE-AF91-049E-798B-17E1759789A9}"/>
              </a:ext>
            </a:extLst>
          </p:cNvPr>
          <p:cNvCxnSpPr>
            <a:cxnSpLocks/>
          </p:cNvCxnSpPr>
          <p:nvPr/>
        </p:nvCxnSpPr>
        <p:spPr>
          <a:xfrm>
            <a:off x="4956408" y="3276600"/>
            <a:ext cx="4038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1">
            <a:extLst>
              <a:ext uri="{FF2B5EF4-FFF2-40B4-BE49-F238E27FC236}">
                <a16:creationId xmlns:a16="http://schemas.microsoft.com/office/drawing/2014/main" id="{0E78594E-4319-21C6-D8DA-4F7377A0CE6D}"/>
              </a:ext>
            </a:extLst>
          </p:cNvPr>
          <p:cNvSpPr txBox="1"/>
          <p:nvPr/>
        </p:nvSpPr>
        <p:spPr>
          <a:xfrm>
            <a:off x="4419600" y="3719935"/>
            <a:ext cx="5408005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2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減りゆく自然や生き物を守り、</a:t>
            </a:r>
            <a:endParaRPr lang="en-US" altLang="ja-JP" sz="2800" b="1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/>
            <a:r>
              <a:rPr lang="ja-JP" altLang="en-US" sz="2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さらに「豊かに回復」させること</a:t>
            </a:r>
          </a:p>
        </p:txBody>
      </p:sp>
      <p:sp>
        <p:nvSpPr>
          <p:cNvPr id="31" name="TextBox 11">
            <a:extLst>
              <a:ext uri="{FF2B5EF4-FFF2-40B4-BE49-F238E27FC236}">
                <a16:creationId xmlns:a16="http://schemas.microsoft.com/office/drawing/2014/main" id="{5DCE03AB-91AA-CF20-E69A-44DB59D57810}"/>
              </a:ext>
            </a:extLst>
          </p:cNvPr>
          <p:cNvSpPr txBox="1"/>
          <p:nvPr/>
        </p:nvSpPr>
        <p:spPr>
          <a:xfrm>
            <a:off x="2656726" y="3882390"/>
            <a:ext cx="2103348" cy="5436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20"/>
              </a:lnSpc>
            </a:pPr>
            <a:r>
              <a:rPr lang="ja-JP" altLang="en-US" sz="138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❷</a:t>
            </a:r>
            <a:endParaRPr lang="en-US" sz="13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272AE061-597A-B0B6-749D-CB1AFDD8B0DE}"/>
              </a:ext>
            </a:extLst>
          </p:cNvPr>
          <p:cNvSpPr txBox="1"/>
          <p:nvPr/>
        </p:nvSpPr>
        <p:spPr>
          <a:xfrm>
            <a:off x="2628900" y="1138257"/>
            <a:ext cx="6934200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ja-JP" sz="20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GREEN×EXPO 2027のテーマ　</a:t>
            </a:r>
          </a:p>
          <a:p>
            <a:pPr algn="ctr"/>
            <a:r>
              <a:rPr lang="ja-JP" altLang="en-US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「幸せを創る明日の風景」実現のキーワード</a:t>
            </a:r>
            <a:endParaRPr lang="en-US" sz="24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573401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0F2F6-E432-6691-B75E-E524F0148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角丸四角形 8">
            <a:extLst>
              <a:ext uri="{FF2B5EF4-FFF2-40B4-BE49-F238E27FC236}">
                <a16:creationId xmlns:a16="http://schemas.microsoft.com/office/drawing/2014/main" id="{AB398FAE-182F-3965-7044-0A7933F68A31}"/>
              </a:ext>
            </a:extLst>
          </p:cNvPr>
          <p:cNvSpPr/>
          <p:nvPr/>
        </p:nvSpPr>
        <p:spPr>
          <a:xfrm>
            <a:off x="2286000" y="1977821"/>
            <a:ext cx="7620000" cy="2902358"/>
          </a:xfrm>
          <a:prstGeom prst="roundRect">
            <a:avLst>
              <a:gd name="adj" fmla="val 50000"/>
            </a:avLst>
          </a:prstGeom>
          <a:solidFill>
            <a:srgbClr val="68CB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0FE388A3-3B37-3914-BAB6-9A57292930A1}"/>
              </a:ext>
            </a:extLst>
          </p:cNvPr>
          <p:cNvSpPr txBox="1"/>
          <p:nvPr/>
        </p:nvSpPr>
        <p:spPr>
          <a:xfrm>
            <a:off x="2870033" y="2552857"/>
            <a:ext cx="4603706" cy="7711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2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ネイチャーベースド</a:t>
            </a:r>
            <a:endParaRPr lang="en-US" altLang="ja-JP" sz="3200" b="1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>
              <a:lnSpc>
                <a:spcPts val="302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ソリューション（</a:t>
            </a:r>
            <a:r>
              <a:rPr lang="en-US" altLang="ja-JP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NbS</a:t>
            </a: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）</a:t>
            </a:r>
            <a:endParaRPr lang="en-US" altLang="ja-JP" sz="32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82D92BAF-0BDD-C562-24FC-85059C81E6A3}"/>
              </a:ext>
            </a:extLst>
          </p:cNvPr>
          <p:cNvCxnSpPr>
            <a:cxnSpLocks/>
          </p:cNvCxnSpPr>
          <p:nvPr/>
        </p:nvCxnSpPr>
        <p:spPr>
          <a:xfrm>
            <a:off x="3257173" y="3445194"/>
            <a:ext cx="38294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1">
            <a:extLst>
              <a:ext uri="{FF2B5EF4-FFF2-40B4-BE49-F238E27FC236}">
                <a16:creationId xmlns:a16="http://schemas.microsoft.com/office/drawing/2014/main" id="{1A580141-7ECF-1C89-A7A3-979888E6E4CE}"/>
              </a:ext>
            </a:extLst>
          </p:cNvPr>
          <p:cNvSpPr txBox="1"/>
          <p:nvPr/>
        </p:nvSpPr>
        <p:spPr>
          <a:xfrm>
            <a:off x="2870033" y="3680352"/>
            <a:ext cx="4603706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2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「自然の力」を借りて、</a:t>
            </a:r>
            <a:endParaRPr lang="en-US" altLang="ja-JP" sz="2800" b="1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/>
            <a:r>
              <a:rPr lang="ja-JP" altLang="en-US" sz="2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社会の課題を解決すること</a:t>
            </a:r>
            <a:endParaRPr lang="en-US" altLang="ja-JP" sz="28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31" name="TextBox 11">
            <a:extLst>
              <a:ext uri="{FF2B5EF4-FFF2-40B4-BE49-F238E27FC236}">
                <a16:creationId xmlns:a16="http://schemas.microsoft.com/office/drawing/2014/main" id="{D8C8F9BE-4BAA-12C1-B363-04A5542A62D2}"/>
              </a:ext>
            </a:extLst>
          </p:cNvPr>
          <p:cNvSpPr txBox="1"/>
          <p:nvPr/>
        </p:nvSpPr>
        <p:spPr>
          <a:xfrm>
            <a:off x="7444626" y="3806614"/>
            <a:ext cx="2103348" cy="5436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20"/>
              </a:lnSpc>
            </a:pPr>
            <a:r>
              <a:rPr lang="ja-JP" altLang="en-US" sz="138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❸</a:t>
            </a:r>
            <a:endParaRPr lang="en-US" sz="13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32" name="TextBox 11">
            <a:extLst>
              <a:ext uri="{FF2B5EF4-FFF2-40B4-BE49-F238E27FC236}">
                <a16:creationId xmlns:a16="http://schemas.microsoft.com/office/drawing/2014/main" id="{B814F0B7-3B7D-46CD-DA28-55DDB324C23C}"/>
              </a:ext>
            </a:extLst>
          </p:cNvPr>
          <p:cNvSpPr txBox="1"/>
          <p:nvPr/>
        </p:nvSpPr>
        <p:spPr>
          <a:xfrm>
            <a:off x="2628900" y="1138257"/>
            <a:ext cx="6934200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ja-JP" sz="20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GREEN×EXPO 2027のテーマ　</a:t>
            </a:r>
          </a:p>
          <a:p>
            <a:pPr algn="ctr"/>
            <a:r>
              <a:rPr lang="ja-JP" altLang="en-US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「幸せを創る明日の風景」実現のキーワード</a:t>
            </a:r>
            <a:endParaRPr lang="en-US" sz="24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24373429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C04B7-14FB-EAFA-E91B-A0310CC05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角丸四角形 8">
            <a:extLst>
              <a:ext uri="{FF2B5EF4-FFF2-40B4-BE49-F238E27FC236}">
                <a16:creationId xmlns:a16="http://schemas.microsoft.com/office/drawing/2014/main" id="{A4BCD922-53C7-3279-7E89-B533E34A0BB5}"/>
              </a:ext>
            </a:extLst>
          </p:cNvPr>
          <p:cNvSpPr/>
          <p:nvPr/>
        </p:nvSpPr>
        <p:spPr>
          <a:xfrm>
            <a:off x="2286000" y="1977820"/>
            <a:ext cx="7848600" cy="3064815"/>
          </a:xfrm>
          <a:prstGeom prst="roundRect">
            <a:avLst>
              <a:gd name="adj" fmla="val 50000"/>
            </a:avLst>
          </a:prstGeom>
          <a:solidFill>
            <a:srgbClr val="CA9A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E0E3E718-4D6D-ED03-E7C6-3ABCBA79EB5F}"/>
              </a:ext>
            </a:extLst>
          </p:cNvPr>
          <p:cNvSpPr txBox="1"/>
          <p:nvPr/>
        </p:nvSpPr>
        <p:spPr>
          <a:xfrm>
            <a:off x="4820116" y="2634444"/>
            <a:ext cx="4311184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2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サーキュラーエコノミー</a:t>
            </a: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449B93FF-4F6F-9E08-7826-2BEBA21B04EC}"/>
              </a:ext>
            </a:extLst>
          </p:cNvPr>
          <p:cNvCxnSpPr>
            <a:cxnSpLocks/>
          </p:cNvCxnSpPr>
          <p:nvPr/>
        </p:nvCxnSpPr>
        <p:spPr>
          <a:xfrm>
            <a:off x="4956408" y="3276600"/>
            <a:ext cx="4038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1">
            <a:extLst>
              <a:ext uri="{FF2B5EF4-FFF2-40B4-BE49-F238E27FC236}">
                <a16:creationId xmlns:a16="http://schemas.microsoft.com/office/drawing/2014/main" id="{29F9D08D-3BEB-9CFF-F45A-AF02E5F35FC8}"/>
              </a:ext>
            </a:extLst>
          </p:cNvPr>
          <p:cNvSpPr txBox="1"/>
          <p:nvPr/>
        </p:nvSpPr>
        <p:spPr>
          <a:xfrm>
            <a:off x="4478687" y="3675788"/>
            <a:ext cx="4994042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2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あらゆるものを資源として</a:t>
            </a:r>
          </a:p>
          <a:p>
            <a:pPr algn="ctr"/>
            <a:r>
              <a:rPr lang="ja-JP" altLang="en-US" sz="2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「循環」させていく経済のこと</a:t>
            </a:r>
          </a:p>
        </p:txBody>
      </p:sp>
      <p:sp>
        <p:nvSpPr>
          <p:cNvPr id="31" name="TextBox 11">
            <a:extLst>
              <a:ext uri="{FF2B5EF4-FFF2-40B4-BE49-F238E27FC236}">
                <a16:creationId xmlns:a16="http://schemas.microsoft.com/office/drawing/2014/main" id="{3ED5C297-8D20-ACE4-5CF7-7C1DCB0F871B}"/>
              </a:ext>
            </a:extLst>
          </p:cNvPr>
          <p:cNvSpPr txBox="1"/>
          <p:nvPr/>
        </p:nvSpPr>
        <p:spPr>
          <a:xfrm>
            <a:off x="2656726" y="3882390"/>
            <a:ext cx="2103348" cy="5436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20"/>
              </a:lnSpc>
            </a:pPr>
            <a:r>
              <a:rPr lang="ja-JP" altLang="en-US" sz="138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❹</a:t>
            </a:r>
            <a:endParaRPr lang="en-US" sz="13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B9967F6F-7445-CA94-0B03-041E20F7479C}"/>
              </a:ext>
            </a:extLst>
          </p:cNvPr>
          <p:cNvSpPr txBox="1"/>
          <p:nvPr/>
        </p:nvSpPr>
        <p:spPr>
          <a:xfrm>
            <a:off x="2628900" y="1138257"/>
            <a:ext cx="6934200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ja-JP" sz="20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GREEN×EXPO 2027のテーマ　</a:t>
            </a:r>
          </a:p>
          <a:p>
            <a:pPr algn="ctr"/>
            <a:r>
              <a:rPr lang="ja-JP" altLang="en-US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「幸せを創る明日の風景」実現のキーワード</a:t>
            </a:r>
            <a:endParaRPr lang="en-US" sz="24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2378313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B4F486-081F-3E26-8A21-13BE7AE5D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>
            <a:extLst>
              <a:ext uri="{FF2B5EF4-FFF2-40B4-BE49-F238E27FC236}">
                <a16:creationId xmlns:a16="http://schemas.microsoft.com/office/drawing/2014/main" id="{842E10CA-404F-E8FF-7803-F67EFEEE45D7}"/>
              </a:ext>
            </a:extLst>
          </p:cNvPr>
          <p:cNvSpPr txBox="1"/>
          <p:nvPr/>
        </p:nvSpPr>
        <p:spPr>
          <a:xfrm>
            <a:off x="2628900" y="1138257"/>
            <a:ext cx="6934200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20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企業の取り組み事例</a:t>
            </a:r>
            <a:endParaRPr lang="en-US" sz="24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36930643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55B07-DDDE-A227-D712-B75629F94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9E6709B-6463-084D-BB85-469A9A3A771C}"/>
              </a:ext>
            </a:extLst>
          </p:cNvPr>
          <p:cNvSpPr txBox="1"/>
          <p:nvPr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pSp>
        <p:nvGrpSpPr>
          <p:cNvPr id="2" name="Group 13">
            <a:extLst>
              <a:ext uri="{FF2B5EF4-FFF2-40B4-BE49-F238E27FC236}">
                <a16:creationId xmlns:a16="http://schemas.microsoft.com/office/drawing/2014/main" id="{BA4E9248-D359-F111-E7FD-4D7C0EBD81FA}"/>
              </a:ext>
            </a:extLst>
          </p:cNvPr>
          <p:cNvGrpSpPr/>
          <p:nvPr/>
        </p:nvGrpSpPr>
        <p:grpSpPr>
          <a:xfrm>
            <a:off x="4874655" y="3176596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341F1029-C0F3-0475-9148-58D810360433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436CD524-DE5F-E215-FA1D-A8F96871640A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841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Source Han Sans JP Bold"/>
                  <a:ea typeface="Source Han Sans JP Bold"/>
                  <a:cs typeface="Source Han Sans JP Bold"/>
                  <a:sym typeface="Source Han Sans JP Bold"/>
                </a:rPr>
                <a:t>映像視聴②</a:t>
              </a:r>
              <a:endParaRPr lang="en-US" sz="1721" b="1">
                <a:solidFill>
                  <a:srgbClr val="000000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endParaRPr>
            </a:p>
          </p:txBody>
        </p:sp>
      </p:grpSp>
      <p:pic>
        <p:nvPicPr>
          <p:cNvPr id="8" name="オンライン メディア 7" title="GREEN×EXPO2027HS tokyu final 0507">
            <a:hlinkClick r:id="" action="ppaction://media"/>
            <a:extLst>
              <a:ext uri="{FF2B5EF4-FFF2-40B4-BE49-F238E27FC236}">
                <a16:creationId xmlns:a16="http://schemas.microsoft.com/office/drawing/2014/main" id="{0CD830CC-5294-D65F-9B60-76E5EBF9657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-15240"/>
            <a:ext cx="12192000" cy="68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70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B7164F9-A906-B388-056E-68839188956D}"/>
              </a:ext>
            </a:extLst>
          </p:cNvPr>
          <p:cNvSpPr txBox="1"/>
          <p:nvPr/>
        </p:nvSpPr>
        <p:spPr>
          <a:xfrm>
            <a:off x="1524000" y="1013369"/>
            <a:ext cx="6858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3750"/>
              </a:spcBef>
              <a:spcAft>
                <a:spcPts val="1950"/>
              </a:spcAft>
              <a:buNone/>
            </a:pPr>
            <a:r>
              <a:rPr lang="ja-JP" altLang="en-US" sz="3500" b="1">
                <a:solidFill>
                  <a:srgbClr val="42424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動画の補足</a:t>
            </a:r>
            <a:endParaRPr lang="ja-JP" altLang="en-US" sz="3500" b="0" i="0">
              <a:solidFill>
                <a:srgbClr val="424242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EBCB9A2-B806-4432-3EA5-C6BC2F1D0509}"/>
              </a:ext>
            </a:extLst>
          </p:cNvPr>
          <p:cNvSpPr txBox="1"/>
          <p:nvPr/>
        </p:nvSpPr>
        <p:spPr>
          <a:xfrm>
            <a:off x="4648200" y="2001005"/>
            <a:ext cx="66294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2000" kern="10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（補足）</a:t>
            </a:r>
            <a:endParaRPr lang="en-US" altLang="ja-JP" sz="2000" kern="100"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ja-JP" altLang="en-US" sz="2000" kern="10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適切に間伐を行うことは、若木の成長を促すだけでなく、森の奥まで光や風が届くようになることで、森林全体の環境や生物多様性の回復にもつながります。</a:t>
            </a:r>
            <a:endParaRPr lang="ja-JP" altLang="ja-JP" sz="2000" kern="10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7618A84-BDAD-088D-FE64-7C995DBF1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825" y="1873683"/>
            <a:ext cx="3200400" cy="179337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261A246-DA2B-090B-C20D-DCFD5758E128}"/>
              </a:ext>
            </a:extLst>
          </p:cNvPr>
          <p:cNvSpPr txBox="1"/>
          <p:nvPr/>
        </p:nvSpPr>
        <p:spPr>
          <a:xfrm>
            <a:off x="4648200" y="3956454"/>
            <a:ext cx="6629400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2000" kern="10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（補足）</a:t>
            </a:r>
            <a:endParaRPr lang="en-US" altLang="ja-JP" sz="2000" kern="100"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ja-JP" altLang="en-US" sz="20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この予測は、</a:t>
            </a:r>
            <a:r>
              <a:rPr lang="en-US" altLang="ja-JP" sz="20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2050</a:t>
            </a:r>
            <a:r>
              <a:rPr lang="ja-JP" altLang="en-US" sz="20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年までに世界で</a:t>
            </a:r>
            <a:r>
              <a:rPr lang="en-US" altLang="ja-JP" sz="20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50</a:t>
            </a:r>
            <a:r>
              <a:rPr lang="ja-JP" altLang="en-US" sz="20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億人以上の人々が</a:t>
            </a:r>
            <a:r>
              <a:rPr lang="en-US" altLang="ja-JP" sz="20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『1</a:t>
            </a:r>
            <a:r>
              <a:rPr lang="ja-JP" altLang="en-US" sz="20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年のうち少なくとも</a:t>
            </a:r>
            <a:r>
              <a:rPr lang="en-US" altLang="ja-JP" sz="20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1</a:t>
            </a:r>
            <a:r>
              <a:rPr lang="ja-JP" altLang="en-US" sz="20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ヶ月は水を十分に利用できない状況</a:t>
            </a:r>
            <a:r>
              <a:rPr lang="en-US" altLang="ja-JP" sz="20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』</a:t>
            </a:r>
            <a:r>
              <a:rPr lang="ja-JP" altLang="en-US" sz="20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に陥るという、国際機関の報告に基づいています。</a:t>
            </a:r>
          </a:p>
          <a:p>
            <a:pPr>
              <a:buNone/>
            </a:pPr>
            <a:endParaRPr lang="en-US" altLang="ja-JP" sz="1100" kern="10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ja-JP" sz="11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11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出典・参考</a:t>
            </a:r>
            <a:r>
              <a:rPr lang="en-US" altLang="ja-JP" sz="11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】</a:t>
            </a:r>
          </a:p>
          <a:p>
            <a:pPr>
              <a:buNone/>
            </a:pPr>
            <a:r>
              <a:rPr lang="ja-JP" altLang="en-US" sz="11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・世界気象機関（</a:t>
            </a:r>
            <a:r>
              <a:rPr lang="en-US" altLang="ja-JP" sz="11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WMO</a:t>
            </a:r>
            <a:r>
              <a:rPr lang="ja-JP" altLang="en-US" sz="11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）「</a:t>
            </a:r>
            <a:r>
              <a:rPr lang="en-US" altLang="ja-JP" sz="11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The State of Climate Services 2021</a:t>
            </a:r>
            <a:r>
              <a:rPr lang="ja-JP" altLang="en-US" sz="11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」</a:t>
            </a:r>
          </a:p>
          <a:p>
            <a:pPr>
              <a:buNone/>
            </a:pPr>
            <a:r>
              <a:rPr lang="ja-JP" altLang="en-US" sz="11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・ユニセフ（</a:t>
            </a:r>
            <a:r>
              <a:rPr lang="en-US" altLang="ja-JP" sz="11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UNICEF</a:t>
            </a:r>
            <a:r>
              <a:rPr lang="ja-JP" altLang="en-US" sz="11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）「</a:t>
            </a:r>
            <a:r>
              <a:rPr lang="en-US" altLang="ja-JP" sz="11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Water scarcity</a:t>
            </a:r>
            <a:r>
              <a:rPr lang="ja-JP" altLang="en-US" sz="11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」 </a:t>
            </a:r>
            <a:r>
              <a:rPr lang="en-US" altLang="ja-JP" sz="11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https://www.unicef.org/wash/water-scarcity</a:t>
            </a:r>
            <a:endParaRPr lang="ja-JP" altLang="ja-JP" sz="1100" kern="10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BE46D97D-2FF4-FB10-6245-C73F1E6B15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3956454"/>
            <a:ext cx="3200400" cy="178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6637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DC9EDD-35FC-D7A9-1853-D5DA7EA9F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BD34805-4991-B9F9-B84F-52F12DA99894}"/>
              </a:ext>
            </a:extLst>
          </p:cNvPr>
          <p:cNvSpPr txBox="1"/>
          <p:nvPr/>
        </p:nvSpPr>
        <p:spPr>
          <a:xfrm>
            <a:off x="2667000" y="1566333"/>
            <a:ext cx="6858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3750"/>
              </a:spcBef>
              <a:spcAft>
                <a:spcPts val="1950"/>
              </a:spcAft>
              <a:buNone/>
            </a:pPr>
            <a:r>
              <a:rPr lang="ja-JP" altLang="en-US" sz="3500" b="1" i="0">
                <a:solidFill>
                  <a:srgbClr val="42424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振り返り</a:t>
            </a:r>
            <a:endParaRPr lang="ja-JP" altLang="en-US" sz="3500" b="0" i="0">
              <a:solidFill>
                <a:srgbClr val="424242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" name="四角形: 角を丸くする 6">
            <a:extLst>
              <a:ext uri="{FF2B5EF4-FFF2-40B4-BE49-F238E27FC236}">
                <a16:creationId xmlns:a16="http://schemas.microsoft.com/office/drawing/2014/main" id="{365724F7-9C62-9EE8-6C10-2C357BB8621D}"/>
              </a:ext>
            </a:extLst>
          </p:cNvPr>
          <p:cNvSpPr/>
          <p:nvPr/>
        </p:nvSpPr>
        <p:spPr>
          <a:xfrm>
            <a:off x="2667000" y="2197275"/>
            <a:ext cx="6858000" cy="2628900"/>
          </a:xfrm>
          <a:prstGeom prst="roundRect">
            <a:avLst>
              <a:gd name="adj" fmla="val 11376"/>
            </a:avLst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ja-JP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『</a:t>
            </a: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東急グループ</a:t>
            </a:r>
            <a:r>
              <a:rPr lang="en-US" altLang="ja-JP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』</a:t>
            </a: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では</a:t>
            </a:r>
            <a:endParaRPr lang="en-US" altLang="ja-JP" sz="3200" b="1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>
              <a:lnSpc>
                <a:spcPct val="15000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どんな取り組みが行われて</a:t>
            </a:r>
            <a:endParaRPr lang="en-US" altLang="ja-JP" sz="3200" b="1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>
              <a:lnSpc>
                <a:spcPct val="15000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いましたか？</a:t>
            </a:r>
            <a:endParaRPr lang="en-US" altLang="ja-JP" sz="3200" b="1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9995602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52ED6-C749-1600-0A77-C908EF86F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A48CB680-EAED-E6C4-446B-D31063FAE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2398" y="808317"/>
            <a:ext cx="4419600" cy="1913479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154AF6C-45CF-97D3-0CA5-012255529443}"/>
              </a:ext>
            </a:extLst>
          </p:cNvPr>
          <p:cNvSpPr txBox="1"/>
          <p:nvPr/>
        </p:nvSpPr>
        <p:spPr>
          <a:xfrm>
            <a:off x="1932398" y="2721796"/>
            <a:ext cx="8964202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■ボイラーの</a:t>
            </a:r>
            <a:r>
              <a:rPr kumimoji="1" lang="en-US" altLang="ja-JP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CO</a:t>
            </a:r>
            <a:r>
              <a:rPr kumimoji="1" lang="en-US" altLang="ja-JP" sz="2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を固体化する </a:t>
            </a:r>
            <a:r>
              <a:rPr kumimoji="1" lang="ja-JP" altLang="en-US" sz="2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（カーボンマイナス）</a:t>
            </a:r>
            <a:endParaRPr kumimoji="1" lang="ja-JP" altLang="en-US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en-US" altLang="ja-JP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バイオマスボイラーから出る煙（</a:t>
            </a:r>
            <a:r>
              <a:rPr kumimoji="1" lang="en-US" altLang="ja-JP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CO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）を新しい技術で固体化し、特殊な金属と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反応させてプラスチックの代替素材（土に還るゴルフティーなど）にしています。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■間伐による</a:t>
            </a:r>
            <a:r>
              <a:rPr kumimoji="1" lang="en-US" altLang="ja-JP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CO</a:t>
            </a:r>
            <a:r>
              <a:rPr kumimoji="1" lang="en-US" altLang="ja-JP" sz="2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吸収</a:t>
            </a:r>
            <a:endParaRPr kumimoji="1" lang="en-US" altLang="ja-JP" sz="3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en-US" altLang="ja-JP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密度の高い森を適切に間伐し、成長効率が良くなった蓼科の森では、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年間</a:t>
            </a:r>
            <a:r>
              <a:rPr kumimoji="1" lang="en-US" altLang="ja-JP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892t</a:t>
            </a:r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もの</a:t>
            </a:r>
            <a:r>
              <a:rPr kumimoji="1" lang="en-US" altLang="ja-JP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CO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を吸収しています。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879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/>
          <p:cNvSpPr txBox="1"/>
          <p:nvPr/>
        </p:nvSpPr>
        <p:spPr>
          <a:xfrm>
            <a:off x="2690782" y="1660864"/>
            <a:ext cx="6810437" cy="350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GREEN×EXPO 2027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286000" y="3383199"/>
            <a:ext cx="8229600" cy="10058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060"/>
              </a:lnSpc>
            </a:pPr>
            <a:r>
              <a:rPr lang="en-US" altLang="ja-JP" sz="36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CO</a:t>
            </a:r>
            <a:r>
              <a:rPr lang="en-US" altLang="ja-JP" sz="28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2</a:t>
            </a:r>
            <a:r>
              <a:rPr lang="ja-JP" altLang="en-US" sz="36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を「出す」から「活かす」へ</a:t>
            </a:r>
          </a:p>
          <a:p>
            <a:pPr algn="ctr">
              <a:lnSpc>
                <a:spcPts val="4060"/>
              </a:lnSpc>
            </a:pPr>
            <a:r>
              <a:rPr lang="ja-JP" altLang="en-US" sz="28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～カーボンニュートラルで描く</a:t>
            </a:r>
            <a:r>
              <a:rPr lang="en-US" altLang="ja-JP" sz="28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2050</a:t>
            </a:r>
            <a:r>
              <a:rPr lang="ja-JP" altLang="en-US" sz="28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年の暮らし～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4874654" y="2444804"/>
            <a:ext cx="2442689" cy="504807"/>
            <a:chOff x="0" y="0"/>
            <a:chExt cx="3059437" cy="67307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93568" y="123547"/>
              <a:ext cx="2672307" cy="3501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教材①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8DF185-5BFC-E13E-891B-C1EADA4CB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C947476D-A9CD-BA53-81AA-45D350BD8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788" y="843878"/>
            <a:ext cx="4335326" cy="1877918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CFC9F6C-CE31-F45C-7BEB-1D6481229E04}"/>
              </a:ext>
            </a:extLst>
          </p:cNvPr>
          <p:cNvSpPr txBox="1"/>
          <p:nvPr/>
        </p:nvSpPr>
        <p:spPr>
          <a:xfrm>
            <a:off x="1981200" y="2721796"/>
            <a:ext cx="8735602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■間伐による豊かな生態系の回復</a:t>
            </a:r>
          </a:p>
          <a:p>
            <a:endParaRPr kumimoji="1" lang="en-US" altLang="ja-JP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過密な森を間伐して光を届けることで、草木が元気になり、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それを糧にする生き物が集まります。</a:t>
            </a:r>
          </a:p>
          <a:p>
            <a:endParaRPr kumimoji="1" lang="en-US" altLang="ja-JP" sz="3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■海の森を回復する取り組み</a:t>
            </a:r>
            <a:r>
              <a:rPr kumimoji="1" lang="ja-JP" altLang="en-US" sz="2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（磯焼け対策）</a:t>
            </a:r>
          </a:p>
          <a:p>
            <a:endParaRPr kumimoji="1" lang="en-US" altLang="ja-JP" sz="9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海藻を食べてしまう魚を駆除して海藻を増やすことで、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生き物の住処を回復させています。</a:t>
            </a:r>
          </a:p>
        </p:txBody>
      </p:sp>
    </p:spTree>
    <p:extLst>
      <p:ext uri="{BB962C8B-B14F-4D97-AF65-F5344CB8AC3E}">
        <p14:creationId xmlns:p14="http://schemas.microsoft.com/office/powerpoint/2010/main" val="3757531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4530B-4D31-EE90-4E5C-D607B1929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E7E4E523-552C-802A-FBF4-F50296290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808317"/>
            <a:ext cx="4495225" cy="194622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0DA1AA1-FC9D-D901-BB12-F476C6398D83}"/>
              </a:ext>
            </a:extLst>
          </p:cNvPr>
          <p:cNvSpPr txBox="1"/>
          <p:nvPr/>
        </p:nvSpPr>
        <p:spPr>
          <a:xfrm>
            <a:off x="1981200" y="2721796"/>
            <a:ext cx="8735602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■都市の水害対策</a:t>
            </a:r>
            <a:r>
              <a:rPr kumimoji="1" lang="ja-JP" altLang="en-US" sz="2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（バイオスウェル）</a:t>
            </a:r>
          </a:p>
          <a:p>
            <a:endParaRPr kumimoji="1" lang="en-US" altLang="ja-JP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自然の力を活かし、雨水をゆっくり地下に浸透させることで、</a:t>
            </a: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都市部の川の氾濫や水質汚濁という水問題を解決しています。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■微生物の働きで汚水を浄化</a:t>
            </a:r>
          </a:p>
          <a:p>
            <a:endParaRPr kumimoji="1" lang="en-US" altLang="ja-JP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化学薬品を一切使わず、微生物の働きだけでトイレなどの汚水を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再利用可能な水に浄化し、将来の水不足問題の解決に繋げています。</a:t>
            </a:r>
          </a:p>
          <a:p>
            <a:endParaRPr kumimoji="1" lang="ja-JP" altLang="en-US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3714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7C2BE6-FE3E-A495-E82F-A996AC0A3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4795367F-4F25-A4D4-A7F6-8B4C5ED8A5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791437"/>
            <a:ext cx="4373569" cy="1930359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4BCDC3A-D884-85DF-C5DE-A4EFE67F29B8}"/>
              </a:ext>
            </a:extLst>
          </p:cNvPr>
          <p:cNvSpPr txBox="1"/>
          <p:nvPr/>
        </p:nvSpPr>
        <p:spPr>
          <a:xfrm>
            <a:off x="1981200" y="2721796"/>
            <a:ext cx="8735602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■木材の徹底的な循環</a:t>
            </a:r>
          </a:p>
          <a:p>
            <a:endParaRPr kumimoji="1" lang="en-US" altLang="ja-JP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家具、アロマ、お茶、チップ（バイオマスボイラーの燃料）など、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間伐材を余すところなく循環させています。</a:t>
            </a:r>
          </a:p>
          <a:p>
            <a:endParaRPr kumimoji="1" lang="en-US" altLang="ja-JP" sz="3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■食の循環（コンポスター</a:t>
            </a:r>
            <a:r>
              <a:rPr kumimoji="1" lang="en-US" altLang="ja-JP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/</a:t>
            </a:r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ジビエ料理）</a:t>
            </a:r>
          </a:p>
          <a:p>
            <a:endParaRPr kumimoji="1" lang="en-US" altLang="ja-JP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生ごみがたい肥に、たい肥は地元の農家に、農家の野菜はレストランで提供。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頭数管理の対象となったシカをジビエ料理として提供。</a:t>
            </a:r>
          </a:p>
        </p:txBody>
      </p:sp>
    </p:spTree>
    <p:extLst>
      <p:ext uri="{BB962C8B-B14F-4D97-AF65-F5344CB8AC3E}">
        <p14:creationId xmlns:p14="http://schemas.microsoft.com/office/powerpoint/2010/main" val="32903452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437540-44EE-7D8C-710D-995407169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27D42C5-8F77-A4EC-03B6-ADFF1F21E9E1}"/>
              </a:ext>
            </a:extLst>
          </p:cNvPr>
          <p:cNvSpPr txBox="1"/>
          <p:nvPr/>
        </p:nvSpPr>
        <p:spPr>
          <a:xfrm>
            <a:off x="6172200" y="6087936"/>
            <a:ext cx="5105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東急グループ出展イメージ（協会</a:t>
            </a:r>
            <a:r>
              <a:rPr kumimoji="1" lang="en-US" altLang="ja-JP" sz="1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HP Village</a:t>
            </a:r>
            <a:r>
              <a:rPr kumimoji="1" lang="ja-JP" altLang="en-US" sz="1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出展ページより）</a:t>
            </a:r>
          </a:p>
        </p:txBody>
      </p:sp>
    </p:spTree>
    <p:extLst>
      <p:ext uri="{BB962C8B-B14F-4D97-AF65-F5344CB8AC3E}">
        <p14:creationId xmlns:p14="http://schemas.microsoft.com/office/powerpoint/2010/main" val="14531626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AE210-0727-D668-3D3C-AD8023E3F6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05C379A7-47F7-B31B-59A8-87ED39CDDA20}"/>
              </a:ext>
            </a:extLst>
          </p:cNvPr>
          <p:cNvSpPr/>
          <p:nvPr/>
        </p:nvSpPr>
        <p:spPr>
          <a:xfrm>
            <a:off x="2667000" y="2269123"/>
            <a:ext cx="6858000" cy="1600200"/>
          </a:xfrm>
          <a:prstGeom prst="roundRect">
            <a:avLst>
              <a:gd name="adj" fmla="val 11376"/>
            </a:avLst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ワーク</a:t>
            </a:r>
            <a:endParaRPr lang="en-US" altLang="ja-JP" sz="32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24372072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23754-0B15-65B0-C1EC-B6723BF01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183993C4-A0F5-7671-3894-79F3AE32D6A7}"/>
              </a:ext>
            </a:extLst>
          </p:cNvPr>
          <p:cNvSpPr/>
          <p:nvPr/>
        </p:nvSpPr>
        <p:spPr>
          <a:xfrm>
            <a:off x="4383763" y="2057400"/>
            <a:ext cx="3424467" cy="50480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テーマ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4DAF416F-FCC6-6CD2-40F7-9FB8DBDA98C4}"/>
              </a:ext>
            </a:extLst>
          </p:cNvPr>
          <p:cNvSpPr txBox="1"/>
          <p:nvPr/>
        </p:nvSpPr>
        <p:spPr>
          <a:xfrm>
            <a:off x="1219198" y="3155434"/>
            <a:ext cx="9753599" cy="13991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幸せを創る明日の風景</a:t>
            </a:r>
            <a:endParaRPr lang="en-US" altLang="ja-JP" sz="32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>
              <a:lnSpc>
                <a:spcPct val="150000"/>
              </a:lnSpc>
            </a:pP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 ～</a:t>
            </a:r>
            <a:r>
              <a:rPr lang="en-US" altLang="ja-JP" sz="3200" b="1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2050</a:t>
            </a: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年の私たちの社会をデザインしよう～</a:t>
            </a:r>
            <a:endParaRPr lang="en-US" altLang="ja-JP" sz="32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16948908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8E21B9-F6CF-637B-285D-E6E770544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D7E8136B-4E9C-B34E-5729-0718D12498A8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2522EDC4-55E6-5B2D-7C82-86B99FFCB91B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A8B7A3E6-6EA4-4B91-B918-F938E962E1E3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ワーク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D2A5A649-A11F-E24B-DDFE-C4D27B02A874}"/>
              </a:ext>
            </a:extLst>
          </p:cNvPr>
          <p:cNvSpPr/>
          <p:nvPr/>
        </p:nvSpPr>
        <p:spPr>
          <a:xfrm>
            <a:off x="2771552" y="2769398"/>
            <a:ext cx="6656656" cy="1116802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なぜ、</a:t>
            </a:r>
            <a:r>
              <a:rPr kumimoji="1" lang="en-US" altLang="ja-JP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3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年？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8F019D3-D5F2-274A-6C24-406BA9163C33}"/>
              </a:ext>
            </a:extLst>
          </p:cNvPr>
          <p:cNvSpPr txBox="1"/>
          <p:nvPr/>
        </p:nvSpPr>
        <p:spPr>
          <a:xfrm>
            <a:off x="2747489" y="26481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幸せを創る明日の風景</a:t>
            </a:r>
          </a:p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～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年の私たちの社会をデザインしよう～</a:t>
            </a:r>
          </a:p>
        </p:txBody>
      </p:sp>
    </p:spTree>
    <p:extLst>
      <p:ext uri="{BB962C8B-B14F-4D97-AF65-F5344CB8AC3E}">
        <p14:creationId xmlns:p14="http://schemas.microsoft.com/office/powerpoint/2010/main" val="42549227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74B11-9ED7-902D-C5AC-1E0CF4FE4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54A0248E-A57E-AF15-1F58-42963AEEDAC1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6431F461-E444-0BB5-8232-550C3B938CDE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939BB248-48A3-AABF-63F2-75AB1A241D25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ワーク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7E43D7C3-FB03-B256-8442-2BB39BE912C3}"/>
              </a:ext>
            </a:extLst>
          </p:cNvPr>
          <p:cNvSpPr/>
          <p:nvPr/>
        </p:nvSpPr>
        <p:spPr>
          <a:xfrm>
            <a:off x="2610054" y="1267407"/>
            <a:ext cx="6294667" cy="798378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2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年カーボンニュートラル宣言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3E5AF9B-889D-6AFD-ED5A-B3A9C2CEED56}"/>
              </a:ext>
            </a:extLst>
          </p:cNvPr>
          <p:cNvSpPr txBox="1"/>
          <p:nvPr/>
        </p:nvSpPr>
        <p:spPr>
          <a:xfrm>
            <a:off x="2107956" y="5085978"/>
            <a:ext cx="841590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just">
              <a:buNone/>
            </a:pPr>
            <a:r>
              <a:rPr lang="en-US" altLang="ja-JP" sz="2000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2020</a:t>
            </a:r>
            <a:r>
              <a:rPr lang="ja-JP" altLang="ja-JP" sz="20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年</a:t>
            </a:r>
            <a:r>
              <a:rPr lang="en-US" altLang="ja-JP" sz="2000" kern="10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10</a:t>
            </a:r>
            <a:r>
              <a:rPr lang="ja-JP" altLang="ja-JP" sz="20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月、日本政府は</a:t>
            </a:r>
            <a:r>
              <a:rPr lang="en-US" altLang="ja-JP" sz="2000" kern="100" dirty="0">
                <a:solidFill>
                  <a:srgbClr val="FF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2050</a:t>
            </a:r>
            <a:r>
              <a:rPr lang="ja-JP" altLang="ja-JP" sz="2000" kern="100">
                <a:solidFill>
                  <a:srgbClr val="FF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年までに温室効果ガスの排出を</a:t>
            </a:r>
            <a:endParaRPr lang="en-US" altLang="ja-JP" sz="2000" kern="100" dirty="0">
              <a:solidFill>
                <a:srgbClr val="FF0000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indent="127000" algn="just">
              <a:buNone/>
            </a:pPr>
            <a:r>
              <a:rPr lang="ja-JP" altLang="ja-JP" sz="2000" kern="100">
                <a:solidFill>
                  <a:srgbClr val="FF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全体としてゼロにする</a:t>
            </a:r>
            <a:r>
              <a:rPr lang="ja-JP" altLang="ja-JP" sz="2000" kern="10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、カーボンニュートラルを目指すことを宣言。</a:t>
            </a:r>
            <a:endParaRPr lang="ja-JP" altLang="ja-JP" sz="2400" kern="10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4BA8991C-A916-2131-4819-B4831C118A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447" y="2229632"/>
            <a:ext cx="7411883" cy="2856346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69DBDA6-36E9-44CA-F4F6-3C7BC5396EC9}"/>
              </a:ext>
            </a:extLst>
          </p:cNvPr>
          <p:cNvSpPr txBox="1"/>
          <p:nvPr/>
        </p:nvSpPr>
        <p:spPr>
          <a:xfrm>
            <a:off x="8767289" y="6211681"/>
            <a:ext cx="205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環境省脱炭素ポータルより引用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A601E63-6632-F23F-92A5-CE9086B78D75}"/>
              </a:ext>
            </a:extLst>
          </p:cNvPr>
          <p:cNvSpPr txBox="1"/>
          <p:nvPr/>
        </p:nvSpPr>
        <p:spPr>
          <a:xfrm>
            <a:off x="2747489" y="26481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幸せを創る明日の風景</a:t>
            </a:r>
          </a:p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～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年の私たちの社会をデザインしよう～</a:t>
            </a:r>
          </a:p>
        </p:txBody>
      </p:sp>
    </p:spTree>
    <p:extLst>
      <p:ext uri="{BB962C8B-B14F-4D97-AF65-F5344CB8AC3E}">
        <p14:creationId xmlns:p14="http://schemas.microsoft.com/office/powerpoint/2010/main" val="30860862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E5D0C-FE8E-CE38-226A-FE06D2233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6BA0A719-5C78-CE12-A98A-D284F1313A4C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7BC5D1B0-8ACD-4827-CBDF-E1F928E7FFF4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365EF626-A85D-3BAA-0656-FEC0CBAB2975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ワーク①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3715ED8-5E2F-F172-2A00-C9F401143EAE}"/>
              </a:ext>
            </a:extLst>
          </p:cNvPr>
          <p:cNvSpPr txBox="1"/>
          <p:nvPr/>
        </p:nvSpPr>
        <p:spPr>
          <a:xfrm>
            <a:off x="2747489" y="26481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幸せを創る明日の風景</a:t>
            </a:r>
          </a:p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～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年の私たちの社会をデザインしよう～</a:t>
            </a:r>
          </a:p>
        </p:txBody>
      </p:sp>
      <p:sp>
        <p:nvSpPr>
          <p:cNvPr id="6" name="角丸四角形 8">
            <a:extLst>
              <a:ext uri="{FF2B5EF4-FFF2-40B4-BE49-F238E27FC236}">
                <a16:creationId xmlns:a16="http://schemas.microsoft.com/office/drawing/2014/main" id="{28E3C154-971D-535A-0841-6DC4535D9B30}"/>
              </a:ext>
            </a:extLst>
          </p:cNvPr>
          <p:cNvSpPr/>
          <p:nvPr/>
        </p:nvSpPr>
        <p:spPr>
          <a:xfrm>
            <a:off x="2286000" y="1977821"/>
            <a:ext cx="7620000" cy="2902358"/>
          </a:xfrm>
          <a:prstGeom prst="roundRect">
            <a:avLst>
              <a:gd name="adj" fmla="val 50000"/>
            </a:avLst>
          </a:prstGeom>
          <a:solidFill>
            <a:srgbClr val="F35F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3E5629CC-0A19-7E9C-7B95-495994A2ACCC}"/>
              </a:ext>
            </a:extLst>
          </p:cNvPr>
          <p:cNvGrpSpPr/>
          <p:nvPr/>
        </p:nvGrpSpPr>
        <p:grpSpPr>
          <a:xfrm>
            <a:off x="2792967" y="2414973"/>
            <a:ext cx="6606065" cy="2108937"/>
            <a:chOff x="2729055" y="2557966"/>
            <a:chExt cx="4311184" cy="1622036"/>
          </a:xfrm>
        </p:grpSpPr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87641C07-4036-78F0-B4B3-DF4974721D97}"/>
                </a:ext>
              </a:extLst>
            </p:cNvPr>
            <p:cNvSpPr txBox="1"/>
            <p:nvPr/>
          </p:nvSpPr>
          <p:spPr>
            <a:xfrm>
              <a:off x="2729055" y="3233128"/>
              <a:ext cx="4311184" cy="9468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ja-JP" altLang="en-US" sz="40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あなたは</a:t>
              </a:r>
              <a:endParaRPr lang="en-US" altLang="ja-JP" sz="40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  <a:p>
              <a:pPr algn="ctr"/>
              <a:r>
                <a:rPr lang="ja-JP" altLang="en-US" sz="40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何歳ですか？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D776A94-D5F0-6FE5-5A6A-7D702DF5A76D}"/>
                </a:ext>
              </a:extLst>
            </p:cNvPr>
            <p:cNvSpPr txBox="1"/>
            <p:nvPr/>
          </p:nvSpPr>
          <p:spPr>
            <a:xfrm>
              <a:off x="3073997" y="2557966"/>
              <a:ext cx="3520895" cy="29589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020"/>
                </a:lnSpc>
              </a:pPr>
              <a:r>
                <a:rPr lang="en-US" altLang="ja-JP" sz="40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2050</a:t>
              </a:r>
              <a:r>
                <a:rPr lang="ja-JP" altLang="en-US" sz="40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年</a:t>
              </a:r>
            </a:p>
          </p:txBody>
        </p:sp>
        <p:cxnSp>
          <p:nvCxnSpPr>
            <p:cNvPr id="13" name="直線コネクタ 12">
              <a:extLst>
                <a:ext uri="{FF2B5EF4-FFF2-40B4-BE49-F238E27FC236}">
                  <a16:creationId xmlns:a16="http://schemas.microsoft.com/office/drawing/2014/main" id="{11C91F17-6A0D-1CB0-68D6-D1035D8E7CCD}"/>
                </a:ext>
              </a:extLst>
            </p:cNvPr>
            <p:cNvCxnSpPr>
              <a:cxnSpLocks/>
            </p:cNvCxnSpPr>
            <p:nvPr/>
          </p:nvCxnSpPr>
          <p:spPr>
            <a:xfrm>
              <a:off x="3257172" y="2986236"/>
              <a:ext cx="315454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61219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32463A-B69D-E5B3-E2D1-B6B6AC19BA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D4AE8C65-E1A0-1287-CC99-8CFA1CAC6A81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6978B6AD-8D94-1525-1767-7064D7D6A1FB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024CD9CD-180F-AA06-E08B-7577DA10E44E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ワーク①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831D1CF6-D7BF-F999-8994-4A1603E8E4B8}"/>
              </a:ext>
            </a:extLst>
          </p:cNvPr>
          <p:cNvSpPr/>
          <p:nvPr/>
        </p:nvSpPr>
        <p:spPr>
          <a:xfrm>
            <a:off x="944333" y="1267216"/>
            <a:ext cx="3170467" cy="49535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個人ワーク３分</a:t>
            </a: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88E39976-5966-B379-490F-850AAC39C40E}"/>
              </a:ext>
            </a:extLst>
          </p:cNvPr>
          <p:cNvSpPr txBox="1"/>
          <p:nvPr/>
        </p:nvSpPr>
        <p:spPr>
          <a:xfrm>
            <a:off x="4429209" y="1321090"/>
            <a:ext cx="6810437" cy="352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ja-JP" altLang="en-US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明日（</a:t>
            </a:r>
            <a:r>
              <a:rPr lang="en-US" altLang="ja-JP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2050</a:t>
            </a:r>
            <a:r>
              <a:rPr lang="ja-JP" altLang="en-US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年）の風景を言葉にしてみよう！</a:t>
            </a:r>
            <a:endParaRPr lang="en-US" altLang="ja-JP" sz="24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C221FF23-B22D-D2AB-4F44-1F47BC04AF76}"/>
              </a:ext>
            </a:extLst>
          </p:cNvPr>
          <p:cNvSpPr/>
          <p:nvPr/>
        </p:nvSpPr>
        <p:spPr>
          <a:xfrm>
            <a:off x="1254082" y="2108007"/>
            <a:ext cx="9642517" cy="3482777"/>
          </a:xfrm>
          <a:prstGeom prst="roundRect">
            <a:avLst>
              <a:gd name="adj" fmla="val 4637"/>
            </a:avLst>
          </a:prstGeom>
          <a:noFill/>
          <a:ln w="57150">
            <a:solidFill>
              <a:srgbClr val="1770C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9874FBF-59FC-A5BE-5C7E-B80F8B9B54FE}"/>
              </a:ext>
            </a:extLst>
          </p:cNvPr>
          <p:cNvSpPr txBox="1"/>
          <p:nvPr/>
        </p:nvSpPr>
        <p:spPr>
          <a:xfrm>
            <a:off x="3881966" y="2407173"/>
            <a:ext cx="7133313" cy="2884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ja-JP" altLang="en-US" sz="2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私たちの生活から出る二酸化炭素は、</a:t>
            </a:r>
            <a:endParaRPr lang="en-US" altLang="ja-JP" sz="24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ts val="2500"/>
              </a:lnSpc>
            </a:pPr>
            <a:r>
              <a:rPr lang="ja-JP" altLang="en-US" sz="2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実質ゼロになりました。</a:t>
            </a:r>
          </a:p>
          <a:p>
            <a:pPr>
              <a:lnSpc>
                <a:spcPct val="150000"/>
              </a:lnSpc>
            </a:pPr>
            <a:r>
              <a:rPr lang="ja-JP" altLang="en-US" sz="2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なぜなら、学校や家では </a:t>
            </a:r>
            <a:endParaRPr lang="en-US" altLang="ja-JP" sz="2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2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[</a:t>
            </a:r>
            <a:r>
              <a:rPr lang="ja-JP" altLang="en-US" sz="2400">
                <a:highlight>
                  <a:srgbClr val="D7E60D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①どんなエネルギー源？　</a:t>
            </a:r>
            <a:r>
              <a:rPr lang="en-US" altLang="ja-JP" sz="2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] </a:t>
            </a:r>
            <a:r>
              <a:rPr lang="ja-JP" altLang="en-US" sz="2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を使っていて、</a:t>
            </a:r>
            <a:endParaRPr lang="en-US" altLang="ja-JP" sz="24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移動には</a:t>
            </a:r>
          </a:p>
          <a:p>
            <a:pPr>
              <a:lnSpc>
                <a:spcPct val="150000"/>
              </a:lnSpc>
            </a:pP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[</a:t>
            </a:r>
            <a:r>
              <a:rPr lang="ja-JP" altLang="en-US" sz="2400">
                <a:highlight>
                  <a:srgbClr val="D7E60D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②どんな乗り物？　</a:t>
            </a:r>
            <a:r>
              <a:rPr lang="en-US" altLang="ja-JP" sz="2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] </a:t>
            </a:r>
            <a:r>
              <a:rPr lang="ja-JP" altLang="en-US" sz="2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を使っているからです。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159DD28-897D-E78E-FE43-0C43971D53D0}"/>
              </a:ext>
            </a:extLst>
          </p:cNvPr>
          <p:cNvSpPr txBox="1"/>
          <p:nvPr/>
        </p:nvSpPr>
        <p:spPr>
          <a:xfrm>
            <a:off x="2747489" y="26481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幸せを創る明日の風景</a:t>
            </a:r>
          </a:p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～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年の私たちの社会をデザインしよう～</a:t>
            </a: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DDFE5CAF-C757-C8D9-4494-16ADB7C59CE9}"/>
              </a:ext>
            </a:extLst>
          </p:cNvPr>
          <p:cNvSpPr/>
          <p:nvPr/>
        </p:nvSpPr>
        <p:spPr>
          <a:xfrm>
            <a:off x="1254082" y="2108007"/>
            <a:ext cx="2479718" cy="3482777"/>
          </a:xfrm>
          <a:prstGeom prst="roundRect">
            <a:avLst>
              <a:gd name="adj" fmla="val 7790"/>
            </a:avLst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1E1B7A5-A7C1-9F0A-2DBB-8500F95911DF}"/>
              </a:ext>
            </a:extLst>
          </p:cNvPr>
          <p:cNvSpPr txBox="1"/>
          <p:nvPr/>
        </p:nvSpPr>
        <p:spPr>
          <a:xfrm>
            <a:off x="1402248" y="3200140"/>
            <a:ext cx="218338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24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2050</a:t>
            </a:r>
            <a:r>
              <a:rPr lang="ja-JP" altLang="en-US" sz="24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年の</a:t>
            </a:r>
            <a:endParaRPr lang="en-US" altLang="ja-JP" sz="2400" b="1" kern="100">
              <a:solidFill>
                <a:srgbClr val="FFFFFF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24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「</a:t>
            </a:r>
            <a:r>
              <a:rPr lang="en-US" altLang="ja-JP" sz="24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CO</a:t>
            </a:r>
            <a:r>
              <a:rPr lang="en-US" altLang="ja-JP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2</a:t>
            </a:r>
            <a:r>
              <a:rPr lang="ja-JP" altLang="en-US" sz="24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ゼロ」の新しい日常</a:t>
            </a:r>
            <a:endParaRPr lang="en-US" altLang="ja-JP" sz="2400" b="1" kern="100">
              <a:solidFill>
                <a:srgbClr val="FFFFFF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endParaRPr lang="en-US" altLang="ja-JP" sz="2400" b="1" kern="100">
              <a:solidFill>
                <a:srgbClr val="FFFFFF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1200" b="1" kern="100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（カーボンニュートラル）</a:t>
            </a:r>
            <a:endParaRPr lang="en-US" altLang="ja-JP" sz="1200" b="1" kern="100">
              <a:solidFill>
                <a:srgbClr val="FFFFFF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75728096-F4A3-BE63-28E5-F2B5F8EA0621}"/>
              </a:ext>
            </a:extLst>
          </p:cNvPr>
          <p:cNvSpPr/>
          <p:nvPr/>
        </p:nvSpPr>
        <p:spPr>
          <a:xfrm>
            <a:off x="1828800" y="2574006"/>
            <a:ext cx="1295400" cy="44698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テーマ</a:t>
            </a:r>
          </a:p>
        </p:txBody>
      </p:sp>
    </p:spTree>
    <p:extLst>
      <p:ext uri="{BB962C8B-B14F-4D97-AF65-F5344CB8AC3E}">
        <p14:creationId xmlns:p14="http://schemas.microsoft.com/office/powerpoint/2010/main" val="3385900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804786-6B3F-69DB-1488-6203E9A15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2DA2A19-E130-7462-B48B-0259435ED363}"/>
              </a:ext>
            </a:extLst>
          </p:cNvPr>
          <p:cNvSpPr txBox="1"/>
          <p:nvPr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pSp>
        <p:nvGrpSpPr>
          <p:cNvPr id="2" name="Group 13">
            <a:extLst>
              <a:ext uri="{FF2B5EF4-FFF2-40B4-BE49-F238E27FC236}">
                <a16:creationId xmlns:a16="http://schemas.microsoft.com/office/drawing/2014/main" id="{8F9F9AA4-41B0-274A-06B8-206ADE548CF9}"/>
              </a:ext>
            </a:extLst>
          </p:cNvPr>
          <p:cNvGrpSpPr/>
          <p:nvPr/>
        </p:nvGrpSpPr>
        <p:grpSpPr>
          <a:xfrm>
            <a:off x="4874655" y="3176596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1FC33085-C524-8787-948C-8E7D988D62F6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3F4E520D-AFCB-CD2A-FD8C-07CA8B59E2AB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841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Source Han Sans JP Bold"/>
                  <a:ea typeface="Source Han Sans JP Bold"/>
                  <a:cs typeface="Source Han Sans JP Bold"/>
                  <a:sym typeface="Source Han Sans JP Bold"/>
                </a:rPr>
                <a:t>映像視聴①</a:t>
              </a:r>
              <a:endParaRPr lang="en-US" sz="1721" b="1">
                <a:solidFill>
                  <a:srgbClr val="000000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endParaRPr>
            </a:p>
          </p:txBody>
        </p:sp>
      </p:grpSp>
      <p:pic>
        <p:nvPicPr>
          <p:cNvPr id="6" name="オンライン メディア 5" title="２０２７年国際園芸博覧会の魅力を発信！（2025年3月作成）">
            <a:hlinkClick r:id="" action="ppaction://media"/>
            <a:extLst>
              <a:ext uri="{FF2B5EF4-FFF2-40B4-BE49-F238E27FC236}">
                <a16:creationId xmlns:a16="http://schemas.microsoft.com/office/drawing/2014/main" id="{684944EB-5479-C8BE-CC2F-EDA22355D36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34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2B78DE-8A2D-0CC7-4DC1-D94D87A87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A182C46B-A3CC-0861-023D-B4387F645A32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EA36820B-1E06-5594-BE33-1A455AB3D61D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64B663B0-DE4B-0AFE-7171-9CA39FC9A5A4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ワーク②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C045EBD5-8799-0A5C-24D8-FE939BAEB387}"/>
              </a:ext>
            </a:extLst>
          </p:cNvPr>
          <p:cNvSpPr/>
          <p:nvPr/>
        </p:nvSpPr>
        <p:spPr>
          <a:xfrm>
            <a:off x="944333" y="1267216"/>
            <a:ext cx="3170467" cy="49535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グループワーク３分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1A4C20CC-5F5E-3D5F-721D-BBBEA522EE93}"/>
              </a:ext>
            </a:extLst>
          </p:cNvPr>
          <p:cNvSpPr txBox="1"/>
          <p:nvPr/>
        </p:nvSpPr>
        <p:spPr>
          <a:xfrm>
            <a:off x="1526144" y="2256758"/>
            <a:ext cx="9294256" cy="3664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■シェアタイム（</a:t>
            </a:r>
            <a:r>
              <a:rPr lang="en-US" altLang="ja-JP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 1</a:t>
            </a: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人</a:t>
            </a:r>
            <a:r>
              <a:rPr lang="en-US" altLang="ja-JP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1</a:t>
            </a: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分程度）</a:t>
            </a:r>
            <a:endParaRPr lang="en-US" altLang="ja-JP" sz="32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endParaRPr lang="en-US" altLang="ja-JP" sz="28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順番に、自分が作った</a:t>
            </a: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「明日（</a:t>
            </a:r>
            <a:r>
              <a:rPr lang="en-US" altLang="ja-JP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2050</a:t>
            </a: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年）の風景」の文章を読み上げます。</a:t>
            </a: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聞き手は、</a:t>
            </a: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「その手があったか！」</a:t>
            </a: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「自分とは違う視点だ」　と思ったキーワードを</a:t>
            </a: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ワークシートにメモします。</a:t>
            </a: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D206ABA-5222-F358-68D5-6E251C7CD630}"/>
              </a:ext>
            </a:extLst>
          </p:cNvPr>
          <p:cNvSpPr txBox="1"/>
          <p:nvPr/>
        </p:nvSpPr>
        <p:spPr>
          <a:xfrm>
            <a:off x="2747489" y="26481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幸せを創る明日の風景</a:t>
            </a:r>
          </a:p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～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年の私たちの社会をデザインしよう～</a:t>
            </a:r>
          </a:p>
        </p:txBody>
      </p:sp>
    </p:spTree>
    <p:extLst>
      <p:ext uri="{BB962C8B-B14F-4D97-AF65-F5344CB8AC3E}">
        <p14:creationId xmlns:p14="http://schemas.microsoft.com/office/powerpoint/2010/main" val="27499292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8F39F3-D411-3131-4E16-091332775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9E6B09E6-561E-940D-C562-C0F82FEB51E5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5F15A478-4666-C213-EC48-B240D2D608BC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E4D30845-F9F3-4820-7773-08F4877840DD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ワーク②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BAB89DFD-9C2F-98C5-4CA7-3415A4564A7C}"/>
              </a:ext>
            </a:extLst>
          </p:cNvPr>
          <p:cNvSpPr/>
          <p:nvPr/>
        </p:nvSpPr>
        <p:spPr>
          <a:xfrm>
            <a:off x="944333" y="1267216"/>
            <a:ext cx="3170467" cy="49535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グループワーク５分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28ACC142-84A6-C2DB-740A-EF896955AED2}"/>
              </a:ext>
            </a:extLst>
          </p:cNvPr>
          <p:cNvSpPr txBox="1"/>
          <p:nvPr/>
        </p:nvSpPr>
        <p:spPr>
          <a:xfrm>
            <a:off x="1286693" y="2066470"/>
            <a:ext cx="10032148" cy="24330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■リンクタイム</a:t>
            </a:r>
          </a:p>
          <a:p>
            <a:pPr>
              <a:lnSpc>
                <a:spcPts val="3220"/>
              </a:lnSpc>
            </a:pPr>
            <a:endParaRPr lang="en-US" altLang="ja-JP" sz="28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メンバーのアイデア、</a:t>
            </a:r>
            <a:r>
              <a:rPr lang="en-US" altLang="ja-JP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EXPO</a:t>
            </a: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キーワード</a:t>
            </a:r>
            <a:r>
              <a:rPr lang="en-US" altLang="ja-JP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100</a:t>
            </a: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を足し算して、</a:t>
            </a: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en-US" altLang="ja-JP" sz="28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『</a:t>
            </a:r>
            <a:r>
              <a:rPr lang="ja-JP" altLang="en-US" sz="28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</a:t>
            </a:r>
            <a:r>
              <a:rPr lang="en-US" altLang="ja-JP" sz="28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CO</a:t>
            </a:r>
            <a:r>
              <a:rPr lang="en-US" altLang="ja-JP" sz="20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2</a:t>
            </a:r>
            <a:r>
              <a:rPr lang="ja-JP" altLang="en-US" sz="28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ゼロ」の新しい日常</a:t>
            </a:r>
            <a:r>
              <a:rPr lang="en-US" altLang="ja-JP" sz="28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』</a:t>
            </a: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をもっと想像してみましょう！</a:t>
            </a:r>
          </a:p>
          <a:p>
            <a:pPr>
              <a:lnSpc>
                <a:spcPts val="3220"/>
              </a:lnSpc>
            </a:pP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例：</a:t>
            </a:r>
            <a:endParaRPr lang="en-US" altLang="ja-JP" sz="2400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98E55DD-CB9B-3794-7B3B-97E4AF42FF9A}"/>
              </a:ext>
            </a:extLst>
          </p:cNvPr>
          <p:cNvSpPr txBox="1"/>
          <p:nvPr/>
        </p:nvSpPr>
        <p:spPr>
          <a:xfrm>
            <a:off x="2747489" y="26481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幸せを創る明日の風景</a:t>
            </a:r>
          </a:p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～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年の私たちの社会をデザインしよう～</a:t>
            </a: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909EA05A-0AE5-4BE9-36CB-30543E50EB71}"/>
              </a:ext>
            </a:extLst>
          </p:cNvPr>
          <p:cNvSpPr/>
          <p:nvPr/>
        </p:nvSpPr>
        <p:spPr>
          <a:xfrm>
            <a:off x="2247472" y="4039503"/>
            <a:ext cx="3352800" cy="990600"/>
          </a:xfrm>
          <a:prstGeom prst="roundRect">
            <a:avLst>
              <a:gd name="adj" fmla="val 9407"/>
            </a:avLst>
          </a:prstGeom>
          <a:ln w="76200">
            <a:solidFill>
              <a:srgbClr val="D7E6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kumimoji="1" lang="ja-JP" altLang="en-US" sz="24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1BE2F996-7B51-353E-594C-0182E3116CC8}"/>
              </a:ext>
            </a:extLst>
          </p:cNvPr>
          <p:cNvSpPr/>
          <p:nvPr/>
        </p:nvSpPr>
        <p:spPr>
          <a:xfrm>
            <a:off x="7010400" y="4039503"/>
            <a:ext cx="3352800" cy="990600"/>
          </a:xfrm>
          <a:prstGeom prst="roundRect">
            <a:avLst>
              <a:gd name="adj" fmla="val 9407"/>
            </a:avLst>
          </a:prstGeom>
          <a:ln w="76200">
            <a:solidFill>
              <a:srgbClr val="F35F9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kumimoji="1" lang="ja-JP" altLang="en-US" sz="24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9" name="乗算記号 18">
            <a:extLst>
              <a:ext uri="{FF2B5EF4-FFF2-40B4-BE49-F238E27FC236}">
                <a16:creationId xmlns:a16="http://schemas.microsoft.com/office/drawing/2014/main" id="{E72B4AD1-46F5-62F2-602C-74B2EEF3D65D}"/>
              </a:ext>
            </a:extLst>
          </p:cNvPr>
          <p:cNvSpPr/>
          <p:nvPr/>
        </p:nvSpPr>
        <p:spPr>
          <a:xfrm>
            <a:off x="5769367" y="4046352"/>
            <a:ext cx="1066800" cy="990600"/>
          </a:xfrm>
          <a:prstGeom prst="mathMultiply">
            <a:avLst/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0" name="次の値と等しい 19">
            <a:extLst>
              <a:ext uri="{FF2B5EF4-FFF2-40B4-BE49-F238E27FC236}">
                <a16:creationId xmlns:a16="http://schemas.microsoft.com/office/drawing/2014/main" id="{1186B1FF-5939-234C-1010-B1E4377203E8}"/>
              </a:ext>
            </a:extLst>
          </p:cNvPr>
          <p:cNvSpPr/>
          <p:nvPr/>
        </p:nvSpPr>
        <p:spPr>
          <a:xfrm>
            <a:off x="2605766" y="5444718"/>
            <a:ext cx="1143000" cy="762000"/>
          </a:xfrm>
          <a:prstGeom prst="mathEqual">
            <a:avLst/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C60F4028-E841-ED22-CFE7-79E3243B4441}"/>
              </a:ext>
            </a:extLst>
          </p:cNvPr>
          <p:cNvSpPr/>
          <p:nvPr/>
        </p:nvSpPr>
        <p:spPr>
          <a:xfrm>
            <a:off x="3810000" y="5334000"/>
            <a:ext cx="6553200" cy="990600"/>
          </a:xfrm>
          <a:prstGeom prst="roundRect">
            <a:avLst>
              <a:gd name="adj" fmla="val 9407"/>
            </a:avLst>
          </a:prstGeom>
          <a:ln w="76200">
            <a:solidFill>
              <a:srgbClr val="10AA5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（自由に想像した言葉を入れる）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2320D9A-E52B-9E83-EB95-4EAF04ECD72F}"/>
              </a:ext>
            </a:extLst>
          </p:cNvPr>
          <p:cNvSpPr txBox="1"/>
          <p:nvPr/>
        </p:nvSpPr>
        <p:spPr>
          <a:xfrm>
            <a:off x="3782454" y="5320042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★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F311E729-1FC2-6238-2050-8F5076E044D9}"/>
              </a:ext>
            </a:extLst>
          </p:cNvPr>
          <p:cNvSpPr txBox="1"/>
          <p:nvPr/>
        </p:nvSpPr>
        <p:spPr>
          <a:xfrm>
            <a:off x="2249740" y="4017043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●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3ADA629-890A-2F74-C23E-375A05E1D859}"/>
              </a:ext>
            </a:extLst>
          </p:cNvPr>
          <p:cNvSpPr txBox="1"/>
          <p:nvPr/>
        </p:nvSpPr>
        <p:spPr>
          <a:xfrm>
            <a:off x="7022195" y="4018432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◆</a:t>
            </a:r>
          </a:p>
        </p:txBody>
      </p:sp>
    </p:spTree>
    <p:extLst>
      <p:ext uri="{BB962C8B-B14F-4D97-AF65-F5344CB8AC3E}">
        <p14:creationId xmlns:p14="http://schemas.microsoft.com/office/powerpoint/2010/main" val="36221633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5F643-245C-4077-AF41-912E91224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5F8CED28-6112-3C74-C0B5-E1AA371EF179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41CD0B47-1168-20BA-38BE-3FB245EA9257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6F5F749B-9B0B-BC02-04B2-E1224073A77C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ワーク②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3C793279-C21E-8FD9-7D8C-36E340706055}"/>
              </a:ext>
            </a:extLst>
          </p:cNvPr>
          <p:cNvSpPr/>
          <p:nvPr/>
        </p:nvSpPr>
        <p:spPr>
          <a:xfrm>
            <a:off x="944333" y="1267216"/>
            <a:ext cx="3170467" cy="49535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グループワーク５分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A8D0F2C6-7E28-823C-18B9-D0E43B58BE8F}"/>
              </a:ext>
            </a:extLst>
          </p:cNvPr>
          <p:cNvSpPr txBox="1"/>
          <p:nvPr/>
        </p:nvSpPr>
        <p:spPr>
          <a:xfrm>
            <a:off x="1286693" y="2066470"/>
            <a:ext cx="10032148" cy="24330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■リンクタイム</a:t>
            </a:r>
          </a:p>
          <a:p>
            <a:pPr>
              <a:lnSpc>
                <a:spcPts val="3220"/>
              </a:lnSpc>
            </a:pPr>
            <a:endParaRPr lang="en-US" altLang="ja-JP" sz="28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メンバーのアイデア、</a:t>
            </a:r>
            <a:r>
              <a:rPr lang="en-US" altLang="ja-JP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EXPO</a:t>
            </a: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キーワード</a:t>
            </a:r>
            <a:r>
              <a:rPr lang="en-US" altLang="ja-JP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100</a:t>
            </a: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を足し算して、</a:t>
            </a: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en-US" altLang="ja-JP" sz="28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『</a:t>
            </a:r>
            <a:r>
              <a:rPr lang="ja-JP" altLang="en-US" sz="28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「</a:t>
            </a:r>
            <a:r>
              <a:rPr lang="en-US" altLang="ja-JP" sz="28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CO</a:t>
            </a:r>
            <a:r>
              <a:rPr lang="en-US" altLang="ja-JP" sz="20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2</a:t>
            </a:r>
            <a:r>
              <a:rPr lang="ja-JP" altLang="en-US" sz="28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ゼロ」の新しい日常</a:t>
            </a:r>
            <a:r>
              <a:rPr lang="en-US" altLang="ja-JP" sz="28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』</a:t>
            </a: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をもっと想像してみましょう！</a:t>
            </a:r>
          </a:p>
          <a:p>
            <a:pPr>
              <a:lnSpc>
                <a:spcPts val="3220"/>
              </a:lnSpc>
            </a:pPr>
            <a:endParaRPr lang="en-US" altLang="ja-JP" sz="240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例：</a:t>
            </a:r>
            <a:endParaRPr lang="en-US" altLang="ja-JP" sz="2400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9B47C57-B187-3923-330B-CA0177EC05C1}"/>
              </a:ext>
            </a:extLst>
          </p:cNvPr>
          <p:cNvSpPr txBox="1"/>
          <p:nvPr/>
        </p:nvSpPr>
        <p:spPr>
          <a:xfrm>
            <a:off x="2747489" y="26481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幸せを創る明日の風景</a:t>
            </a:r>
          </a:p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～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年の私たちの社会をデザインしよう～</a:t>
            </a: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0BDA6071-C83D-DD0A-E3FA-2D0849859E64}"/>
              </a:ext>
            </a:extLst>
          </p:cNvPr>
          <p:cNvSpPr/>
          <p:nvPr/>
        </p:nvSpPr>
        <p:spPr>
          <a:xfrm>
            <a:off x="2247472" y="4039503"/>
            <a:ext cx="3352800" cy="990600"/>
          </a:xfrm>
          <a:prstGeom prst="roundRect">
            <a:avLst>
              <a:gd name="adj" fmla="val 9407"/>
            </a:avLst>
          </a:prstGeom>
          <a:ln w="76200">
            <a:solidFill>
              <a:srgbClr val="D7E6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生ごみから作った燃料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B50BE4F7-7CF7-70AA-EE2A-CA48480BBFA2}"/>
              </a:ext>
            </a:extLst>
          </p:cNvPr>
          <p:cNvSpPr/>
          <p:nvPr/>
        </p:nvSpPr>
        <p:spPr>
          <a:xfrm>
            <a:off x="7010400" y="4039503"/>
            <a:ext cx="3352800" cy="990600"/>
          </a:xfrm>
          <a:prstGeom prst="roundRect">
            <a:avLst>
              <a:gd name="adj" fmla="val 9407"/>
            </a:avLst>
          </a:prstGeom>
          <a:ln w="76200">
            <a:solidFill>
              <a:srgbClr val="F35F9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空飛ぶ車</a:t>
            </a:r>
          </a:p>
        </p:txBody>
      </p:sp>
      <p:sp>
        <p:nvSpPr>
          <p:cNvPr id="19" name="乗算記号 18">
            <a:extLst>
              <a:ext uri="{FF2B5EF4-FFF2-40B4-BE49-F238E27FC236}">
                <a16:creationId xmlns:a16="http://schemas.microsoft.com/office/drawing/2014/main" id="{CD1AB69A-4DEB-E0EC-1586-1075935CC3D9}"/>
              </a:ext>
            </a:extLst>
          </p:cNvPr>
          <p:cNvSpPr/>
          <p:nvPr/>
        </p:nvSpPr>
        <p:spPr>
          <a:xfrm>
            <a:off x="5769367" y="4046352"/>
            <a:ext cx="1066800" cy="990600"/>
          </a:xfrm>
          <a:prstGeom prst="mathMultiply">
            <a:avLst/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0" name="次の値と等しい 19">
            <a:extLst>
              <a:ext uri="{FF2B5EF4-FFF2-40B4-BE49-F238E27FC236}">
                <a16:creationId xmlns:a16="http://schemas.microsoft.com/office/drawing/2014/main" id="{1B5F08F0-47EC-6B53-F494-206E845378A5}"/>
              </a:ext>
            </a:extLst>
          </p:cNvPr>
          <p:cNvSpPr/>
          <p:nvPr/>
        </p:nvSpPr>
        <p:spPr>
          <a:xfrm>
            <a:off x="2605766" y="5444718"/>
            <a:ext cx="1143000" cy="762000"/>
          </a:xfrm>
          <a:prstGeom prst="mathEqual">
            <a:avLst/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967401BF-E356-9E8B-B81A-CD7A7E222D0E}"/>
              </a:ext>
            </a:extLst>
          </p:cNvPr>
          <p:cNvSpPr/>
          <p:nvPr/>
        </p:nvSpPr>
        <p:spPr>
          <a:xfrm>
            <a:off x="3810000" y="5334000"/>
            <a:ext cx="6553200" cy="990600"/>
          </a:xfrm>
          <a:prstGeom prst="roundRect">
            <a:avLst>
              <a:gd name="adj" fmla="val 9407"/>
            </a:avLst>
          </a:prstGeom>
          <a:ln w="76200">
            <a:solidFill>
              <a:srgbClr val="10AA5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給食の残りで空を飛ぶ、エコなスクールバス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8F06CBF0-A32B-FBD7-39D5-9924C94AF381}"/>
              </a:ext>
            </a:extLst>
          </p:cNvPr>
          <p:cNvSpPr txBox="1"/>
          <p:nvPr/>
        </p:nvSpPr>
        <p:spPr>
          <a:xfrm>
            <a:off x="3782454" y="5320042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★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A43BD39F-0EA9-5BDE-3457-DACE390DE3C9}"/>
              </a:ext>
            </a:extLst>
          </p:cNvPr>
          <p:cNvSpPr txBox="1"/>
          <p:nvPr/>
        </p:nvSpPr>
        <p:spPr>
          <a:xfrm>
            <a:off x="2249740" y="4017043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●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41BBE4A-6DB8-D110-362E-1C937F189F77}"/>
              </a:ext>
            </a:extLst>
          </p:cNvPr>
          <p:cNvSpPr txBox="1"/>
          <p:nvPr/>
        </p:nvSpPr>
        <p:spPr>
          <a:xfrm>
            <a:off x="7022195" y="4018432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◆</a:t>
            </a:r>
          </a:p>
        </p:txBody>
      </p:sp>
    </p:spTree>
    <p:extLst>
      <p:ext uri="{BB962C8B-B14F-4D97-AF65-F5344CB8AC3E}">
        <p14:creationId xmlns:p14="http://schemas.microsoft.com/office/powerpoint/2010/main" val="10049900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722D1-2456-D766-EC2C-D2AB3F3F2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C990DC4D-63C6-EFAB-DB0B-917DDA9C85AA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3972DDB3-356B-B0EF-2FD0-76A576E4F2F3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+mj-ea"/>
                <a:ea typeface="+mj-ea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DA6CDBBA-7768-E98B-4B2D-36CAE2B7B278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841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+mj-ea"/>
                  <a:ea typeface="+mj-ea"/>
                  <a:cs typeface="Source Han Sans JP Bold"/>
                  <a:sym typeface="Source Han Sans JP Bold"/>
                </a:rPr>
                <a:t>ワーク②</a:t>
              </a:r>
              <a:endParaRPr lang="en-US" sz="1721" b="1">
                <a:solidFill>
                  <a:srgbClr val="000000"/>
                </a:solidFill>
                <a:latin typeface="+mj-ea"/>
                <a:ea typeface="+mj-ea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8A6CA565-620E-8988-7840-9B0C5B1D7961}"/>
              </a:ext>
            </a:extLst>
          </p:cNvPr>
          <p:cNvSpPr/>
          <p:nvPr/>
        </p:nvSpPr>
        <p:spPr>
          <a:xfrm>
            <a:off x="944333" y="1267216"/>
            <a:ext cx="3170467" cy="49535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latin typeface="+mj-ea"/>
                <a:ea typeface="+mj-ea"/>
              </a:rPr>
              <a:t>グループワーク５分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7D0DE07F-EB88-699D-2C7B-C27817C7C1E7}"/>
              </a:ext>
            </a:extLst>
          </p:cNvPr>
          <p:cNvSpPr txBox="1"/>
          <p:nvPr/>
        </p:nvSpPr>
        <p:spPr>
          <a:xfrm>
            <a:off x="1286693" y="2066470"/>
            <a:ext cx="10032148" cy="24330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ja-JP" altLang="en-US" sz="3200" b="1">
                <a:solidFill>
                  <a:srgbClr val="000000"/>
                </a:solidFill>
                <a:latin typeface="+mj-ea"/>
                <a:ea typeface="+mj-ea"/>
                <a:cs typeface="Source Han Sans JP Bold"/>
                <a:sym typeface="Source Han Sans JP Bold"/>
              </a:rPr>
              <a:t>■リンクタイム</a:t>
            </a:r>
          </a:p>
          <a:p>
            <a:pPr>
              <a:lnSpc>
                <a:spcPts val="3220"/>
              </a:lnSpc>
            </a:pPr>
            <a:endParaRPr lang="en-US" altLang="ja-JP" sz="2800" b="1" dirty="0">
              <a:solidFill>
                <a:srgbClr val="000000"/>
              </a:solidFill>
              <a:latin typeface="+mj-ea"/>
              <a:ea typeface="+mj-ea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+mj-ea"/>
                <a:ea typeface="+mj-ea"/>
                <a:cs typeface="Source Han Sans JP Bold"/>
                <a:sym typeface="Source Han Sans JP Bold"/>
              </a:rPr>
              <a:t>メンバーのアイデアを足し算して、</a:t>
            </a:r>
            <a:endParaRPr lang="en-US" altLang="ja-JP" sz="2400">
              <a:solidFill>
                <a:srgbClr val="000000"/>
              </a:solidFill>
              <a:latin typeface="+mj-ea"/>
              <a:ea typeface="+mj-ea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en-US" altLang="ja-JP" sz="2800">
                <a:solidFill>
                  <a:srgbClr val="000000"/>
                </a:solidFill>
                <a:latin typeface="+mj-ea"/>
                <a:ea typeface="+mj-ea"/>
                <a:cs typeface="Source Han Sans JP Bold"/>
                <a:sym typeface="Source Han Sans JP Bold"/>
              </a:rPr>
              <a:t>『</a:t>
            </a:r>
            <a:r>
              <a:rPr lang="ja-JP" altLang="en-US" sz="2800">
                <a:solidFill>
                  <a:srgbClr val="000000"/>
                </a:solidFill>
                <a:latin typeface="+mj-ea"/>
                <a:ea typeface="+mj-ea"/>
                <a:cs typeface="Source Han Sans JP Bold"/>
                <a:sym typeface="Source Han Sans JP Bold"/>
              </a:rPr>
              <a:t>「</a:t>
            </a:r>
            <a:r>
              <a:rPr lang="en-US" altLang="ja-JP" sz="2800">
                <a:solidFill>
                  <a:srgbClr val="000000"/>
                </a:solidFill>
                <a:latin typeface="+mj-ea"/>
                <a:ea typeface="+mj-ea"/>
                <a:cs typeface="Source Han Sans JP Bold"/>
                <a:sym typeface="Source Han Sans JP Bold"/>
              </a:rPr>
              <a:t>CO2</a:t>
            </a:r>
            <a:r>
              <a:rPr lang="ja-JP" altLang="en-US" sz="2800">
                <a:solidFill>
                  <a:srgbClr val="000000"/>
                </a:solidFill>
                <a:latin typeface="+mj-ea"/>
                <a:ea typeface="+mj-ea"/>
                <a:cs typeface="Source Han Sans JP Bold"/>
                <a:sym typeface="Source Han Sans JP Bold"/>
              </a:rPr>
              <a:t>ゼロ」の新しい日常</a:t>
            </a:r>
            <a:r>
              <a:rPr lang="en-US" altLang="ja-JP" sz="2800">
                <a:solidFill>
                  <a:srgbClr val="000000"/>
                </a:solidFill>
                <a:latin typeface="+mj-ea"/>
                <a:ea typeface="+mj-ea"/>
                <a:cs typeface="Source Han Sans JP Bold"/>
                <a:sym typeface="Source Han Sans JP Bold"/>
              </a:rPr>
              <a:t>』</a:t>
            </a:r>
            <a:r>
              <a:rPr lang="ja-JP" altLang="en-US" sz="2400">
                <a:solidFill>
                  <a:srgbClr val="000000"/>
                </a:solidFill>
                <a:latin typeface="+mj-ea"/>
                <a:ea typeface="+mj-ea"/>
                <a:cs typeface="Source Han Sans JP Bold"/>
                <a:sym typeface="Source Han Sans JP Bold"/>
              </a:rPr>
              <a:t>をもっと想像してみましょう！</a:t>
            </a:r>
          </a:p>
          <a:p>
            <a:pPr>
              <a:lnSpc>
                <a:spcPts val="3220"/>
              </a:lnSpc>
            </a:pPr>
            <a:endParaRPr lang="en-US" altLang="ja-JP" sz="2400">
              <a:solidFill>
                <a:srgbClr val="000000"/>
              </a:solidFill>
              <a:latin typeface="+mj-ea"/>
              <a:ea typeface="+mj-ea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>
                <a:solidFill>
                  <a:srgbClr val="000000"/>
                </a:solidFill>
                <a:latin typeface="+mj-ea"/>
                <a:ea typeface="+mj-ea"/>
                <a:cs typeface="Source Han Sans JP Bold"/>
                <a:sym typeface="Source Han Sans JP Bold"/>
              </a:rPr>
              <a:t>例：</a:t>
            </a:r>
            <a:endParaRPr lang="en-US" altLang="ja-JP" sz="2400" dirty="0">
              <a:solidFill>
                <a:srgbClr val="000000"/>
              </a:solidFill>
              <a:latin typeface="+mj-ea"/>
              <a:ea typeface="+mj-ea"/>
              <a:cs typeface="Source Han Sans JP Bold"/>
              <a:sym typeface="Source Han Sans JP Bold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381BD71-91AE-485A-A682-BA8F7DAE32BC}"/>
              </a:ext>
            </a:extLst>
          </p:cNvPr>
          <p:cNvSpPr txBox="1"/>
          <p:nvPr/>
        </p:nvSpPr>
        <p:spPr>
          <a:xfrm>
            <a:off x="2747489" y="26481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+mj-ea"/>
                <a:ea typeface="+mj-ea"/>
              </a:rPr>
              <a:t>幸せを創る明日の風景</a:t>
            </a:r>
          </a:p>
          <a:p>
            <a:r>
              <a:rPr kumimoji="1" lang="ja-JP" altLang="en-US" sz="1600">
                <a:latin typeface="+mj-ea"/>
                <a:ea typeface="+mj-ea"/>
              </a:rPr>
              <a:t> ～</a:t>
            </a:r>
            <a:r>
              <a:rPr kumimoji="1" lang="en-US" altLang="ja-JP" sz="1600">
                <a:latin typeface="+mj-ea"/>
                <a:ea typeface="+mj-ea"/>
              </a:rPr>
              <a:t>2050</a:t>
            </a:r>
            <a:r>
              <a:rPr kumimoji="1" lang="ja-JP" altLang="en-US" sz="1600">
                <a:latin typeface="+mj-ea"/>
                <a:ea typeface="+mj-ea"/>
              </a:rPr>
              <a:t>年の私たちの社会をデザインしよう～</a:t>
            </a: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118AC067-6B9A-0368-3FDC-C534B7284784}"/>
              </a:ext>
            </a:extLst>
          </p:cNvPr>
          <p:cNvSpPr/>
          <p:nvPr/>
        </p:nvSpPr>
        <p:spPr>
          <a:xfrm>
            <a:off x="2247472" y="4039503"/>
            <a:ext cx="3352800" cy="990600"/>
          </a:xfrm>
          <a:prstGeom prst="roundRect">
            <a:avLst>
              <a:gd name="adj" fmla="val 9407"/>
            </a:avLst>
          </a:prstGeom>
          <a:ln w="76200">
            <a:solidFill>
              <a:srgbClr val="D7E6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400">
                <a:latin typeface="+mj-ea"/>
                <a:ea typeface="+mj-ea"/>
              </a:rPr>
              <a:t>生ごみから作った燃料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A6330600-BD7B-D913-61B0-D933A950A372}"/>
              </a:ext>
            </a:extLst>
          </p:cNvPr>
          <p:cNvSpPr/>
          <p:nvPr/>
        </p:nvSpPr>
        <p:spPr>
          <a:xfrm>
            <a:off x="7010400" y="4039503"/>
            <a:ext cx="3352800" cy="990600"/>
          </a:xfrm>
          <a:prstGeom prst="roundRect">
            <a:avLst>
              <a:gd name="adj" fmla="val 9407"/>
            </a:avLst>
          </a:prstGeom>
          <a:ln w="76200">
            <a:solidFill>
              <a:srgbClr val="F35F9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400">
                <a:latin typeface="+mj-ea"/>
                <a:ea typeface="+mj-ea"/>
              </a:rPr>
              <a:t>空飛ぶ車</a:t>
            </a:r>
          </a:p>
        </p:txBody>
      </p:sp>
      <p:sp>
        <p:nvSpPr>
          <p:cNvPr id="19" name="乗算記号 18">
            <a:extLst>
              <a:ext uri="{FF2B5EF4-FFF2-40B4-BE49-F238E27FC236}">
                <a16:creationId xmlns:a16="http://schemas.microsoft.com/office/drawing/2014/main" id="{2283F535-0E74-436D-A22A-D85F8DFC8D33}"/>
              </a:ext>
            </a:extLst>
          </p:cNvPr>
          <p:cNvSpPr/>
          <p:nvPr/>
        </p:nvSpPr>
        <p:spPr>
          <a:xfrm>
            <a:off x="5769367" y="4046352"/>
            <a:ext cx="1066800" cy="990600"/>
          </a:xfrm>
          <a:prstGeom prst="mathMultiply">
            <a:avLst/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j-ea"/>
              <a:ea typeface="+mj-ea"/>
            </a:endParaRPr>
          </a:p>
        </p:txBody>
      </p:sp>
      <p:sp>
        <p:nvSpPr>
          <p:cNvPr id="20" name="次の値と等しい 19">
            <a:extLst>
              <a:ext uri="{FF2B5EF4-FFF2-40B4-BE49-F238E27FC236}">
                <a16:creationId xmlns:a16="http://schemas.microsoft.com/office/drawing/2014/main" id="{7DE8AF56-D7E5-BCD0-ABFA-54FC6842C093}"/>
              </a:ext>
            </a:extLst>
          </p:cNvPr>
          <p:cNvSpPr/>
          <p:nvPr/>
        </p:nvSpPr>
        <p:spPr>
          <a:xfrm>
            <a:off x="2605766" y="5444718"/>
            <a:ext cx="1143000" cy="762000"/>
          </a:xfrm>
          <a:prstGeom prst="mathEqual">
            <a:avLst/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C1ED11D0-2CC0-78F3-25F0-A7B485B2CC7F}"/>
              </a:ext>
            </a:extLst>
          </p:cNvPr>
          <p:cNvSpPr/>
          <p:nvPr/>
        </p:nvSpPr>
        <p:spPr>
          <a:xfrm>
            <a:off x="3810000" y="5334000"/>
            <a:ext cx="6553200" cy="990600"/>
          </a:xfrm>
          <a:prstGeom prst="roundRect">
            <a:avLst>
              <a:gd name="adj" fmla="val 9407"/>
            </a:avLst>
          </a:prstGeom>
          <a:ln w="76200">
            <a:solidFill>
              <a:srgbClr val="10AA5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400">
                <a:latin typeface="+mj-ea"/>
                <a:ea typeface="+mj-ea"/>
              </a:rPr>
              <a:t>給食の残りで空を飛ぶ、エコなスクールバス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7122D9AD-B7B4-7386-B360-F2C07C1FFD4D}"/>
              </a:ext>
            </a:extLst>
          </p:cNvPr>
          <p:cNvSpPr txBox="1"/>
          <p:nvPr/>
        </p:nvSpPr>
        <p:spPr>
          <a:xfrm>
            <a:off x="3782454" y="5320042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+mj-ea"/>
                <a:ea typeface="+mj-ea"/>
              </a:rPr>
              <a:t>★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E9EA23E4-87EF-6F5D-F6EE-EF2C8CD18777}"/>
              </a:ext>
            </a:extLst>
          </p:cNvPr>
          <p:cNvSpPr txBox="1"/>
          <p:nvPr/>
        </p:nvSpPr>
        <p:spPr>
          <a:xfrm>
            <a:off x="2249740" y="4017043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+mj-ea"/>
                <a:ea typeface="+mj-ea"/>
              </a:rPr>
              <a:t>●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DB94BA9-0946-D5EF-EC7B-AF10C27B140D}"/>
              </a:ext>
            </a:extLst>
          </p:cNvPr>
          <p:cNvSpPr txBox="1"/>
          <p:nvPr/>
        </p:nvSpPr>
        <p:spPr>
          <a:xfrm>
            <a:off x="7022195" y="4018432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+mj-ea"/>
                <a:ea typeface="+mj-ea"/>
              </a:rPr>
              <a:t>◆</a:t>
            </a:r>
          </a:p>
        </p:txBody>
      </p:sp>
      <p:pic>
        <p:nvPicPr>
          <p:cNvPr id="6" name="図 5" descr="ダイアグラム&#10;&#10;AI 生成コンテンツは誤りを含む可能性があります。">
            <a:extLst>
              <a:ext uri="{FF2B5EF4-FFF2-40B4-BE49-F238E27FC236}">
                <a16:creationId xmlns:a16="http://schemas.microsoft.com/office/drawing/2014/main" id="{2CD49EA4-9D70-8DF6-CEEF-D529EBFD576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85" r="2218" b="46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282EAEB-942F-A61C-3F26-E67DB2A2763B}"/>
              </a:ext>
            </a:extLst>
          </p:cNvPr>
          <p:cNvSpPr txBox="1"/>
          <p:nvPr/>
        </p:nvSpPr>
        <p:spPr>
          <a:xfrm>
            <a:off x="10972800" y="817055"/>
            <a:ext cx="14602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生成</a:t>
            </a:r>
            <a:r>
              <a:rPr kumimoji="1" lang="en-US" altLang="ja-JP" sz="11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AI</a:t>
            </a:r>
            <a:r>
              <a:rPr kumimoji="1" lang="ja-JP" altLang="en-US" sz="11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にて作成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B689E6B-C805-CD4C-040F-408113BD25A0}"/>
              </a:ext>
            </a:extLst>
          </p:cNvPr>
          <p:cNvSpPr txBox="1"/>
          <p:nvPr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955248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7F93F-1249-654C-1E62-BFFB573C0F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5D549540-CB65-B5E7-0268-49ED79F67BF7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5CA037AF-B418-C147-C51F-F1BED06861DF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1BDF9556-AB5C-EA1C-0E96-EED1AEF45CE9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ワーク②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5" name="TextBox 11">
            <a:extLst>
              <a:ext uri="{FF2B5EF4-FFF2-40B4-BE49-F238E27FC236}">
                <a16:creationId xmlns:a16="http://schemas.microsoft.com/office/drawing/2014/main" id="{76D47121-5B8B-28CA-D0C7-3BAADC75DE04}"/>
              </a:ext>
            </a:extLst>
          </p:cNvPr>
          <p:cNvSpPr txBox="1"/>
          <p:nvPr/>
        </p:nvSpPr>
        <p:spPr>
          <a:xfrm>
            <a:off x="2690781" y="1533197"/>
            <a:ext cx="6810437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ja-JP" altLang="en-US" sz="36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あなたが創る</a:t>
            </a:r>
            <a:endParaRPr lang="en-US" altLang="ja-JP" sz="36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 algn="ctr"/>
            <a:r>
              <a:rPr lang="ja-JP" altLang="en-US" sz="36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明日（未来）の</a:t>
            </a:r>
            <a:r>
              <a:rPr lang="en-US" altLang="ja-JP" sz="36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『</a:t>
            </a:r>
            <a:r>
              <a:rPr lang="ja-JP" altLang="en-US" sz="36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種</a:t>
            </a:r>
            <a:r>
              <a:rPr lang="en-US" altLang="ja-JP" sz="36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』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5214C2E-66E2-1D39-1BF1-E3E5DD198C02}"/>
              </a:ext>
            </a:extLst>
          </p:cNvPr>
          <p:cNvSpPr/>
          <p:nvPr/>
        </p:nvSpPr>
        <p:spPr>
          <a:xfrm>
            <a:off x="2133356" y="3039706"/>
            <a:ext cx="3352800" cy="990600"/>
          </a:xfrm>
          <a:prstGeom prst="roundRect">
            <a:avLst>
              <a:gd name="adj" fmla="val 9407"/>
            </a:avLst>
          </a:prstGeom>
          <a:ln w="76200">
            <a:solidFill>
              <a:srgbClr val="D7E6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1F0C1452-C728-F1C5-114D-4477BD5A2A25}"/>
              </a:ext>
            </a:extLst>
          </p:cNvPr>
          <p:cNvSpPr/>
          <p:nvPr/>
        </p:nvSpPr>
        <p:spPr>
          <a:xfrm>
            <a:off x="6896284" y="3039706"/>
            <a:ext cx="3352800" cy="990600"/>
          </a:xfrm>
          <a:prstGeom prst="roundRect">
            <a:avLst>
              <a:gd name="adj" fmla="val 9407"/>
            </a:avLst>
          </a:prstGeom>
          <a:ln w="76200">
            <a:solidFill>
              <a:srgbClr val="F35F9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0" name="乗算記号 9">
            <a:extLst>
              <a:ext uri="{FF2B5EF4-FFF2-40B4-BE49-F238E27FC236}">
                <a16:creationId xmlns:a16="http://schemas.microsoft.com/office/drawing/2014/main" id="{DCF3A09E-6DAC-D081-5161-C7A4AA76BE88}"/>
              </a:ext>
            </a:extLst>
          </p:cNvPr>
          <p:cNvSpPr/>
          <p:nvPr/>
        </p:nvSpPr>
        <p:spPr>
          <a:xfrm>
            <a:off x="5655251" y="3046555"/>
            <a:ext cx="1066800" cy="990600"/>
          </a:xfrm>
          <a:prstGeom prst="mathMultiply">
            <a:avLst/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1" name="次の値と等しい 10">
            <a:extLst>
              <a:ext uri="{FF2B5EF4-FFF2-40B4-BE49-F238E27FC236}">
                <a16:creationId xmlns:a16="http://schemas.microsoft.com/office/drawing/2014/main" id="{67F58390-D2D1-FADB-A671-E0E777D84798}"/>
              </a:ext>
            </a:extLst>
          </p:cNvPr>
          <p:cNvSpPr/>
          <p:nvPr/>
        </p:nvSpPr>
        <p:spPr>
          <a:xfrm>
            <a:off x="2491650" y="4444921"/>
            <a:ext cx="1143000" cy="762000"/>
          </a:xfrm>
          <a:prstGeom prst="mathEqual">
            <a:avLst/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428CCE1D-F318-29D0-17D9-7F5CDE5BED74}"/>
              </a:ext>
            </a:extLst>
          </p:cNvPr>
          <p:cNvSpPr/>
          <p:nvPr/>
        </p:nvSpPr>
        <p:spPr>
          <a:xfrm>
            <a:off x="3695884" y="4334203"/>
            <a:ext cx="6553200" cy="990600"/>
          </a:xfrm>
          <a:prstGeom prst="roundRect">
            <a:avLst>
              <a:gd name="adj" fmla="val 9407"/>
            </a:avLst>
          </a:prstGeom>
          <a:ln w="76200">
            <a:solidFill>
              <a:srgbClr val="10AA5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4D9526B-D1F7-7746-F936-FF454C994F74}"/>
              </a:ext>
            </a:extLst>
          </p:cNvPr>
          <p:cNvSpPr txBox="1"/>
          <p:nvPr/>
        </p:nvSpPr>
        <p:spPr>
          <a:xfrm>
            <a:off x="2747489" y="26481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幸せを創る明日の風景</a:t>
            </a:r>
          </a:p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～</a:t>
            </a:r>
            <a:r>
              <a:rPr kumimoji="1" lang="en-US" altLang="ja-JP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2050</a:t>
            </a:r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年の私たちの社会をデザインしよう～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6EAF7A6-1294-B1C3-C3C9-61845EB8353E}"/>
              </a:ext>
            </a:extLst>
          </p:cNvPr>
          <p:cNvSpPr txBox="1"/>
          <p:nvPr/>
        </p:nvSpPr>
        <p:spPr>
          <a:xfrm>
            <a:off x="3634650" y="4302701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★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517EFCC-9ED3-B8DF-1533-144ED55E6477}"/>
              </a:ext>
            </a:extLst>
          </p:cNvPr>
          <p:cNvSpPr txBox="1"/>
          <p:nvPr/>
        </p:nvSpPr>
        <p:spPr>
          <a:xfrm>
            <a:off x="2135624" y="3046555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●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85CC74E-009F-5687-EFF2-37ECBEF355FC}"/>
              </a:ext>
            </a:extLst>
          </p:cNvPr>
          <p:cNvSpPr txBox="1"/>
          <p:nvPr/>
        </p:nvSpPr>
        <p:spPr>
          <a:xfrm>
            <a:off x="6908079" y="3018635"/>
            <a:ext cx="5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◆</a:t>
            </a:r>
          </a:p>
        </p:txBody>
      </p:sp>
    </p:spTree>
    <p:extLst>
      <p:ext uri="{BB962C8B-B14F-4D97-AF65-F5344CB8AC3E}">
        <p14:creationId xmlns:p14="http://schemas.microsoft.com/office/powerpoint/2010/main" val="12487082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A1D9B-BC3E-F993-B9B8-007CE6002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0B964663-18F7-B1DB-2D93-5037EA6E406C}"/>
              </a:ext>
            </a:extLst>
          </p:cNvPr>
          <p:cNvSpPr/>
          <p:nvPr/>
        </p:nvSpPr>
        <p:spPr>
          <a:xfrm>
            <a:off x="-152400" y="-152400"/>
            <a:ext cx="12573000" cy="708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3" name="図 2" descr="ロゴ, 会社名&#10;&#10;AI 生成コンテンツは誤りを含む可能性があります。">
            <a:extLst>
              <a:ext uri="{FF2B5EF4-FFF2-40B4-BE49-F238E27FC236}">
                <a16:creationId xmlns:a16="http://schemas.microsoft.com/office/drawing/2014/main" id="{71D5E99E-CAB0-2204-593A-6430454E4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623" y="-140779"/>
            <a:ext cx="7397977" cy="7083541"/>
          </a:xfrm>
          <a:prstGeom prst="rect">
            <a:avLst/>
          </a:prstGeom>
        </p:spPr>
      </p:pic>
      <p:sp>
        <p:nvSpPr>
          <p:cNvPr id="4" name="四角形: 角を丸くする 6">
            <a:extLst>
              <a:ext uri="{FF2B5EF4-FFF2-40B4-BE49-F238E27FC236}">
                <a16:creationId xmlns:a16="http://schemas.microsoft.com/office/drawing/2014/main" id="{209FFB0A-A53D-CED2-57A7-A756CD210B8E}"/>
              </a:ext>
            </a:extLst>
          </p:cNvPr>
          <p:cNvSpPr/>
          <p:nvPr/>
        </p:nvSpPr>
        <p:spPr>
          <a:xfrm>
            <a:off x="85165" y="2781300"/>
            <a:ext cx="4419600" cy="1219200"/>
          </a:xfrm>
          <a:prstGeom prst="roundRect">
            <a:avLst>
              <a:gd name="adj" fmla="val 11376"/>
            </a:avLst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ja-JP" sz="20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GREEN×EXPO 2027</a:t>
            </a:r>
          </a:p>
          <a:p>
            <a:pPr algn="ctr">
              <a:lnSpc>
                <a:spcPct val="150000"/>
              </a:lnSpc>
            </a:pPr>
            <a:r>
              <a:rPr lang="ja-JP" altLang="en-US" sz="20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コンセプト</a:t>
            </a:r>
            <a:endParaRPr lang="en-US" altLang="ja-JP" sz="2000" b="1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pic>
        <p:nvPicPr>
          <p:cNvPr id="8" name="図 7" descr="ロゴ&#10;&#10;AI 生成コンテンツは誤りを含む可能性があります。">
            <a:extLst>
              <a:ext uri="{FF2B5EF4-FFF2-40B4-BE49-F238E27FC236}">
                <a16:creationId xmlns:a16="http://schemas.microsoft.com/office/drawing/2014/main" id="{D5836FD7-5674-11E6-3326-CFE1566380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" t="29016" b="35060"/>
          <a:stretch>
            <a:fillRect/>
          </a:stretch>
        </p:blipFill>
        <p:spPr>
          <a:xfrm>
            <a:off x="-152401" y="4054756"/>
            <a:ext cx="5163893" cy="141259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1AACCB6-BDCF-E4AF-AF32-1C8261F29D9A}"/>
              </a:ext>
            </a:extLst>
          </p:cNvPr>
          <p:cNvSpPr txBox="1"/>
          <p:nvPr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12937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97F6B-2DBE-4D2C-D9AE-31EEDCA90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90DE154-C48C-5B1C-F14B-A515B624EF99}"/>
              </a:ext>
            </a:extLst>
          </p:cNvPr>
          <p:cNvSpPr txBox="1"/>
          <p:nvPr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50438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B8290-4D1F-A09E-6577-9897DCB67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オンライン メディア 1" title="【地球と。咲きに行こう。】GREEN×EXPO 2027開催まであと1年！魅力発信動画を公開（2026年3月作成）">
            <a:hlinkClick r:id="" action="ppaction://media"/>
            <a:extLst>
              <a:ext uri="{FF2B5EF4-FFF2-40B4-BE49-F238E27FC236}">
                <a16:creationId xmlns:a16="http://schemas.microsoft.com/office/drawing/2014/main" id="{DF33A9C7-EC47-29B0-F148-6D432A91339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15240"/>
            <a:ext cx="12192000" cy="688848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69F77B1-8D8B-3F04-9866-B7031952FB2E}"/>
              </a:ext>
            </a:extLst>
          </p:cNvPr>
          <p:cNvSpPr txBox="1"/>
          <p:nvPr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538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AFE3D-2372-498C-E068-D084328D74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41546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254E7-54EC-03FD-9ED3-6C0F59049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>
            <a:extLst>
              <a:ext uri="{FF2B5EF4-FFF2-40B4-BE49-F238E27FC236}">
                <a16:creationId xmlns:a16="http://schemas.microsoft.com/office/drawing/2014/main" id="{AAD724CC-1455-681D-CD0D-E89B3143D689}"/>
              </a:ext>
            </a:extLst>
          </p:cNvPr>
          <p:cNvSpPr txBox="1"/>
          <p:nvPr/>
        </p:nvSpPr>
        <p:spPr>
          <a:xfrm>
            <a:off x="2778451" y="5460951"/>
            <a:ext cx="6627671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240"/>
              </a:lnSpc>
              <a:spcBef>
                <a:spcPct val="0"/>
              </a:spcBef>
            </a:pPr>
            <a:r>
              <a:rPr lang="en-US" sz="1600" b="1">
                <a:solidFill>
                  <a:srgbClr val="231F20"/>
                </a:solidFill>
                <a:latin typeface="+mj-ea"/>
                <a:ea typeface="+mj-ea"/>
                <a:cs typeface="Source Han Sans JP Medium"/>
                <a:sym typeface="Source Han Sans JP Medium"/>
              </a:rPr>
              <a:t>公益社団法人２０２７年国際園芸博覧会協会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44E48B7A-892C-0F07-EE0D-2C45CC33316F}"/>
              </a:ext>
            </a:extLst>
          </p:cNvPr>
          <p:cNvSpPr txBox="1"/>
          <p:nvPr/>
        </p:nvSpPr>
        <p:spPr>
          <a:xfrm>
            <a:off x="4515944" y="5787130"/>
            <a:ext cx="3152687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40"/>
              </a:lnSpc>
              <a:spcBef>
                <a:spcPct val="0"/>
              </a:spcBef>
            </a:pPr>
            <a:r>
              <a:rPr lang="en-US" sz="1600" b="1">
                <a:solidFill>
                  <a:srgbClr val="231F20"/>
                </a:solidFill>
                <a:latin typeface="+mj-ea"/>
                <a:ea typeface="+mj-ea"/>
                <a:cs typeface="Source Han Sans JP Medium"/>
                <a:sym typeface="Source Han Sans JP Medium"/>
              </a:rPr>
              <a:t>2026年</a:t>
            </a:r>
            <a:r>
              <a:rPr lang="en-US" altLang="ja-JP" sz="1600" b="1">
                <a:solidFill>
                  <a:srgbClr val="231F20"/>
                </a:solidFill>
                <a:latin typeface="+mj-ea"/>
                <a:ea typeface="+mj-ea"/>
                <a:cs typeface="Source Han Sans JP Medium"/>
                <a:sym typeface="Source Han Sans JP Medium"/>
              </a:rPr>
              <a:t>6</a:t>
            </a:r>
            <a:r>
              <a:rPr lang="en-US" sz="1600" b="1">
                <a:solidFill>
                  <a:srgbClr val="231F20"/>
                </a:solidFill>
                <a:latin typeface="+mj-ea"/>
                <a:ea typeface="+mj-ea"/>
                <a:cs typeface="Source Han Sans JP Medium"/>
                <a:sym typeface="Source Han Sans JP Medium"/>
              </a:rPr>
              <a:t>月 作成</a:t>
            </a:r>
          </a:p>
        </p:txBody>
      </p:sp>
    </p:spTree>
    <p:extLst>
      <p:ext uri="{BB962C8B-B14F-4D97-AF65-F5344CB8AC3E}">
        <p14:creationId xmlns:p14="http://schemas.microsoft.com/office/powerpoint/2010/main" val="4010665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AA5FD3-F2DB-9535-8115-89758061A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391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AD9EC-0A1E-47DB-2F59-B39F714FC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39EA7B1-9FDB-23CD-4E8C-F49D96309964}"/>
              </a:ext>
            </a:extLst>
          </p:cNvPr>
          <p:cNvSpPr/>
          <p:nvPr/>
        </p:nvSpPr>
        <p:spPr>
          <a:xfrm>
            <a:off x="-152400" y="-152400"/>
            <a:ext cx="12573000" cy="708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3" name="図 2" descr="ロゴ, 会社名&#10;&#10;AI 生成コンテンツは誤りを含む可能性があります。">
            <a:extLst>
              <a:ext uri="{FF2B5EF4-FFF2-40B4-BE49-F238E27FC236}">
                <a16:creationId xmlns:a16="http://schemas.microsoft.com/office/drawing/2014/main" id="{CAA7A11A-FC2A-C7DB-F651-28722E351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623" y="-140779"/>
            <a:ext cx="7397977" cy="7083541"/>
          </a:xfrm>
          <a:prstGeom prst="rect">
            <a:avLst/>
          </a:prstGeom>
        </p:spPr>
      </p:pic>
      <p:sp>
        <p:nvSpPr>
          <p:cNvPr id="4" name="四角形: 角を丸くする 6">
            <a:extLst>
              <a:ext uri="{FF2B5EF4-FFF2-40B4-BE49-F238E27FC236}">
                <a16:creationId xmlns:a16="http://schemas.microsoft.com/office/drawing/2014/main" id="{3A900CA6-95E2-7B48-3A3D-E9FDB7D8A3DB}"/>
              </a:ext>
            </a:extLst>
          </p:cNvPr>
          <p:cNvSpPr/>
          <p:nvPr/>
        </p:nvSpPr>
        <p:spPr>
          <a:xfrm>
            <a:off x="85165" y="2781300"/>
            <a:ext cx="4419600" cy="1219200"/>
          </a:xfrm>
          <a:prstGeom prst="roundRect">
            <a:avLst>
              <a:gd name="adj" fmla="val 11376"/>
            </a:avLst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ja-JP" sz="20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GREEN×EXPO 2027</a:t>
            </a:r>
          </a:p>
          <a:p>
            <a:pPr algn="ctr">
              <a:lnSpc>
                <a:spcPct val="150000"/>
              </a:lnSpc>
            </a:pPr>
            <a:r>
              <a:rPr lang="ja-JP" altLang="en-US" sz="20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コンセプト</a:t>
            </a:r>
            <a:endParaRPr lang="en-US" altLang="ja-JP" sz="2000" b="1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pic>
        <p:nvPicPr>
          <p:cNvPr id="8" name="図 7" descr="ロゴ&#10;&#10;AI 生成コンテンツは誤りを含む可能性があります。">
            <a:extLst>
              <a:ext uri="{FF2B5EF4-FFF2-40B4-BE49-F238E27FC236}">
                <a16:creationId xmlns:a16="http://schemas.microsoft.com/office/drawing/2014/main" id="{4F187810-563F-B26A-85EE-31A4C8D8BE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" t="29016" b="35060"/>
          <a:stretch>
            <a:fillRect/>
          </a:stretch>
        </p:blipFill>
        <p:spPr>
          <a:xfrm>
            <a:off x="-152401" y="4054756"/>
            <a:ext cx="5163893" cy="1412594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100DCC4-91E6-56CE-17D2-6F5C31E68E6A}"/>
              </a:ext>
            </a:extLst>
          </p:cNvPr>
          <p:cNvSpPr txBox="1"/>
          <p:nvPr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7020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A6EEE-0823-D271-72A6-C1517255F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6">
            <a:extLst>
              <a:ext uri="{FF2B5EF4-FFF2-40B4-BE49-F238E27FC236}">
                <a16:creationId xmlns:a16="http://schemas.microsoft.com/office/drawing/2014/main" id="{1E318716-8843-07F2-8D32-7E65A9540458}"/>
              </a:ext>
            </a:extLst>
          </p:cNvPr>
          <p:cNvSpPr/>
          <p:nvPr/>
        </p:nvSpPr>
        <p:spPr>
          <a:xfrm>
            <a:off x="2667000" y="2628900"/>
            <a:ext cx="6858000" cy="1600200"/>
          </a:xfrm>
          <a:prstGeom prst="roundRect">
            <a:avLst>
              <a:gd name="adj" fmla="val 11376"/>
            </a:avLst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ja-JP" altLang="en-US" sz="32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地球と。咲きに行こう。</a:t>
            </a:r>
            <a:endParaRPr lang="en-US" altLang="ja-JP" sz="32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78B2B00-358C-3FAD-454F-E99A3BA35E3B}"/>
              </a:ext>
            </a:extLst>
          </p:cNvPr>
          <p:cNvSpPr txBox="1"/>
          <p:nvPr/>
        </p:nvSpPr>
        <p:spPr>
          <a:xfrm>
            <a:off x="2667000" y="1828800"/>
            <a:ext cx="67056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3750"/>
              </a:spcBef>
              <a:spcAft>
                <a:spcPts val="1950"/>
              </a:spcAft>
              <a:buNone/>
            </a:pPr>
            <a:r>
              <a:rPr lang="ja-JP" altLang="en-US" sz="3500" b="1" i="0">
                <a:solidFill>
                  <a:srgbClr val="424242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ミニワーク</a:t>
            </a:r>
          </a:p>
        </p:txBody>
      </p:sp>
    </p:spTree>
    <p:extLst>
      <p:ext uri="{BB962C8B-B14F-4D97-AF65-F5344CB8AC3E}">
        <p14:creationId xmlns:p14="http://schemas.microsoft.com/office/powerpoint/2010/main" val="369067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8FCDE-D09D-C525-C7EE-104034D06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F63F8DA-6880-D558-DBD7-98A4BB72F624}"/>
              </a:ext>
            </a:extLst>
          </p:cNvPr>
          <p:cNvSpPr/>
          <p:nvPr/>
        </p:nvSpPr>
        <p:spPr>
          <a:xfrm>
            <a:off x="-152400" y="-152400"/>
            <a:ext cx="12573000" cy="708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3" name="図 2" descr="ロゴ, 会社名&#10;&#10;AI 生成コンテンツは誤りを含む可能性があります。">
            <a:extLst>
              <a:ext uri="{FF2B5EF4-FFF2-40B4-BE49-F238E27FC236}">
                <a16:creationId xmlns:a16="http://schemas.microsoft.com/office/drawing/2014/main" id="{9B66ECB0-4312-61BE-6E2F-5C06ADC53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623" y="-140779"/>
            <a:ext cx="7397977" cy="7083541"/>
          </a:xfrm>
          <a:prstGeom prst="rect">
            <a:avLst/>
          </a:prstGeom>
        </p:spPr>
      </p:pic>
      <p:sp>
        <p:nvSpPr>
          <p:cNvPr id="4" name="四角形: 角を丸くする 6">
            <a:extLst>
              <a:ext uri="{FF2B5EF4-FFF2-40B4-BE49-F238E27FC236}">
                <a16:creationId xmlns:a16="http://schemas.microsoft.com/office/drawing/2014/main" id="{CDB95A95-C178-34CF-DF5F-F7B8705FDF92}"/>
              </a:ext>
            </a:extLst>
          </p:cNvPr>
          <p:cNvSpPr/>
          <p:nvPr/>
        </p:nvSpPr>
        <p:spPr>
          <a:xfrm>
            <a:off x="85165" y="2781300"/>
            <a:ext cx="4419600" cy="1219200"/>
          </a:xfrm>
          <a:prstGeom prst="roundRect">
            <a:avLst>
              <a:gd name="adj" fmla="val 11376"/>
            </a:avLst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ja-JP" sz="20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GREEN×EXPO 2027</a:t>
            </a:r>
          </a:p>
          <a:p>
            <a:pPr algn="ctr">
              <a:lnSpc>
                <a:spcPct val="150000"/>
              </a:lnSpc>
            </a:pPr>
            <a:r>
              <a:rPr lang="ja-JP" altLang="en-US" sz="20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コンセプト</a:t>
            </a:r>
            <a:endParaRPr lang="en-US" altLang="ja-JP" sz="2000" b="1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pic>
        <p:nvPicPr>
          <p:cNvPr id="8" name="図 7" descr="ロゴ&#10;&#10;AI 生成コンテンツは誤りを含む可能性があります。">
            <a:extLst>
              <a:ext uri="{FF2B5EF4-FFF2-40B4-BE49-F238E27FC236}">
                <a16:creationId xmlns:a16="http://schemas.microsoft.com/office/drawing/2014/main" id="{FB3B3818-E170-987F-0116-64327A8242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" t="29016" b="35060"/>
          <a:stretch>
            <a:fillRect/>
          </a:stretch>
        </p:blipFill>
        <p:spPr>
          <a:xfrm>
            <a:off x="-152401" y="4054756"/>
            <a:ext cx="5163893" cy="1412594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DC3F60D-95BF-9F2B-5386-F9658A88294F}"/>
              </a:ext>
            </a:extLst>
          </p:cNvPr>
          <p:cNvSpPr txBox="1"/>
          <p:nvPr/>
        </p:nvSpPr>
        <p:spPr>
          <a:xfrm>
            <a:off x="0" y="6604084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©Expo 2027</a:t>
            </a:r>
            <a:endParaRPr kumimoji="1" lang="ja-JP" altLang="en-US" sz="105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6616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550A1-DE0B-720F-C6CE-860FFB1C9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id="{704FC973-F801-7EAF-449C-D68BDAB806B6}"/>
              </a:ext>
            </a:extLst>
          </p:cNvPr>
          <p:cNvGrpSpPr/>
          <p:nvPr/>
        </p:nvGrpSpPr>
        <p:grpSpPr>
          <a:xfrm>
            <a:off x="304800" y="304800"/>
            <a:ext cx="2442689" cy="504807"/>
            <a:chOff x="0" y="0"/>
            <a:chExt cx="3059437" cy="673076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71864D56-39C5-584B-89F7-7FB76C22FEEC}"/>
                </a:ext>
              </a:extLst>
            </p:cNvPr>
            <p:cNvSpPr/>
            <p:nvPr/>
          </p:nvSpPr>
          <p:spPr>
            <a:xfrm>
              <a:off x="0" y="0"/>
              <a:ext cx="3059437" cy="673076"/>
            </a:xfrm>
            <a:custGeom>
              <a:avLst/>
              <a:gdLst/>
              <a:ahLst/>
              <a:cxnLst/>
              <a:rect l="l" t="t" r="r" b="b"/>
              <a:pathLst>
                <a:path w="3059437" h="673076">
                  <a:moveTo>
                    <a:pt x="0" y="0"/>
                  </a:moveTo>
                  <a:lnTo>
                    <a:pt x="3059437" y="0"/>
                  </a:lnTo>
                  <a:lnTo>
                    <a:pt x="3059437" y="673076"/>
                  </a:lnTo>
                  <a:lnTo>
                    <a:pt x="0" y="67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2F1291EF-D114-F166-8390-B50F6B6CE7F1}"/>
                </a:ext>
              </a:extLst>
            </p:cNvPr>
            <p:cNvSpPr txBox="1"/>
            <p:nvPr/>
          </p:nvSpPr>
          <p:spPr>
            <a:xfrm>
              <a:off x="801007" y="123547"/>
              <a:ext cx="1457423" cy="3501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9"/>
                </a:lnSpc>
              </a:pPr>
              <a:r>
                <a:rPr lang="ja-JP" altLang="en-US" sz="1721" b="1">
                  <a:solidFill>
                    <a:srgbClr val="00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ミニワーク</a:t>
              </a:r>
              <a:endParaRPr lang="en-US" sz="1721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33A704BF-3FD9-2878-7BD1-F19043CFCB30}"/>
              </a:ext>
            </a:extLst>
          </p:cNvPr>
          <p:cNvSpPr/>
          <p:nvPr/>
        </p:nvSpPr>
        <p:spPr>
          <a:xfrm>
            <a:off x="944333" y="1267216"/>
            <a:ext cx="3170467" cy="49535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ペアワーク　</a:t>
            </a:r>
            <a:r>
              <a:rPr kumimoji="1" lang="en-US" altLang="ja-JP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kumimoji="1" lang="ja-JP" altLang="en-US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分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4E3C1BC4-7AEB-9E4D-C180-4A7916CFD089}"/>
              </a:ext>
            </a:extLst>
          </p:cNvPr>
          <p:cNvSpPr txBox="1"/>
          <p:nvPr/>
        </p:nvSpPr>
        <p:spPr>
          <a:xfrm>
            <a:off x="1295400" y="2366483"/>
            <a:ext cx="4036456" cy="24330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どんな意味が</a:t>
            </a:r>
            <a:endParaRPr lang="en-US" altLang="ja-JP" sz="32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込められていると</a:t>
            </a:r>
            <a:endParaRPr lang="en-US" altLang="ja-JP" sz="32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32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思いますか？</a:t>
            </a:r>
            <a:endParaRPr lang="en-US" altLang="ja-JP" sz="24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endParaRPr lang="en-US" altLang="ja-JP" sz="24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ペアになって</a:t>
            </a:r>
            <a:endParaRPr lang="en-US" altLang="ja-JP" sz="24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  <a:p>
            <a:pPr>
              <a:lnSpc>
                <a:spcPts val="3220"/>
              </a:lnSpc>
            </a:pPr>
            <a:r>
              <a:rPr lang="ja-JP" altLang="en-US" sz="2400" b="1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rPr>
              <a:t>話し合ってみましょう。</a:t>
            </a:r>
            <a:endParaRPr lang="en-US" altLang="ja-JP" sz="2400" b="1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Source Han Sans JP Bold"/>
              <a:sym typeface="Source Han Sans JP Bold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EBF51FF-1786-55AE-C617-1BA94AB2EC10}"/>
              </a:ext>
            </a:extLst>
          </p:cNvPr>
          <p:cNvSpPr txBox="1"/>
          <p:nvPr/>
        </p:nvSpPr>
        <p:spPr>
          <a:xfrm>
            <a:off x="2760189" y="397460"/>
            <a:ext cx="601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コンセプトに込められた意味を考えてみよう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B9A2ED9-E1F8-32D9-A275-084F84AB6804}"/>
              </a:ext>
            </a:extLst>
          </p:cNvPr>
          <p:cNvSpPr txBox="1"/>
          <p:nvPr/>
        </p:nvSpPr>
        <p:spPr>
          <a:xfrm>
            <a:off x="1295400" y="5403431"/>
            <a:ext cx="43935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sz="1600" kern="100">
                <a:solidFill>
                  <a:srgbClr val="00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※</a:t>
            </a:r>
            <a:r>
              <a:rPr lang="ja-JP" altLang="ja-JP" sz="1600" kern="100">
                <a:solidFill>
                  <a:srgbClr val="00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『咲きに行こう』を英語で表記すると</a:t>
            </a:r>
            <a:endParaRPr lang="en-US" altLang="ja-JP" sz="1600" kern="100">
              <a:solidFill>
                <a:srgbClr val="000000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ja-JP" altLang="en-US" sz="1200" kern="10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　</a:t>
            </a:r>
            <a:r>
              <a:rPr lang="ja-JP" altLang="ja-JP" sz="1600">
                <a:solidFill>
                  <a:srgbClr val="00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『</a:t>
            </a:r>
            <a:r>
              <a:rPr lang="en-US" altLang="ja-JP" sz="1600">
                <a:solidFill>
                  <a:srgbClr val="00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Bloom of Future</a:t>
            </a:r>
            <a:r>
              <a:rPr lang="ja-JP" altLang="ja-JP" sz="1600">
                <a:solidFill>
                  <a:srgbClr val="00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』と表現</a:t>
            </a:r>
            <a:endParaRPr lang="ja-JP" altLang="en-US" sz="16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6" name="図 5" descr="ロゴ, 会社名&#10;&#10;AI 生成コンテンツは誤りを含む可能性があります。">
            <a:extLst>
              <a:ext uri="{FF2B5EF4-FFF2-40B4-BE49-F238E27FC236}">
                <a16:creationId xmlns:a16="http://schemas.microsoft.com/office/drawing/2014/main" id="{13A0FE3F-5685-D8FF-8E8C-D9566ECB63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500" y="1127031"/>
            <a:ext cx="5558638" cy="532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D2EFA-6555-F13B-C9FC-F5B39C7EC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C8F3C7E0-D8D7-5BF3-6B0B-C2B3747B16C1}"/>
              </a:ext>
            </a:extLst>
          </p:cNvPr>
          <p:cNvGrpSpPr/>
          <p:nvPr/>
        </p:nvGrpSpPr>
        <p:grpSpPr>
          <a:xfrm>
            <a:off x="1562100" y="1977820"/>
            <a:ext cx="9067800" cy="2902358"/>
            <a:chOff x="1562100" y="1977820"/>
            <a:chExt cx="9067800" cy="2902358"/>
          </a:xfrm>
        </p:grpSpPr>
        <p:sp>
          <p:nvSpPr>
            <p:cNvPr id="14" name="角丸四角形 8">
              <a:extLst>
                <a:ext uri="{FF2B5EF4-FFF2-40B4-BE49-F238E27FC236}">
                  <a16:creationId xmlns:a16="http://schemas.microsoft.com/office/drawing/2014/main" id="{23751FE9-1D7A-982F-B3AC-FD30F988F0C8}"/>
                </a:ext>
              </a:extLst>
            </p:cNvPr>
            <p:cNvSpPr/>
            <p:nvPr/>
          </p:nvSpPr>
          <p:spPr>
            <a:xfrm>
              <a:off x="1562100" y="1977820"/>
              <a:ext cx="9067800" cy="2902358"/>
            </a:xfrm>
            <a:prstGeom prst="roundRect">
              <a:avLst>
                <a:gd name="adj" fmla="val 50000"/>
              </a:avLst>
            </a:prstGeom>
            <a:solidFill>
              <a:srgbClr val="F35F9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31" name="TextBox 11">
              <a:extLst>
                <a:ext uri="{FF2B5EF4-FFF2-40B4-BE49-F238E27FC236}">
                  <a16:creationId xmlns:a16="http://schemas.microsoft.com/office/drawing/2014/main" id="{F5349E00-C7BD-E271-FE09-28DAA2C6F889}"/>
                </a:ext>
              </a:extLst>
            </p:cNvPr>
            <p:cNvSpPr txBox="1"/>
            <p:nvPr/>
          </p:nvSpPr>
          <p:spPr>
            <a:xfrm>
              <a:off x="1562100" y="2321004"/>
              <a:ext cx="9067800" cy="2215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ja-JP" altLang="en-US" sz="48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なぜ</a:t>
              </a:r>
              <a:endParaRPr lang="en-US" altLang="ja-JP" sz="4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  <a:p>
              <a:pPr algn="ctr"/>
              <a:r>
                <a:rPr lang="en-US" altLang="ja-JP" sz="48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GREEN×EXPO 2027 </a:t>
              </a:r>
              <a:r>
                <a:rPr lang="ja-JP" altLang="en-US" sz="48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が</a:t>
              </a:r>
              <a:endParaRPr lang="en-US" altLang="ja-JP" sz="48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  <a:p>
              <a:pPr algn="ctr"/>
              <a:r>
                <a:rPr lang="ja-JP" altLang="en-US" sz="48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Source Han Sans JP Bold"/>
                  <a:sym typeface="Source Han Sans JP Bold"/>
                </a:rPr>
                <a:t>開催されるのでしょうか？</a:t>
              </a:r>
              <a:endParaRPr lang="en-US" sz="115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Source Han Sans JP Bold"/>
                <a:sym typeface="Source Han Sans JP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4173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園芸博_高校生教材">
      <a:majorFont>
        <a:latin typeface="Noto Sans JP Black"/>
        <a:ea typeface="Noto Sans JP Black"/>
        <a:cs typeface=""/>
      </a:majorFont>
      <a:minorFont>
        <a:latin typeface="Noto Sans JP Black"/>
        <a:ea typeface="Noto Sans JP Blac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15741</TotalTime>
  <Words>1322</Words>
  <Application>Microsoft Office PowerPoint</Application>
  <PresentationFormat>ワイド画面</PresentationFormat>
  <Paragraphs>224</Paragraphs>
  <Slides>39</Slides>
  <Notes>1</Notes>
  <HiddenSlides>0</HiddenSlides>
  <MMClips>3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39</vt:i4>
      </vt:variant>
    </vt:vector>
  </HeadingPairs>
  <TitlesOfParts>
    <vt:vector size="45" baseType="lpstr">
      <vt:lpstr>游ゴシック</vt:lpstr>
      <vt:lpstr>BIZ UDPゴシック</vt:lpstr>
      <vt:lpstr>Noto Sans JP Black</vt:lpstr>
      <vt:lpstr>Source Han Sans JP Bold</vt:lpstr>
      <vt:lpstr>Arial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【GE】案①高校生教材_スライド</dc:title>
  <dc:creator>SR</dc:creator>
  <cp:lastModifiedBy>深谷 祐希</cp:lastModifiedBy>
  <cp:revision>18</cp:revision>
  <dcterms:created xsi:type="dcterms:W3CDTF">2006-08-16T00:00:00Z</dcterms:created>
  <dcterms:modified xsi:type="dcterms:W3CDTF">2026-08-05T03:22:38Z</dcterms:modified>
  <dc:identifier>DAG-RVWaIfc</dc:identifier>
</cp:coreProperties>
</file>