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0"/>
  </p:notesMasterIdLst>
  <p:sldIdLst>
    <p:sldId id="316" r:id="rId2"/>
    <p:sldId id="256" r:id="rId3"/>
    <p:sldId id="269" r:id="rId4"/>
    <p:sldId id="329" r:id="rId5"/>
    <p:sldId id="358" r:id="rId6"/>
    <p:sldId id="359" r:id="rId7"/>
    <p:sldId id="360" r:id="rId8"/>
    <p:sldId id="361" r:id="rId9"/>
    <p:sldId id="362" r:id="rId10"/>
    <p:sldId id="332" r:id="rId11"/>
    <p:sldId id="363" r:id="rId12"/>
    <p:sldId id="364" r:id="rId13"/>
    <p:sldId id="365" r:id="rId14"/>
    <p:sldId id="366" r:id="rId15"/>
    <p:sldId id="324" r:id="rId16"/>
    <p:sldId id="349" r:id="rId17"/>
    <p:sldId id="290" r:id="rId18"/>
    <p:sldId id="354" r:id="rId19"/>
    <p:sldId id="355" r:id="rId20"/>
    <p:sldId id="356" r:id="rId21"/>
    <p:sldId id="357" r:id="rId22"/>
    <p:sldId id="339" r:id="rId23"/>
    <p:sldId id="270" r:id="rId24"/>
    <p:sldId id="289" r:id="rId25"/>
    <p:sldId id="292" r:id="rId26"/>
    <p:sldId id="293" r:id="rId27"/>
    <p:sldId id="294" r:id="rId28"/>
    <p:sldId id="370" r:id="rId29"/>
    <p:sldId id="297" r:id="rId30"/>
    <p:sldId id="298" r:id="rId31"/>
    <p:sldId id="345" r:id="rId32"/>
    <p:sldId id="346" r:id="rId33"/>
    <p:sldId id="304" r:id="rId34"/>
    <p:sldId id="347" r:id="rId35"/>
    <p:sldId id="367" r:id="rId36"/>
    <p:sldId id="351" r:id="rId37"/>
    <p:sldId id="368" r:id="rId38"/>
    <p:sldId id="369" r:id="rId39"/>
  </p:sldIdLst>
  <p:sldSz cx="12192000" cy="6858000"/>
  <p:notesSz cx="6858000" cy="9144000"/>
  <p:embeddedFontLst>
    <p:embeddedFont>
      <p:font typeface="Source Han Sans JP Bold" panose="020B0600070205080204" charset="-128"/>
      <p:regular r:id="rId41"/>
      <p:bold r:id="rId42"/>
    </p:embeddedFont>
    <p:embeddedFont>
      <p:font typeface="BIZ UDPゴシック" panose="020B0400000000000000" pitchFamily="50" charset="-128"/>
      <p:regular r:id="rId43"/>
      <p:bold r:id="rId44"/>
    </p:embeddedFont>
    <p:embeddedFont>
      <p:font typeface="Noto Sans JP Black" panose="020B0200000000000000" pitchFamily="50" charset="-128"/>
      <p:bold r:id="rId45"/>
    </p:embeddedFont>
    <p:embeddedFont>
      <p:font typeface="游ゴシック" panose="020B0400000000000000" pitchFamily="50" charset="-128"/>
      <p:regular r:id="rId46"/>
      <p:bold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EqKgHwoUkkavcRhxgxPrCQ==" hashData="D0eN38mGnLz29sSXk9jbpqrePefe0BeOwdRxpuxrAxJE29J7JEhvqGsQd0h21s2rpSgvE5cTotTGwiKB5NX7Aw=="/>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CBC0"/>
    <a:srgbClr val="CA9A03"/>
    <a:srgbClr val="D7E60D"/>
    <a:srgbClr val="E60073"/>
    <a:srgbClr val="545454"/>
    <a:srgbClr val="1770C2"/>
    <a:srgbClr val="F35F94"/>
    <a:srgbClr val="12AA5D"/>
    <a:srgbClr val="009D51"/>
    <a:srgbClr val="10AA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52C612-8F77-4999-823F-C0A263577C7A}" v="63" dt="2026-06-03T07:18:33.2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8" autoAdjust="0"/>
    <p:restoredTop sz="94615" autoAdjust="0"/>
  </p:normalViewPr>
  <p:slideViewPr>
    <p:cSldViewPr>
      <p:cViewPr varScale="1">
        <p:scale>
          <a:sx n="70" d="100"/>
          <a:sy n="70" d="100"/>
        </p:scale>
        <p:origin x="974"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CE4F7D-AF5C-41F4-85BD-08300B36AAE6}" type="datetimeFigureOut">
              <a:rPr kumimoji="1" lang="ja-JP" altLang="en-US" smtClean="0"/>
              <a:t>2026/8/5</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B941E8-FEBA-4AF5-A482-99D66D3BD680}" type="slidenum">
              <a:rPr kumimoji="1" lang="ja-JP" altLang="en-US" smtClean="0"/>
              <a:t>‹#›</a:t>
            </a:fld>
            <a:endParaRPr kumimoji="1" lang="ja-JP" altLang="en-US"/>
          </a:p>
        </p:txBody>
      </p:sp>
    </p:spTree>
    <p:extLst>
      <p:ext uri="{BB962C8B-B14F-4D97-AF65-F5344CB8AC3E}">
        <p14:creationId xmlns:p14="http://schemas.microsoft.com/office/powerpoint/2010/main" val="153795982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6B941E8-FEBA-4AF5-A482-99D66D3BD680}" type="slidenum">
              <a:rPr kumimoji="1" lang="ja-JP" altLang="en-US" smtClean="0"/>
              <a:t>32</a:t>
            </a:fld>
            <a:endParaRPr kumimoji="1" lang="ja-JP" altLang="en-US"/>
          </a:p>
        </p:txBody>
      </p:sp>
    </p:spTree>
    <p:extLst>
      <p:ext uri="{BB962C8B-B14F-4D97-AF65-F5344CB8AC3E}">
        <p14:creationId xmlns:p14="http://schemas.microsoft.com/office/powerpoint/2010/main" val="4009493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pic>
        <p:nvPicPr>
          <p:cNvPr id="5" name="図 4">
            <a:extLst>
              <a:ext uri="{FF2B5EF4-FFF2-40B4-BE49-F238E27FC236}">
                <a16:creationId xmlns:a16="http://schemas.microsoft.com/office/drawing/2014/main" id="{51B48122-AC96-F31E-132F-2646508D1586}"/>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672352" y="533400"/>
            <a:ext cx="10847296" cy="6019800"/>
          </a:xfrm>
          <a:prstGeom prst="rect">
            <a:avLst/>
          </a:prstGeom>
        </p:spPr>
      </p:pic>
    </p:spTree>
    <p:extLst>
      <p:ext uri="{BB962C8B-B14F-4D97-AF65-F5344CB8AC3E}">
        <p14:creationId xmlns:p14="http://schemas.microsoft.com/office/powerpoint/2010/main" val="2592504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Freeform 10">
            <a:extLst>
              <a:ext uri="{FF2B5EF4-FFF2-40B4-BE49-F238E27FC236}">
                <a16:creationId xmlns:a16="http://schemas.microsoft.com/office/drawing/2014/main" id="{2E2515D3-8392-3219-F7D2-79BC82936C93}"/>
              </a:ext>
            </a:extLst>
          </p:cNvPr>
          <p:cNvSpPr/>
          <p:nvPr userDrawn="1"/>
        </p:nvSpPr>
        <p:spPr>
          <a:xfrm>
            <a:off x="5592370" y="5047020"/>
            <a:ext cx="1007259" cy="1543692"/>
          </a:xfrm>
          <a:custGeom>
            <a:avLst/>
            <a:gdLst/>
            <a:ahLst/>
            <a:cxnLst/>
            <a:rect l="l" t="t" r="r" b="b"/>
            <a:pathLst>
              <a:path w="1007259" h="1543692">
                <a:moveTo>
                  <a:pt x="0" y="0"/>
                </a:moveTo>
                <a:lnTo>
                  <a:pt x="1007260" y="0"/>
                </a:lnTo>
                <a:lnTo>
                  <a:pt x="1007260" y="1543692"/>
                </a:lnTo>
                <a:lnTo>
                  <a:pt x="0" y="1543692"/>
                </a:lnTo>
                <a:lnTo>
                  <a:pt x="0" y="0"/>
                </a:lnTo>
                <a:close/>
              </a:path>
            </a:pathLst>
          </a:custGeom>
          <a:blipFill>
            <a:blip r:embed="rId2"/>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66790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pic>
        <p:nvPicPr>
          <p:cNvPr id="5" name="図 4" descr="ロゴ, 会社名&#10;&#10;AI 生成コンテンツは誤りを含む可能性があります。">
            <a:extLst>
              <a:ext uri="{FF2B5EF4-FFF2-40B4-BE49-F238E27FC236}">
                <a16:creationId xmlns:a16="http://schemas.microsoft.com/office/drawing/2014/main" id="{2211585A-0997-560B-AA3E-8EA2D71246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39911" y="990600"/>
            <a:ext cx="5712177" cy="5867400"/>
          </a:xfrm>
          <a:prstGeom prst="rect">
            <a:avLst/>
          </a:prstGeom>
        </p:spPr>
      </p:pic>
    </p:spTree>
    <p:extLst>
      <p:ext uri="{BB962C8B-B14F-4D97-AF65-F5344CB8AC3E}">
        <p14:creationId xmlns:p14="http://schemas.microsoft.com/office/powerpoint/2010/main" val="3626736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pic>
        <p:nvPicPr>
          <p:cNvPr id="5" name="図 4" descr="テーブル, 食品, 部屋 が含まれている画像&#10;&#10;AI 生成コンテンツは誤りを含む可能性があります。">
            <a:extLst>
              <a:ext uri="{FF2B5EF4-FFF2-40B4-BE49-F238E27FC236}">
                <a16:creationId xmlns:a16="http://schemas.microsoft.com/office/drawing/2014/main" id="{4B4C35FE-DD57-BE6A-3BDF-0959EBEF900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71600" y="757575"/>
            <a:ext cx="9448800" cy="5314950"/>
          </a:xfrm>
          <a:prstGeom prst="rect">
            <a:avLst/>
          </a:prstGeom>
        </p:spPr>
      </p:pic>
    </p:spTree>
    <p:extLst>
      <p:ext uri="{BB962C8B-B14F-4D97-AF65-F5344CB8AC3E}">
        <p14:creationId xmlns:p14="http://schemas.microsoft.com/office/powerpoint/2010/main" val="37743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pic>
        <p:nvPicPr>
          <p:cNvPr id="5" name="図 4">
            <a:extLst>
              <a:ext uri="{FF2B5EF4-FFF2-40B4-BE49-F238E27FC236}">
                <a16:creationId xmlns:a16="http://schemas.microsoft.com/office/drawing/2014/main" id="{B1CB720A-09DE-9DF3-F41E-6E3EB817DAAE}"/>
              </a:ext>
            </a:extLst>
          </p:cNvPr>
          <p:cNvPicPr>
            <a:picLocks noChangeAspect="1"/>
          </p:cNvPicPr>
          <p:nvPr userDrawn="1"/>
        </p:nvPicPr>
        <p:blipFill>
          <a:blip r:embed="rId2"/>
          <a:srcRect r="1274"/>
          <a:stretch>
            <a:fillRect/>
          </a:stretch>
        </p:blipFill>
        <p:spPr>
          <a:xfrm>
            <a:off x="0" y="1"/>
            <a:ext cx="12192000" cy="6857999"/>
          </a:xfrm>
          <a:prstGeom prst="rect">
            <a:avLst/>
          </a:prstGeom>
        </p:spPr>
      </p:pic>
      <p:sp>
        <p:nvSpPr>
          <p:cNvPr id="6" name="テキスト ボックス 5">
            <a:extLst>
              <a:ext uri="{FF2B5EF4-FFF2-40B4-BE49-F238E27FC236}">
                <a16:creationId xmlns:a16="http://schemas.microsoft.com/office/drawing/2014/main" id="{C237E677-F59D-A068-6CDF-DB195490E461}"/>
              </a:ext>
            </a:extLst>
          </p:cNvPr>
          <p:cNvSpPr txBox="1"/>
          <p:nvPr userDrawn="1"/>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71129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正方形/長方形 4">
            <a:extLst>
              <a:ext uri="{FF2B5EF4-FFF2-40B4-BE49-F238E27FC236}">
                <a16:creationId xmlns:a16="http://schemas.microsoft.com/office/drawing/2014/main" id="{C7BF2F5F-9A8E-78CF-8A94-280BB7870366}"/>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a:extLst>
              <a:ext uri="{FF2B5EF4-FFF2-40B4-BE49-F238E27FC236}">
                <a16:creationId xmlns:a16="http://schemas.microsoft.com/office/drawing/2014/main" id="{995EEA07-3FC0-E4B7-3411-36C88031D61E}"/>
              </a:ext>
            </a:extLst>
          </p:cNvPr>
          <p:cNvPicPr>
            <a:picLocks noChangeAspect="1"/>
          </p:cNvPicPr>
          <p:nvPr userDrawn="1"/>
        </p:nvPicPr>
        <p:blipFill>
          <a:blip r:embed="rId2"/>
          <a:srcRect l="17940" t="59299" r="2512" b="20938"/>
          <a:stretch>
            <a:fillRect/>
          </a:stretch>
        </p:blipFill>
        <p:spPr>
          <a:xfrm>
            <a:off x="533400" y="0"/>
            <a:ext cx="5873676" cy="1182708"/>
          </a:xfrm>
          <a:prstGeom prst="rect">
            <a:avLst/>
          </a:prstGeom>
        </p:spPr>
      </p:pic>
      <p:pic>
        <p:nvPicPr>
          <p:cNvPr id="7" name="図 6">
            <a:extLst>
              <a:ext uri="{FF2B5EF4-FFF2-40B4-BE49-F238E27FC236}">
                <a16:creationId xmlns:a16="http://schemas.microsoft.com/office/drawing/2014/main" id="{CAC2FDE3-06B0-2BAE-7658-270AAE4792C8}"/>
              </a:ext>
            </a:extLst>
          </p:cNvPr>
          <p:cNvPicPr>
            <a:picLocks noChangeAspect="1"/>
          </p:cNvPicPr>
          <p:nvPr userDrawn="1"/>
        </p:nvPicPr>
        <p:blipFill>
          <a:blip r:embed="rId3"/>
          <a:srcRect t="3716" r="52438" b="-3716"/>
          <a:stretch>
            <a:fillRect/>
          </a:stretch>
        </p:blipFill>
        <p:spPr>
          <a:xfrm>
            <a:off x="9829800" y="4038600"/>
            <a:ext cx="2061780" cy="2360549"/>
          </a:xfrm>
          <a:prstGeom prst="rect">
            <a:avLst/>
          </a:prstGeom>
        </p:spPr>
      </p:pic>
      <p:pic>
        <p:nvPicPr>
          <p:cNvPr id="8" name="図 7">
            <a:extLst>
              <a:ext uri="{FF2B5EF4-FFF2-40B4-BE49-F238E27FC236}">
                <a16:creationId xmlns:a16="http://schemas.microsoft.com/office/drawing/2014/main" id="{6DCDA507-A5B2-0838-FD91-100D3EA4581B}"/>
              </a:ext>
            </a:extLst>
          </p:cNvPr>
          <p:cNvPicPr>
            <a:picLocks noChangeAspect="1"/>
          </p:cNvPicPr>
          <p:nvPr userDrawn="1"/>
        </p:nvPicPr>
        <p:blipFill>
          <a:blip r:embed="rId4"/>
          <a:stretch>
            <a:fillRect/>
          </a:stretch>
        </p:blipFill>
        <p:spPr>
          <a:xfrm>
            <a:off x="533400" y="1576829"/>
            <a:ext cx="8892245" cy="5027255"/>
          </a:xfrm>
          <a:prstGeom prst="rect">
            <a:avLst/>
          </a:prstGeom>
        </p:spPr>
      </p:pic>
      <p:pic>
        <p:nvPicPr>
          <p:cNvPr id="9" name="図 8">
            <a:extLst>
              <a:ext uri="{FF2B5EF4-FFF2-40B4-BE49-F238E27FC236}">
                <a16:creationId xmlns:a16="http://schemas.microsoft.com/office/drawing/2014/main" id="{2C1E8DC9-01FD-1187-39F7-4674779DBC13}"/>
              </a:ext>
            </a:extLst>
          </p:cNvPr>
          <p:cNvPicPr>
            <a:picLocks noChangeAspect="1"/>
          </p:cNvPicPr>
          <p:nvPr userDrawn="1"/>
        </p:nvPicPr>
        <p:blipFill>
          <a:blip r:embed="rId5"/>
          <a:stretch>
            <a:fillRect/>
          </a:stretch>
        </p:blipFill>
        <p:spPr>
          <a:xfrm>
            <a:off x="609600" y="1102763"/>
            <a:ext cx="6629400" cy="474066"/>
          </a:xfrm>
          <a:prstGeom prst="rect">
            <a:avLst/>
          </a:prstGeom>
        </p:spPr>
      </p:pic>
      <p:pic>
        <p:nvPicPr>
          <p:cNvPr id="10" name="図 9" descr="マスク, 挿絵 が含まれている画像&#10;&#10;自動的に生成された説明">
            <a:extLst>
              <a:ext uri="{FF2B5EF4-FFF2-40B4-BE49-F238E27FC236}">
                <a16:creationId xmlns:a16="http://schemas.microsoft.com/office/drawing/2014/main" id="{412B8D95-E315-598C-5E0F-B48FC1D3AA4D}"/>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l="4073" t="5081" r="54216" b="64012"/>
          <a:stretch>
            <a:fillRect/>
          </a:stretch>
        </p:blipFill>
        <p:spPr>
          <a:xfrm flipH="1">
            <a:off x="9346920" y="0"/>
            <a:ext cx="2845080" cy="1425878"/>
          </a:xfrm>
          <a:prstGeom prst="rect">
            <a:avLst/>
          </a:prstGeom>
        </p:spPr>
      </p:pic>
      <p:sp>
        <p:nvSpPr>
          <p:cNvPr id="11" name="テキスト ボックス 10">
            <a:extLst>
              <a:ext uri="{FF2B5EF4-FFF2-40B4-BE49-F238E27FC236}">
                <a16:creationId xmlns:a16="http://schemas.microsoft.com/office/drawing/2014/main" id="{B9512471-564C-E6C5-4F98-40DFBD38912F}"/>
              </a:ext>
            </a:extLst>
          </p:cNvPr>
          <p:cNvSpPr txBox="1"/>
          <p:nvPr userDrawn="1"/>
        </p:nvSpPr>
        <p:spPr>
          <a:xfrm>
            <a:off x="9870090" y="6294201"/>
            <a:ext cx="1981200" cy="400110"/>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公式マスコットキャラクター</a:t>
            </a:r>
            <a:endParaRPr kumimoji="1" lang="en-US" altLang="ja-JP" sz="1000">
              <a:latin typeface="BIZ UDPゴシック" panose="020B0400000000000000" pitchFamily="50" charset="-128"/>
              <a:ea typeface="BIZ UDPゴシック" panose="020B0400000000000000" pitchFamily="50" charset="-128"/>
            </a:endParaRPr>
          </a:p>
          <a:p>
            <a:pPr algn="ctr"/>
            <a:r>
              <a:rPr kumimoji="1" lang="ja-JP" altLang="en-US" sz="1000">
                <a:latin typeface="BIZ UDPゴシック" panose="020B0400000000000000" pitchFamily="50" charset="-128"/>
                <a:ea typeface="BIZ UDPゴシック" panose="020B0400000000000000" pitchFamily="50" charset="-128"/>
              </a:rPr>
              <a:t>「トゥンクトゥンク」</a:t>
            </a:r>
          </a:p>
        </p:txBody>
      </p:sp>
      <p:sp>
        <p:nvSpPr>
          <p:cNvPr id="12" name="テキスト ボックス 11">
            <a:extLst>
              <a:ext uri="{FF2B5EF4-FFF2-40B4-BE49-F238E27FC236}">
                <a16:creationId xmlns:a16="http://schemas.microsoft.com/office/drawing/2014/main" id="{1C734541-381D-8989-23BE-3E9333D53777}"/>
              </a:ext>
            </a:extLst>
          </p:cNvPr>
          <p:cNvSpPr txBox="1"/>
          <p:nvPr userDrawn="1"/>
        </p:nvSpPr>
        <p:spPr>
          <a:xfrm>
            <a:off x="0" y="6604084"/>
            <a:ext cx="1219200" cy="253916"/>
          </a:xfrm>
          <a:prstGeom prst="rect">
            <a:avLst/>
          </a:prstGeom>
          <a:noFill/>
        </p:spPr>
        <p:txBody>
          <a:bodyPr wrap="square" rtlCol="0">
            <a:spAutoFit/>
          </a:bodyPr>
          <a:lstStyle/>
          <a:p>
            <a:pPr algn="ctr"/>
            <a:r>
              <a:rPr kumimoji="1" lang="en-US" altLang="ja-JP" sz="1050">
                <a:latin typeface="BIZ UDPゴシック" panose="020B0400000000000000" pitchFamily="50" charset="-128"/>
                <a:ea typeface="BIZ UDPゴシック" panose="020B0400000000000000" pitchFamily="50" charset="-128"/>
              </a:rPr>
              <a:t>©Expo 2027</a:t>
            </a:r>
            <a:endParaRPr kumimoji="1" lang="ja-JP" altLang="en-US" sz="105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929445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Freeform 10">
            <a:extLst>
              <a:ext uri="{FF2B5EF4-FFF2-40B4-BE49-F238E27FC236}">
                <a16:creationId xmlns:a16="http://schemas.microsoft.com/office/drawing/2014/main" id="{0C7E123E-E5D2-81DE-3F79-2A3E373E1539}"/>
              </a:ext>
            </a:extLst>
          </p:cNvPr>
          <p:cNvSpPr/>
          <p:nvPr userDrawn="1"/>
        </p:nvSpPr>
        <p:spPr>
          <a:xfrm>
            <a:off x="5180248" y="2025549"/>
            <a:ext cx="1831503" cy="2806902"/>
          </a:xfrm>
          <a:custGeom>
            <a:avLst/>
            <a:gdLst/>
            <a:ahLst/>
            <a:cxnLst/>
            <a:rect l="l" t="t" r="r" b="b"/>
            <a:pathLst>
              <a:path w="1831503" h="2806902">
                <a:moveTo>
                  <a:pt x="0" y="0"/>
                </a:moveTo>
                <a:lnTo>
                  <a:pt x="1831504" y="0"/>
                </a:lnTo>
                <a:lnTo>
                  <a:pt x="1831504" y="2806902"/>
                </a:lnTo>
                <a:lnTo>
                  <a:pt x="0" y="2806902"/>
                </a:lnTo>
                <a:lnTo>
                  <a:pt x="0" y="0"/>
                </a:lnTo>
                <a:close/>
              </a:path>
            </a:pathLst>
          </a:custGeom>
          <a:blipFill>
            <a:blip r:embed="rId2"/>
            <a:stretch>
              <a:fillRect/>
            </a:stretch>
          </a:blipFill>
        </p:spPr>
        <p:txBody>
          <a:bodyPr/>
          <a:lstStyle/>
          <a:p>
            <a:endParaRPr lang="ja-JP" altLang="en-US">
              <a:latin typeface="+mj-ea"/>
              <a:ea typeface="+mj-ea"/>
            </a:endParaRPr>
          </a:p>
        </p:txBody>
      </p:sp>
    </p:spTree>
    <p:extLst>
      <p:ext uri="{BB962C8B-B14F-4D97-AF65-F5344CB8AC3E}">
        <p14:creationId xmlns:p14="http://schemas.microsoft.com/office/powerpoint/2010/main" val="1639544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8/5/2026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7" name="図 6">
            <a:extLst>
              <a:ext uri="{FF2B5EF4-FFF2-40B4-BE49-F238E27FC236}">
                <a16:creationId xmlns:a16="http://schemas.microsoft.com/office/drawing/2014/main" id="{DEF3B9A1-76EB-EDF6-817C-150D2B936BFF}"/>
              </a:ext>
            </a:extLst>
          </p:cNvPr>
          <p:cNvPicPr>
            <a:picLocks noChangeAspect="1"/>
          </p:cNvPicPr>
          <p:nvPr userDrawn="1"/>
        </p:nvPicPr>
        <p:blipFill>
          <a:blip r:embed="rId10"/>
          <a:srcRect l="15658" t="19107" r="12695" b="18668"/>
          <a:stretch>
            <a:fillRect/>
          </a:stretch>
        </p:blipFill>
        <p:spPr>
          <a:xfrm>
            <a:off x="0" y="0"/>
            <a:ext cx="12192000" cy="6858000"/>
          </a:xfrm>
          <a:prstGeom prst="rect">
            <a:avLst/>
          </a:prstGeom>
        </p:spPr>
      </p:pic>
      <p:sp>
        <p:nvSpPr>
          <p:cNvPr id="8" name="テキスト ボックス 7">
            <a:extLst>
              <a:ext uri="{FF2B5EF4-FFF2-40B4-BE49-F238E27FC236}">
                <a16:creationId xmlns:a16="http://schemas.microsoft.com/office/drawing/2014/main" id="{970E5AF6-9B86-DB08-0C63-CB7B0E060954}"/>
              </a:ext>
            </a:extLst>
          </p:cNvPr>
          <p:cNvSpPr txBox="1"/>
          <p:nvPr userDrawn="1"/>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xml"/><Relationship Id="rId1" Type="http://schemas.openxmlformats.org/officeDocument/2006/relationships/video" Target="https://www.youtube.com/embed/88X7nECNOyY?feature=oembed"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slideLayout" Target="../slideLayouts/slideLayout1.xml"/><Relationship Id="rId1" Type="http://schemas.openxmlformats.org/officeDocument/2006/relationships/video" Target="https://www.youtube.com/embed/n3ET-p8zfns?feature=oembed" TargetMode="External"/><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1.xml"/><Relationship Id="rId1" Type="http://schemas.openxmlformats.org/officeDocument/2006/relationships/video" Target="https://www.youtube.com/embed/-Oya47Mq-D8?feature=oembed"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422E8-E2DA-6189-391E-52241DD758C5}"/>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8F74B331-1FD2-EFD9-9994-B383EC134B93}"/>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117428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0281E-A980-4349-FEB5-C2CDBC33B4D5}"/>
            </a:ext>
          </a:extLst>
        </p:cNvPr>
        <p:cNvGrpSpPr/>
        <p:nvPr/>
      </p:nvGrpSpPr>
      <p:grpSpPr>
        <a:xfrm>
          <a:off x="0" y="0"/>
          <a:ext cx="0" cy="0"/>
          <a:chOff x="0" y="0"/>
          <a:chExt cx="0" cy="0"/>
        </a:xfrm>
      </p:grpSpPr>
      <p:sp>
        <p:nvSpPr>
          <p:cNvPr id="4" name="四角形: 角を丸くする 6">
            <a:extLst>
              <a:ext uri="{FF2B5EF4-FFF2-40B4-BE49-F238E27FC236}">
                <a16:creationId xmlns:a16="http://schemas.microsoft.com/office/drawing/2014/main" id="{96070E67-5450-E979-A7CD-F43751561BAC}"/>
              </a:ext>
            </a:extLst>
          </p:cNvPr>
          <p:cNvSpPr/>
          <p:nvPr/>
        </p:nvSpPr>
        <p:spPr>
          <a:xfrm>
            <a:off x="2667000" y="2197275"/>
            <a:ext cx="6858000" cy="26289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地球の</a:t>
            </a:r>
            <a:r>
              <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SOS</a:t>
            </a:r>
          </a:p>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と</a:t>
            </a:r>
            <a:endPar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４つのキーワード</a:t>
            </a:r>
            <a:endPar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2" name="テキスト ボックス 1">
            <a:extLst>
              <a:ext uri="{FF2B5EF4-FFF2-40B4-BE49-F238E27FC236}">
                <a16:creationId xmlns:a16="http://schemas.microsoft.com/office/drawing/2014/main" id="{AD49993C-79C7-17CC-9603-FF30B688D750}"/>
              </a:ext>
            </a:extLst>
          </p:cNvPr>
          <p:cNvSpPr txBox="1"/>
          <p:nvPr/>
        </p:nvSpPr>
        <p:spPr>
          <a:xfrm>
            <a:off x="2667000" y="1566333"/>
            <a:ext cx="6705600" cy="630942"/>
          </a:xfrm>
          <a:prstGeom prst="rect">
            <a:avLst/>
          </a:prstGeom>
          <a:noFill/>
        </p:spPr>
        <p:txBody>
          <a:bodyPr wrap="square">
            <a:spAutoFit/>
          </a:bodyPr>
          <a:lstStyle/>
          <a:p>
            <a:pPr algn="l">
              <a:spcBef>
                <a:spcPts val="3750"/>
              </a:spcBef>
              <a:spcAft>
                <a:spcPts val="1950"/>
              </a:spcAft>
              <a:buNone/>
            </a:pPr>
            <a:r>
              <a:rPr lang="ja-JP" altLang="en-US" sz="3500" b="1" i="0">
                <a:solidFill>
                  <a:srgbClr val="424242"/>
                </a:solidFill>
                <a:effectLst/>
                <a:latin typeface="BIZ UDPゴシック" panose="020B0400000000000000" pitchFamily="50" charset="-128"/>
                <a:ea typeface="BIZ UDPゴシック" panose="020B0400000000000000" pitchFamily="50" charset="-128"/>
              </a:rPr>
              <a:t>なぜ？</a:t>
            </a:r>
          </a:p>
        </p:txBody>
      </p:sp>
    </p:spTree>
    <p:extLst>
      <p:ext uri="{BB962C8B-B14F-4D97-AF65-F5344CB8AC3E}">
        <p14:creationId xmlns:p14="http://schemas.microsoft.com/office/powerpoint/2010/main" val="4037813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C2D6C-D683-8834-2ADB-7E0B4C5377C7}"/>
            </a:ext>
          </a:extLst>
        </p:cNvPr>
        <p:cNvGrpSpPr/>
        <p:nvPr/>
      </p:nvGrpSpPr>
      <p:grpSpPr>
        <a:xfrm>
          <a:off x="0" y="0"/>
          <a:ext cx="0" cy="0"/>
          <a:chOff x="0" y="0"/>
          <a:chExt cx="0" cy="0"/>
        </a:xfrm>
      </p:grpSpPr>
      <p:sp>
        <p:nvSpPr>
          <p:cNvPr id="14" name="角丸四角形 8">
            <a:extLst>
              <a:ext uri="{FF2B5EF4-FFF2-40B4-BE49-F238E27FC236}">
                <a16:creationId xmlns:a16="http://schemas.microsoft.com/office/drawing/2014/main" id="{20998E4A-1F75-73B9-D24E-FE6E3A2ACDCA}"/>
              </a:ext>
            </a:extLst>
          </p:cNvPr>
          <p:cNvSpPr/>
          <p:nvPr/>
        </p:nvSpPr>
        <p:spPr>
          <a:xfrm>
            <a:off x="2286000" y="1977821"/>
            <a:ext cx="7620000" cy="2902358"/>
          </a:xfrm>
          <a:prstGeom prst="roundRect">
            <a:avLst>
              <a:gd name="adj" fmla="val 50000"/>
            </a:avLst>
          </a:prstGeom>
          <a:solidFill>
            <a:srgbClr val="1770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BIZ UDPゴシック" panose="020B0400000000000000" pitchFamily="50" charset="-128"/>
              <a:ea typeface="BIZ UDPゴシック" panose="020B0400000000000000" pitchFamily="50" charset="-128"/>
            </a:endParaRPr>
          </a:p>
        </p:txBody>
      </p:sp>
      <p:sp>
        <p:nvSpPr>
          <p:cNvPr id="15" name="TextBox 11">
            <a:extLst>
              <a:ext uri="{FF2B5EF4-FFF2-40B4-BE49-F238E27FC236}">
                <a16:creationId xmlns:a16="http://schemas.microsoft.com/office/drawing/2014/main" id="{24B90F7D-D887-AA1D-0AB9-E9AFCFC72CF5}"/>
              </a:ext>
            </a:extLst>
          </p:cNvPr>
          <p:cNvSpPr txBox="1"/>
          <p:nvPr/>
        </p:nvSpPr>
        <p:spPr>
          <a:xfrm>
            <a:off x="3016294" y="2822388"/>
            <a:ext cx="4311184" cy="386452"/>
          </a:xfrm>
          <a:prstGeom prst="rect">
            <a:avLst/>
          </a:prstGeom>
        </p:spPr>
        <p:txBody>
          <a:bodyPr wrap="square" lIns="0" tIns="0" rIns="0" bIns="0" rtlCol="0" anchor="t">
            <a:spAutoFit/>
          </a:bodyPr>
          <a:lstStyle/>
          <a:p>
            <a:pPr algn="ctr">
              <a:lnSpc>
                <a:spcPts val="302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カーボンニュートラル</a:t>
            </a:r>
            <a:endParaRPr lang="en-US"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cxnSp>
        <p:nvCxnSpPr>
          <p:cNvPr id="17" name="直線コネクタ 16">
            <a:extLst>
              <a:ext uri="{FF2B5EF4-FFF2-40B4-BE49-F238E27FC236}">
                <a16:creationId xmlns:a16="http://schemas.microsoft.com/office/drawing/2014/main" id="{15F1F1C5-4207-AC81-F6E3-47CF2CDF9C08}"/>
              </a:ext>
            </a:extLst>
          </p:cNvPr>
          <p:cNvCxnSpPr>
            <a:cxnSpLocks/>
          </p:cNvCxnSpPr>
          <p:nvPr/>
        </p:nvCxnSpPr>
        <p:spPr>
          <a:xfrm>
            <a:off x="3257173" y="3445194"/>
            <a:ext cx="38294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1">
            <a:extLst>
              <a:ext uri="{FF2B5EF4-FFF2-40B4-BE49-F238E27FC236}">
                <a16:creationId xmlns:a16="http://schemas.microsoft.com/office/drawing/2014/main" id="{CC3521F2-CAD9-8BC7-9D45-F8160EC9A2CE}"/>
              </a:ext>
            </a:extLst>
          </p:cNvPr>
          <p:cNvSpPr txBox="1"/>
          <p:nvPr/>
        </p:nvSpPr>
        <p:spPr>
          <a:xfrm>
            <a:off x="3257173" y="3755831"/>
            <a:ext cx="3829427" cy="861774"/>
          </a:xfrm>
          <a:prstGeom prst="rect">
            <a:avLst/>
          </a:prstGeom>
        </p:spPr>
        <p:txBody>
          <a:bodyPr wrap="square" lIns="0" tIns="0" rIns="0" bIns="0" rtlCol="0" anchor="t">
            <a:spAutoFit/>
          </a:bodyPr>
          <a:lstStyle/>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温室効果ガスの排出を</a:t>
            </a:r>
            <a:endParaRPr lang="en-US" altLang="ja-JP" sz="28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「実質的にゼロ」に</a:t>
            </a:r>
            <a:endParaRPr lang="en-US" sz="28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31" name="TextBox 11">
            <a:extLst>
              <a:ext uri="{FF2B5EF4-FFF2-40B4-BE49-F238E27FC236}">
                <a16:creationId xmlns:a16="http://schemas.microsoft.com/office/drawing/2014/main" id="{E2903BBE-01E7-E276-55C8-5BFE0E400BAB}"/>
              </a:ext>
            </a:extLst>
          </p:cNvPr>
          <p:cNvSpPr txBox="1"/>
          <p:nvPr/>
        </p:nvSpPr>
        <p:spPr>
          <a:xfrm>
            <a:off x="7444626" y="3806614"/>
            <a:ext cx="2103348" cy="543610"/>
          </a:xfrm>
          <a:prstGeom prst="rect">
            <a:avLst/>
          </a:prstGeom>
        </p:spPr>
        <p:txBody>
          <a:bodyPr wrap="square" lIns="0" tIns="0" rIns="0" bIns="0" rtlCol="0" anchor="t">
            <a:spAutoFit/>
          </a:bodyPr>
          <a:lstStyle/>
          <a:p>
            <a:pPr algn="ctr">
              <a:lnSpc>
                <a:spcPts val="3020"/>
              </a:lnSpc>
            </a:pPr>
            <a:r>
              <a:rPr lang="ja-JP" altLang="en-US" sz="1380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❶</a:t>
            </a:r>
            <a:endParaRPr lang="en-US" sz="13800"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32" name="TextBox 11">
            <a:extLst>
              <a:ext uri="{FF2B5EF4-FFF2-40B4-BE49-F238E27FC236}">
                <a16:creationId xmlns:a16="http://schemas.microsoft.com/office/drawing/2014/main" id="{771748B0-5844-DA0E-3B84-E5620898E248}"/>
              </a:ext>
            </a:extLst>
          </p:cNvPr>
          <p:cNvSpPr txBox="1"/>
          <p:nvPr/>
        </p:nvSpPr>
        <p:spPr>
          <a:xfrm>
            <a:off x="2628900" y="1138257"/>
            <a:ext cx="6934200" cy="677108"/>
          </a:xfrm>
          <a:prstGeom prst="rect">
            <a:avLst/>
          </a:prstGeom>
        </p:spPr>
        <p:txBody>
          <a:bodyPr wrap="square" lIns="0" tIns="0" rIns="0" bIns="0" rtlCol="0" anchor="t">
            <a:spAutoFit/>
          </a:bodyPr>
          <a:lstStyle/>
          <a:p>
            <a:pPr algn="ctr"/>
            <a:r>
              <a:rPr lang="en-US" altLang="ja-JP" sz="20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GREEN×EXPO 2027のテーマ　</a:t>
            </a:r>
          </a:p>
          <a:p>
            <a:pPr algn="ct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「幸せを創る明日の風景」実現のキーワード</a:t>
            </a:r>
            <a:endParaRPr lang="en-US" sz="24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2964776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E6942-939B-93A1-E5AA-E3E002E74FCA}"/>
            </a:ext>
          </a:extLst>
        </p:cNvPr>
        <p:cNvGrpSpPr/>
        <p:nvPr/>
      </p:nvGrpSpPr>
      <p:grpSpPr>
        <a:xfrm>
          <a:off x="0" y="0"/>
          <a:ext cx="0" cy="0"/>
          <a:chOff x="0" y="0"/>
          <a:chExt cx="0" cy="0"/>
        </a:xfrm>
      </p:grpSpPr>
      <p:sp>
        <p:nvSpPr>
          <p:cNvPr id="14" name="角丸四角形 8">
            <a:extLst>
              <a:ext uri="{FF2B5EF4-FFF2-40B4-BE49-F238E27FC236}">
                <a16:creationId xmlns:a16="http://schemas.microsoft.com/office/drawing/2014/main" id="{7D446B9E-00EC-5BCF-0A33-2BF1C752547A}"/>
              </a:ext>
            </a:extLst>
          </p:cNvPr>
          <p:cNvSpPr/>
          <p:nvPr/>
        </p:nvSpPr>
        <p:spPr>
          <a:xfrm>
            <a:off x="2286000" y="1977820"/>
            <a:ext cx="8001000" cy="3064815"/>
          </a:xfrm>
          <a:prstGeom prst="roundRect">
            <a:avLst>
              <a:gd name="adj" fmla="val 50000"/>
            </a:avLst>
          </a:prstGeom>
          <a:solidFill>
            <a:srgbClr val="12AA5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BIZ UDPゴシック" panose="020B0400000000000000" pitchFamily="50" charset="-128"/>
              <a:ea typeface="BIZ UDPゴシック" panose="020B0400000000000000" pitchFamily="50" charset="-128"/>
            </a:endParaRPr>
          </a:p>
        </p:txBody>
      </p:sp>
      <p:sp>
        <p:nvSpPr>
          <p:cNvPr id="15" name="TextBox 11">
            <a:extLst>
              <a:ext uri="{FF2B5EF4-FFF2-40B4-BE49-F238E27FC236}">
                <a16:creationId xmlns:a16="http://schemas.microsoft.com/office/drawing/2014/main" id="{C4ED320E-7954-A098-AF9E-272D3AB2680A}"/>
              </a:ext>
            </a:extLst>
          </p:cNvPr>
          <p:cNvSpPr txBox="1"/>
          <p:nvPr/>
        </p:nvSpPr>
        <p:spPr>
          <a:xfrm>
            <a:off x="4820116" y="2729734"/>
            <a:ext cx="4311184" cy="386452"/>
          </a:xfrm>
          <a:prstGeom prst="rect">
            <a:avLst/>
          </a:prstGeom>
        </p:spPr>
        <p:txBody>
          <a:bodyPr wrap="square" lIns="0" tIns="0" rIns="0" bIns="0" rtlCol="0" anchor="t">
            <a:spAutoFit/>
          </a:bodyPr>
          <a:lstStyle/>
          <a:p>
            <a:pPr algn="ctr">
              <a:lnSpc>
                <a:spcPts val="302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ネイチャーポジティブ</a:t>
            </a:r>
          </a:p>
        </p:txBody>
      </p:sp>
      <p:cxnSp>
        <p:nvCxnSpPr>
          <p:cNvPr id="17" name="直線コネクタ 16">
            <a:extLst>
              <a:ext uri="{FF2B5EF4-FFF2-40B4-BE49-F238E27FC236}">
                <a16:creationId xmlns:a16="http://schemas.microsoft.com/office/drawing/2014/main" id="{063573EE-AF91-049E-798B-17E1759789A9}"/>
              </a:ext>
            </a:extLst>
          </p:cNvPr>
          <p:cNvCxnSpPr>
            <a:cxnSpLocks/>
          </p:cNvCxnSpPr>
          <p:nvPr/>
        </p:nvCxnSpPr>
        <p:spPr>
          <a:xfrm>
            <a:off x="4956408" y="3276600"/>
            <a:ext cx="403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1">
            <a:extLst>
              <a:ext uri="{FF2B5EF4-FFF2-40B4-BE49-F238E27FC236}">
                <a16:creationId xmlns:a16="http://schemas.microsoft.com/office/drawing/2014/main" id="{0E78594E-4319-21C6-D8DA-4F7377A0CE6D}"/>
              </a:ext>
            </a:extLst>
          </p:cNvPr>
          <p:cNvSpPr txBox="1"/>
          <p:nvPr/>
        </p:nvSpPr>
        <p:spPr>
          <a:xfrm>
            <a:off x="4419600" y="3719935"/>
            <a:ext cx="5408005" cy="861774"/>
          </a:xfrm>
          <a:prstGeom prst="rect">
            <a:avLst/>
          </a:prstGeom>
        </p:spPr>
        <p:txBody>
          <a:bodyPr wrap="square" lIns="0" tIns="0" rIns="0" bIns="0" rtlCol="0" anchor="t">
            <a:spAutoFit/>
          </a:bodyPr>
          <a:lstStyle/>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減りゆく自然や生き物を守り、</a:t>
            </a:r>
            <a:endParaRPr lang="en-US" altLang="ja-JP"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さらに「豊かに回復」させること</a:t>
            </a:r>
          </a:p>
        </p:txBody>
      </p:sp>
      <p:sp>
        <p:nvSpPr>
          <p:cNvPr id="31" name="TextBox 11">
            <a:extLst>
              <a:ext uri="{FF2B5EF4-FFF2-40B4-BE49-F238E27FC236}">
                <a16:creationId xmlns:a16="http://schemas.microsoft.com/office/drawing/2014/main" id="{5DCE03AB-91AA-CF20-E69A-44DB59D57810}"/>
              </a:ext>
            </a:extLst>
          </p:cNvPr>
          <p:cNvSpPr txBox="1"/>
          <p:nvPr/>
        </p:nvSpPr>
        <p:spPr>
          <a:xfrm>
            <a:off x="2656726" y="3882390"/>
            <a:ext cx="2103348" cy="543610"/>
          </a:xfrm>
          <a:prstGeom prst="rect">
            <a:avLst/>
          </a:prstGeom>
        </p:spPr>
        <p:txBody>
          <a:bodyPr wrap="square" lIns="0" tIns="0" rIns="0" bIns="0" rtlCol="0" anchor="t">
            <a:spAutoFit/>
          </a:bodyPr>
          <a:lstStyle/>
          <a:p>
            <a:pPr algn="ctr">
              <a:lnSpc>
                <a:spcPts val="3020"/>
              </a:lnSpc>
            </a:pPr>
            <a:r>
              <a:rPr lang="ja-JP" altLang="en-US" sz="1380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❷</a:t>
            </a:r>
            <a:endParaRPr lang="en-US" sz="13800"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9" name="TextBox 11">
            <a:extLst>
              <a:ext uri="{FF2B5EF4-FFF2-40B4-BE49-F238E27FC236}">
                <a16:creationId xmlns:a16="http://schemas.microsoft.com/office/drawing/2014/main" id="{272AE061-597A-B0B6-749D-CB1AFDD8B0DE}"/>
              </a:ext>
            </a:extLst>
          </p:cNvPr>
          <p:cNvSpPr txBox="1"/>
          <p:nvPr/>
        </p:nvSpPr>
        <p:spPr>
          <a:xfrm>
            <a:off x="2628900" y="1138257"/>
            <a:ext cx="6934200" cy="677108"/>
          </a:xfrm>
          <a:prstGeom prst="rect">
            <a:avLst/>
          </a:prstGeom>
        </p:spPr>
        <p:txBody>
          <a:bodyPr wrap="square" lIns="0" tIns="0" rIns="0" bIns="0" rtlCol="0" anchor="t">
            <a:spAutoFit/>
          </a:bodyPr>
          <a:lstStyle/>
          <a:p>
            <a:pPr algn="ctr"/>
            <a:r>
              <a:rPr lang="en-US" altLang="ja-JP" sz="20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GREEN×EXPO 2027のテーマ　</a:t>
            </a:r>
          </a:p>
          <a:p>
            <a:pPr algn="ct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「幸せを創る明日の風景」実現のキーワード</a:t>
            </a:r>
            <a:endParaRPr lang="en-US" sz="24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622722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F0F2F6-E432-6691-B75E-E524F014841E}"/>
            </a:ext>
          </a:extLst>
        </p:cNvPr>
        <p:cNvGrpSpPr/>
        <p:nvPr/>
      </p:nvGrpSpPr>
      <p:grpSpPr>
        <a:xfrm>
          <a:off x="0" y="0"/>
          <a:ext cx="0" cy="0"/>
          <a:chOff x="0" y="0"/>
          <a:chExt cx="0" cy="0"/>
        </a:xfrm>
      </p:grpSpPr>
      <p:sp>
        <p:nvSpPr>
          <p:cNvPr id="14" name="角丸四角形 8">
            <a:extLst>
              <a:ext uri="{FF2B5EF4-FFF2-40B4-BE49-F238E27FC236}">
                <a16:creationId xmlns:a16="http://schemas.microsoft.com/office/drawing/2014/main" id="{AB398FAE-182F-3965-7044-0A7933F68A31}"/>
              </a:ext>
            </a:extLst>
          </p:cNvPr>
          <p:cNvSpPr/>
          <p:nvPr/>
        </p:nvSpPr>
        <p:spPr>
          <a:xfrm>
            <a:off x="2286000" y="1977821"/>
            <a:ext cx="7620000" cy="2902358"/>
          </a:xfrm>
          <a:prstGeom prst="roundRect">
            <a:avLst>
              <a:gd name="adj" fmla="val 50000"/>
            </a:avLst>
          </a:prstGeom>
          <a:solidFill>
            <a:srgbClr val="68CB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BIZ UDPゴシック" panose="020B0400000000000000" pitchFamily="50" charset="-128"/>
              <a:ea typeface="BIZ UDPゴシック" panose="020B0400000000000000" pitchFamily="50" charset="-128"/>
            </a:endParaRPr>
          </a:p>
        </p:txBody>
      </p:sp>
      <p:sp>
        <p:nvSpPr>
          <p:cNvPr id="15" name="TextBox 11">
            <a:extLst>
              <a:ext uri="{FF2B5EF4-FFF2-40B4-BE49-F238E27FC236}">
                <a16:creationId xmlns:a16="http://schemas.microsoft.com/office/drawing/2014/main" id="{0FE388A3-3B37-3914-BAB6-9A57292930A1}"/>
              </a:ext>
            </a:extLst>
          </p:cNvPr>
          <p:cNvSpPr txBox="1"/>
          <p:nvPr/>
        </p:nvSpPr>
        <p:spPr>
          <a:xfrm>
            <a:off x="2870033" y="2552857"/>
            <a:ext cx="4603706" cy="771173"/>
          </a:xfrm>
          <a:prstGeom prst="rect">
            <a:avLst/>
          </a:prstGeom>
        </p:spPr>
        <p:txBody>
          <a:bodyPr wrap="square" lIns="0" tIns="0" rIns="0" bIns="0" rtlCol="0" anchor="t">
            <a:spAutoFit/>
          </a:bodyPr>
          <a:lstStyle/>
          <a:p>
            <a:pPr algn="ctr">
              <a:lnSpc>
                <a:spcPts val="302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ネイチャーベースド</a:t>
            </a:r>
            <a:endPar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lnSpc>
                <a:spcPts val="302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ソリューション（</a:t>
            </a:r>
            <a:r>
              <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NbS</a:t>
            </a: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a:t>
            </a:r>
            <a:endPar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cxnSp>
        <p:nvCxnSpPr>
          <p:cNvPr id="17" name="直線コネクタ 16">
            <a:extLst>
              <a:ext uri="{FF2B5EF4-FFF2-40B4-BE49-F238E27FC236}">
                <a16:creationId xmlns:a16="http://schemas.microsoft.com/office/drawing/2014/main" id="{82D92BAF-0BDD-C562-24FC-85059C81E6A3}"/>
              </a:ext>
            </a:extLst>
          </p:cNvPr>
          <p:cNvCxnSpPr>
            <a:cxnSpLocks/>
          </p:cNvCxnSpPr>
          <p:nvPr/>
        </p:nvCxnSpPr>
        <p:spPr>
          <a:xfrm>
            <a:off x="3257173" y="3445194"/>
            <a:ext cx="38294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1">
            <a:extLst>
              <a:ext uri="{FF2B5EF4-FFF2-40B4-BE49-F238E27FC236}">
                <a16:creationId xmlns:a16="http://schemas.microsoft.com/office/drawing/2014/main" id="{1A580141-7ECF-1C89-A7A3-979888E6E4CE}"/>
              </a:ext>
            </a:extLst>
          </p:cNvPr>
          <p:cNvSpPr txBox="1"/>
          <p:nvPr/>
        </p:nvSpPr>
        <p:spPr>
          <a:xfrm>
            <a:off x="2870033" y="3680352"/>
            <a:ext cx="4603706" cy="861774"/>
          </a:xfrm>
          <a:prstGeom prst="rect">
            <a:avLst/>
          </a:prstGeom>
        </p:spPr>
        <p:txBody>
          <a:bodyPr wrap="square" lIns="0" tIns="0" rIns="0" bIns="0" rtlCol="0" anchor="t">
            <a:spAutoFit/>
          </a:bodyPr>
          <a:lstStyle/>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「自然の力」を借りて、</a:t>
            </a:r>
            <a:endParaRPr lang="en-US" altLang="ja-JP"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社会の課題を解決すること</a:t>
            </a:r>
            <a:endParaRPr lang="en-US" altLang="ja-JP" sz="28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31" name="TextBox 11">
            <a:extLst>
              <a:ext uri="{FF2B5EF4-FFF2-40B4-BE49-F238E27FC236}">
                <a16:creationId xmlns:a16="http://schemas.microsoft.com/office/drawing/2014/main" id="{D8C8F9BE-4BAA-12C1-B363-04A5542A62D2}"/>
              </a:ext>
            </a:extLst>
          </p:cNvPr>
          <p:cNvSpPr txBox="1"/>
          <p:nvPr/>
        </p:nvSpPr>
        <p:spPr>
          <a:xfrm>
            <a:off x="7444626" y="3806614"/>
            <a:ext cx="2103348" cy="543610"/>
          </a:xfrm>
          <a:prstGeom prst="rect">
            <a:avLst/>
          </a:prstGeom>
        </p:spPr>
        <p:txBody>
          <a:bodyPr wrap="square" lIns="0" tIns="0" rIns="0" bIns="0" rtlCol="0" anchor="t">
            <a:spAutoFit/>
          </a:bodyPr>
          <a:lstStyle/>
          <a:p>
            <a:pPr algn="ctr">
              <a:lnSpc>
                <a:spcPts val="3020"/>
              </a:lnSpc>
            </a:pPr>
            <a:r>
              <a:rPr lang="ja-JP" altLang="en-US" sz="1380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❸</a:t>
            </a:r>
            <a:endParaRPr lang="en-US" sz="13800"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32" name="TextBox 11">
            <a:extLst>
              <a:ext uri="{FF2B5EF4-FFF2-40B4-BE49-F238E27FC236}">
                <a16:creationId xmlns:a16="http://schemas.microsoft.com/office/drawing/2014/main" id="{B814F0B7-3B7D-46CD-DA28-55DDB324C23C}"/>
              </a:ext>
            </a:extLst>
          </p:cNvPr>
          <p:cNvSpPr txBox="1"/>
          <p:nvPr/>
        </p:nvSpPr>
        <p:spPr>
          <a:xfrm>
            <a:off x="2628900" y="1138257"/>
            <a:ext cx="6934200" cy="677108"/>
          </a:xfrm>
          <a:prstGeom prst="rect">
            <a:avLst/>
          </a:prstGeom>
        </p:spPr>
        <p:txBody>
          <a:bodyPr wrap="square" lIns="0" tIns="0" rIns="0" bIns="0" rtlCol="0" anchor="t">
            <a:spAutoFit/>
          </a:bodyPr>
          <a:lstStyle/>
          <a:p>
            <a:pPr algn="ctr"/>
            <a:r>
              <a:rPr lang="en-US" altLang="ja-JP" sz="20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GREEN×EXPO 2027のテーマ　</a:t>
            </a:r>
          </a:p>
          <a:p>
            <a:pPr algn="ct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「幸せを創る明日の風景」実現のキーワード</a:t>
            </a:r>
            <a:endParaRPr lang="en-US" sz="24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2275681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C04B7-14FB-EAFA-E91B-A0310CC0525B}"/>
            </a:ext>
          </a:extLst>
        </p:cNvPr>
        <p:cNvGrpSpPr/>
        <p:nvPr/>
      </p:nvGrpSpPr>
      <p:grpSpPr>
        <a:xfrm>
          <a:off x="0" y="0"/>
          <a:ext cx="0" cy="0"/>
          <a:chOff x="0" y="0"/>
          <a:chExt cx="0" cy="0"/>
        </a:xfrm>
      </p:grpSpPr>
      <p:sp>
        <p:nvSpPr>
          <p:cNvPr id="14" name="角丸四角形 8">
            <a:extLst>
              <a:ext uri="{FF2B5EF4-FFF2-40B4-BE49-F238E27FC236}">
                <a16:creationId xmlns:a16="http://schemas.microsoft.com/office/drawing/2014/main" id="{A4BCD922-53C7-3279-7E89-B533E34A0BB5}"/>
              </a:ext>
            </a:extLst>
          </p:cNvPr>
          <p:cNvSpPr/>
          <p:nvPr/>
        </p:nvSpPr>
        <p:spPr>
          <a:xfrm>
            <a:off x="2286000" y="1977820"/>
            <a:ext cx="7848600" cy="3064815"/>
          </a:xfrm>
          <a:prstGeom prst="roundRect">
            <a:avLst>
              <a:gd name="adj" fmla="val 50000"/>
            </a:avLst>
          </a:prstGeom>
          <a:solidFill>
            <a:srgbClr val="CA9A0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BIZ UDPゴシック" panose="020B0400000000000000" pitchFamily="50" charset="-128"/>
              <a:ea typeface="BIZ UDPゴシック" panose="020B0400000000000000" pitchFamily="50" charset="-128"/>
            </a:endParaRPr>
          </a:p>
        </p:txBody>
      </p:sp>
      <p:sp>
        <p:nvSpPr>
          <p:cNvPr id="15" name="TextBox 11">
            <a:extLst>
              <a:ext uri="{FF2B5EF4-FFF2-40B4-BE49-F238E27FC236}">
                <a16:creationId xmlns:a16="http://schemas.microsoft.com/office/drawing/2014/main" id="{E0E3E718-4D6D-ED03-E7C6-3ABCBA79EB5F}"/>
              </a:ext>
            </a:extLst>
          </p:cNvPr>
          <p:cNvSpPr txBox="1"/>
          <p:nvPr/>
        </p:nvSpPr>
        <p:spPr>
          <a:xfrm>
            <a:off x="4820116" y="2634444"/>
            <a:ext cx="4311184" cy="384721"/>
          </a:xfrm>
          <a:prstGeom prst="rect">
            <a:avLst/>
          </a:prstGeom>
        </p:spPr>
        <p:txBody>
          <a:bodyPr wrap="square" lIns="0" tIns="0" rIns="0" bIns="0" rtlCol="0" anchor="t">
            <a:spAutoFit/>
          </a:bodyPr>
          <a:lstStyle/>
          <a:p>
            <a:pPr algn="ctr">
              <a:lnSpc>
                <a:spcPts val="302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サーキュラーエコノミー</a:t>
            </a:r>
          </a:p>
        </p:txBody>
      </p:sp>
      <p:cxnSp>
        <p:nvCxnSpPr>
          <p:cNvPr id="17" name="直線コネクタ 16">
            <a:extLst>
              <a:ext uri="{FF2B5EF4-FFF2-40B4-BE49-F238E27FC236}">
                <a16:creationId xmlns:a16="http://schemas.microsoft.com/office/drawing/2014/main" id="{449B93FF-4F6F-9E08-7826-2BEBA21B04EC}"/>
              </a:ext>
            </a:extLst>
          </p:cNvPr>
          <p:cNvCxnSpPr>
            <a:cxnSpLocks/>
          </p:cNvCxnSpPr>
          <p:nvPr/>
        </p:nvCxnSpPr>
        <p:spPr>
          <a:xfrm>
            <a:off x="4956408" y="3276600"/>
            <a:ext cx="403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1">
            <a:extLst>
              <a:ext uri="{FF2B5EF4-FFF2-40B4-BE49-F238E27FC236}">
                <a16:creationId xmlns:a16="http://schemas.microsoft.com/office/drawing/2014/main" id="{29F9D08D-3BEB-9CFF-F45A-AF02E5F35FC8}"/>
              </a:ext>
            </a:extLst>
          </p:cNvPr>
          <p:cNvSpPr txBox="1"/>
          <p:nvPr/>
        </p:nvSpPr>
        <p:spPr>
          <a:xfrm>
            <a:off x="4478687" y="3675788"/>
            <a:ext cx="4994042" cy="861774"/>
          </a:xfrm>
          <a:prstGeom prst="rect">
            <a:avLst/>
          </a:prstGeom>
        </p:spPr>
        <p:txBody>
          <a:bodyPr wrap="square" lIns="0" tIns="0" rIns="0" bIns="0" rtlCol="0" anchor="t">
            <a:spAutoFit/>
          </a:bodyPr>
          <a:lstStyle/>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あらゆるものを資源として</a:t>
            </a:r>
          </a:p>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「循環」させていく経済のこと</a:t>
            </a:r>
          </a:p>
        </p:txBody>
      </p:sp>
      <p:sp>
        <p:nvSpPr>
          <p:cNvPr id="31" name="TextBox 11">
            <a:extLst>
              <a:ext uri="{FF2B5EF4-FFF2-40B4-BE49-F238E27FC236}">
                <a16:creationId xmlns:a16="http://schemas.microsoft.com/office/drawing/2014/main" id="{3ED5C297-8D20-ACE4-5CF7-7C1DCB0F871B}"/>
              </a:ext>
            </a:extLst>
          </p:cNvPr>
          <p:cNvSpPr txBox="1"/>
          <p:nvPr/>
        </p:nvSpPr>
        <p:spPr>
          <a:xfrm>
            <a:off x="2656726" y="3882390"/>
            <a:ext cx="2103348" cy="543610"/>
          </a:xfrm>
          <a:prstGeom prst="rect">
            <a:avLst/>
          </a:prstGeom>
        </p:spPr>
        <p:txBody>
          <a:bodyPr wrap="square" lIns="0" tIns="0" rIns="0" bIns="0" rtlCol="0" anchor="t">
            <a:spAutoFit/>
          </a:bodyPr>
          <a:lstStyle/>
          <a:p>
            <a:pPr algn="ctr">
              <a:lnSpc>
                <a:spcPts val="3020"/>
              </a:lnSpc>
            </a:pPr>
            <a:r>
              <a:rPr lang="ja-JP" altLang="en-US" sz="1380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❹</a:t>
            </a:r>
            <a:endParaRPr lang="en-US" sz="13800"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9" name="TextBox 11">
            <a:extLst>
              <a:ext uri="{FF2B5EF4-FFF2-40B4-BE49-F238E27FC236}">
                <a16:creationId xmlns:a16="http://schemas.microsoft.com/office/drawing/2014/main" id="{B9967F6F-7445-CA94-0B03-041E20F7479C}"/>
              </a:ext>
            </a:extLst>
          </p:cNvPr>
          <p:cNvSpPr txBox="1"/>
          <p:nvPr/>
        </p:nvSpPr>
        <p:spPr>
          <a:xfrm>
            <a:off x="2628900" y="1138257"/>
            <a:ext cx="6934200" cy="677108"/>
          </a:xfrm>
          <a:prstGeom prst="rect">
            <a:avLst/>
          </a:prstGeom>
        </p:spPr>
        <p:txBody>
          <a:bodyPr wrap="square" lIns="0" tIns="0" rIns="0" bIns="0" rtlCol="0" anchor="t">
            <a:spAutoFit/>
          </a:bodyPr>
          <a:lstStyle/>
          <a:p>
            <a:pPr algn="ctr"/>
            <a:r>
              <a:rPr lang="en-US" altLang="ja-JP" sz="20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GREEN×EXPO 2027のテーマ　</a:t>
            </a:r>
          </a:p>
          <a:p>
            <a:pPr algn="ct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「幸せを創る明日の風景」実現のキーワード</a:t>
            </a:r>
            <a:endParaRPr lang="en-US" sz="24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1747013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4F486-081F-3E26-8A21-13BE7AE5D299}"/>
            </a:ext>
          </a:extLst>
        </p:cNvPr>
        <p:cNvGrpSpPr/>
        <p:nvPr/>
      </p:nvGrpSpPr>
      <p:grpSpPr>
        <a:xfrm>
          <a:off x="0" y="0"/>
          <a:ext cx="0" cy="0"/>
          <a:chOff x="0" y="0"/>
          <a:chExt cx="0" cy="0"/>
        </a:xfrm>
      </p:grpSpPr>
      <p:sp>
        <p:nvSpPr>
          <p:cNvPr id="2" name="TextBox 11">
            <a:extLst>
              <a:ext uri="{FF2B5EF4-FFF2-40B4-BE49-F238E27FC236}">
                <a16:creationId xmlns:a16="http://schemas.microsoft.com/office/drawing/2014/main" id="{842E10CA-404F-E8FF-7803-F67EFEEE45D7}"/>
              </a:ext>
            </a:extLst>
          </p:cNvPr>
          <p:cNvSpPr txBox="1"/>
          <p:nvPr/>
        </p:nvSpPr>
        <p:spPr>
          <a:xfrm>
            <a:off x="2628900" y="1138257"/>
            <a:ext cx="6934200" cy="307777"/>
          </a:xfrm>
          <a:prstGeom prst="rect">
            <a:avLst/>
          </a:prstGeom>
        </p:spPr>
        <p:txBody>
          <a:bodyPr wrap="square" lIns="0" tIns="0" rIns="0" bIns="0" rtlCol="0" anchor="t">
            <a:spAutoFit/>
          </a:bodyPr>
          <a:lstStyle/>
          <a:p>
            <a:pPr algn="ctr"/>
            <a:r>
              <a:rPr lang="ja-JP" altLang="en-US" sz="20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企業の取り組み事例</a:t>
            </a:r>
            <a:endParaRPr lang="en-US" sz="24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36930643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オンライン メディア 1" title="GREEN×EXPO2027HS daiwa final 0508">
            <a:hlinkClick r:id="" action="ppaction://media"/>
            <a:extLst>
              <a:ext uri="{FF2B5EF4-FFF2-40B4-BE49-F238E27FC236}">
                <a16:creationId xmlns:a16="http://schemas.microsoft.com/office/drawing/2014/main" id="{6B8655E4-F377-9623-3A41-A44CD47BE3E4}"/>
              </a:ext>
            </a:extLst>
          </p:cNvPr>
          <p:cNvPicPr>
            <a:picLocks noRot="1" noChangeAspect="1"/>
          </p:cNvPicPr>
          <p:nvPr>
            <a:videoFile r:link="rId1"/>
          </p:nvPr>
        </p:nvPicPr>
        <p:blipFill>
          <a:blip r:embed="rId3"/>
          <a:stretch>
            <a:fillRect/>
          </a:stretch>
        </p:blipFill>
        <p:spPr>
          <a:xfrm>
            <a:off x="0" y="-15240"/>
            <a:ext cx="12192000" cy="6888480"/>
          </a:xfrm>
          <a:prstGeom prst="rect">
            <a:avLst/>
          </a:prstGeom>
        </p:spPr>
      </p:pic>
    </p:spTree>
    <p:extLst>
      <p:ext uri="{BB962C8B-B14F-4D97-AF65-F5344CB8AC3E}">
        <p14:creationId xmlns:p14="http://schemas.microsoft.com/office/powerpoint/2010/main" val="142916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C9EDD-35FC-D7A9-1853-D5DA7EA9F141}"/>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8BD34805-4991-B9F9-B84F-52F12DA99894}"/>
              </a:ext>
            </a:extLst>
          </p:cNvPr>
          <p:cNvSpPr txBox="1"/>
          <p:nvPr/>
        </p:nvSpPr>
        <p:spPr>
          <a:xfrm>
            <a:off x="2667000" y="1566333"/>
            <a:ext cx="6858000" cy="630942"/>
          </a:xfrm>
          <a:prstGeom prst="rect">
            <a:avLst/>
          </a:prstGeom>
          <a:noFill/>
        </p:spPr>
        <p:txBody>
          <a:bodyPr wrap="square">
            <a:spAutoFit/>
          </a:bodyPr>
          <a:lstStyle/>
          <a:p>
            <a:pPr algn="l">
              <a:spcBef>
                <a:spcPts val="3750"/>
              </a:spcBef>
              <a:spcAft>
                <a:spcPts val="1950"/>
              </a:spcAft>
              <a:buNone/>
            </a:pPr>
            <a:r>
              <a:rPr lang="ja-JP" altLang="en-US" sz="3500" b="1" i="0">
                <a:solidFill>
                  <a:srgbClr val="424242"/>
                </a:solidFill>
                <a:effectLst/>
                <a:latin typeface="BIZ UDPゴシック" panose="020B0400000000000000" pitchFamily="50" charset="-128"/>
                <a:ea typeface="BIZ UDPゴシック" panose="020B0400000000000000" pitchFamily="50" charset="-128"/>
              </a:rPr>
              <a:t>振り返り</a:t>
            </a:r>
            <a:endParaRPr lang="ja-JP" altLang="en-US" sz="3500" b="0" i="0">
              <a:solidFill>
                <a:srgbClr val="424242"/>
              </a:solidFill>
              <a:effectLst/>
              <a:latin typeface="BIZ UDPゴシック" panose="020B0400000000000000" pitchFamily="50" charset="-128"/>
              <a:ea typeface="BIZ UDPゴシック" panose="020B0400000000000000" pitchFamily="50" charset="-128"/>
            </a:endParaRPr>
          </a:p>
        </p:txBody>
      </p:sp>
      <p:sp>
        <p:nvSpPr>
          <p:cNvPr id="2" name="四角形: 角を丸くする 6">
            <a:extLst>
              <a:ext uri="{FF2B5EF4-FFF2-40B4-BE49-F238E27FC236}">
                <a16:creationId xmlns:a16="http://schemas.microsoft.com/office/drawing/2014/main" id="{365724F7-9C62-9EE8-6C10-2C357BB8621D}"/>
              </a:ext>
            </a:extLst>
          </p:cNvPr>
          <p:cNvSpPr/>
          <p:nvPr/>
        </p:nvSpPr>
        <p:spPr>
          <a:xfrm>
            <a:off x="2667000" y="2197275"/>
            <a:ext cx="6858000" cy="26289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大和ハウスグループ</a:t>
            </a:r>
            <a:r>
              <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では</a:t>
            </a:r>
            <a:endPar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lnSpc>
                <a:spcPct val="150000"/>
              </a:lnSpc>
            </a:pPr>
            <a:r>
              <a:rPr lang="ja-JP" altLang="en-US"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どんな取り組みが行われて</a:t>
            </a:r>
            <a:endPar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lnSpc>
                <a:spcPct val="150000"/>
              </a:lnSpc>
            </a:pPr>
            <a:r>
              <a:rPr lang="ja-JP" altLang="en-US"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いましたか？</a:t>
            </a:r>
            <a:endPar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999560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952ED6-C749-1600-0A77-C908EF86F915}"/>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A48CB680-EAED-E6C4-446B-D31063FAE05E}"/>
              </a:ext>
            </a:extLst>
          </p:cNvPr>
          <p:cNvPicPr>
            <a:picLocks noChangeAspect="1"/>
          </p:cNvPicPr>
          <p:nvPr/>
        </p:nvPicPr>
        <p:blipFill>
          <a:blip r:embed="rId2"/>
          <a:stretch>
            <a:fillRect/>
          </a:stretch>
        </p:blipFill>
        <p:spPr>
          <a:xfrm>
            <a:off x="1932398" y="808317"/>
            <a:ext cx="4419600" cy="1913479"/>
          </a:xfrm>
          <a:prstGeom prst="rect">
            <a:avLst/>
          </a:prstGeom>
        </p:spPr>
      </p:pic>
      <p:sp>
        <p:nvSpPr>
          <p:cNvPr id="6" name="テキスト ボックス 5">
            <a:extLst>
              <a:ext uri="{FF2B5EF4-FFF2-40B4-BE49-F238E27FC236}">
                <a16:creationId xmlns:a16="http://schemas.microsoft.com/office/drawing/2014/main" id="{9154AF6C-45CF-97D3-0CA5-012255529443}"/>
              </a:ext>
            </a:extLst>
          </p:cNvPr>
          <p:cNvSpPr txBox="1"/>
          <p:nvPr/>
        </p:nvSpPr>
        <p:spPr>
          <a:xfrm>
            <a:off x="1932398" y="2721796"/>
            <a:ext cx="8964202" cy="2939266"/>
          </a:xfrm>
          <a:prstGeom prst="rect">
            <a:avLst/>
          </a:prstGeom>
          <a:noFill/>
        </p:spPr>
        <p:txBody>
          <a:bodyPr wrap="square" rtlCol="0">
            <a:spAutoFit/>
          </a:bodyPr>
          <a:lstStyle/>
          <a:p>
            <a:r>
              <a:rPr kumimoji="1" lang="ja-JP" altLang="en-US" sz="3200" b="1">
                <a:latin typeface="BIZ UDPゴシック" panose="020B0400000000000000" pitchFamily="50" charset="-128"/>
                <a:ea typeface="BIZ UDPゴシック" panose="020B0400000000000000" pitchFamily="50" charset="-128"/>
              </a:rPr>
              <a:t>■リサイクルで</a:t>
            </a:r>
            <a:r>
              <a:rPr kumimoji="1" lang="en-US" altLang="ja-JP" sz="3200" b="1">
                <a:latin typeface="BIZ UDPゴシック" panose="020B0400000000000000" pitchFamily="50" charset="-128"/>
                <a:ea typeface="BIZ UDPゴシック" panose="020B0400000000000000" pitchFamily="50" charset="-128"/>
              </a:rPr>
              <a:t>CO</a:t>
            </a:r>
            <a:r>
              <a:rPr kumimoji="1" lang="en-US" altLang="ja-JP" sz="2400" b="1">
                <a:latin typeface="BIZ UDPゴシック" panose="020B0400000000000000" pitchFamily="50" charset="-128"/>
                <a:ea typeface="BIZ UDPゴシック" panose="020B0400000000000000" pitchFamily="50" charset="-128"/>
              </a:rPr>
              <a:t>2</a:t>
            </a:r>
            <a:r>
              <a:rPr kumimoji="1" lang="ja-JP" altLang="en-US" sz="3200" b="1">
                <a:latin typeface="BIZ UDPゴシック" panose="020B0400000000000000" pitchFamily="50" charset="-128"/>
                <a:ea typeface="BIZ UDPゴシック" panose="020B0400000000000000" pitchFamily="50" charset="-128"/>
              </a:rPr>
              <a:t>を削減</a:t>
            </a:r>
            <a:r>
              <a:rPr kumimoji="1" lang="ja-JP" altLang="en-US" sz="2800" b="1">
                <a:latin typeface="BIZ UDPゴシック" panose="020B0400000000000000" pitchFamily="50" charset="-128"/>
                <a:ea typeface="BIZ UDPゴシック" panose="020B0400000000000000" pitchFamily="50" charset="-128"/>
              </a:rPr>
              <a:t>（鉄・アルミサッシ）</a:t>
            </a:r>
            <a:endParaRPr kumimoji="1" lang="ja-JP" altLang="en-US" sz="4000" b="1" dirty="0">
              <a:latin typeface="BIZ UDPゴシック" panose="020B0400000000000000" pitchFamily="50" charset="-128"/>
              <a:ea typeface="BIZ UDPゴシック" panose="020B0400000000000000" pitchFamily="50" charset="-128"/>
            </a:endParaRPr>
          </a:p>
          <a:p>
            <a:endParaRPr kumimoji="1" lang="en-US" altLang="ja-JP" sz="12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鉄は、新しく作る時と比べて製造時の</a:t>
            </a:r>
            <a:r>
              <a:rPr kumimoji="1" lang="en-US" altLang="ja-JP" sz="2000">
                <a:latin typeface="BIZ UDPゴシック" panose="020B0400000000000000" pitchFamily="50" charset="-128"/>
                <a:ea typeface="BIZ UDPゴシック" panose="020B0400000000000000" pitchFamily="50" charset="-128"/>
              </a:rPr>
              <a:t>CO</a:t>
            </a:r>
            <a:r>
              <a:rPr kumimoji="1" lang="ja-JP" altLang="en-US" sz="1600">
                <a:latin typeface="BIZ UDPゴシック" panose="020B0400000000000000" pitchFamily="50" charset="-128"/>
                <a:ea typeface="BIZ UDPゴシック" panose="020B0400000000000000" pitchFamily="50" charset="-128"/>
              </a:rPr>
              <a:t>２</a:t>
            </a:r>
            <a:r>
              <a:rPr kumimoji="1" lang="ja-JP" altLang="en-US" sz="2000">
                <a:latin typeface="BIZ UDPゴシック" panose="020B0400000000000000" pitchFamily="50" charset="-128"/>
                <a:ea typeface="BIZ UDPゴシック" panose="020B0400000000000000" pitchFamily="50" charset="-128"/>
              </a:rPr>
              <a:t>が約</a:t>
            </a:r>
            <a:r>
              <a:rPr kumimoji="1" lang="en-US" altLang="ja-JP" sz="2000">
                <a:latin typeface="BIZ UDPゴシック" panose="020B0400000000000000" pitchFamily="50" charset="-128"/>
                <a:ea typeface="BIZ UDPゴシック" panose="020B0400000000000000" pitchFamily="50" charset="-128"/>
              </a:rPr>
              <a:t>5</a:t>
            </a:r>
            <a:r>
              <a:rPr kumimoji="1" lang="ja-JP" altLang="en-US" sz="2000">
                <a:latin typeface="BIZ UDPゴシック" panose="020B0400000000000000" pitchFamily="50" charset="-128"/>
                <a:ea typeface="BIZ UDPゴシック" panose="020B0400000000000000" pitchFamily="50" charset="-128"/>
              </a:rPr>
              <a:t>分の</a:t>
            </a:r>
            <a:r>
              <a:rPr kumimoji="1" lang="en-US" altLang="ja-JP" sz="2000">
                <a:latin typeface="BIZ UDPゴシック" panose="020B0400000000000000" pitchFamily="50" charset="-128"/>
                <a:ea typeface="BIZ UDPゴシック" panose="020B0400000000000000" pitchFamily="50" charset="-128"/>
              </a:rPr>
              <a:t>1</a:t>
            </a:r>
            <a:r>
              <a:rPr kumimoji="1" lang="ja-JP" altLang="en-US" sz="2000">
                <a:latin typeface="BIZ UDPゴシック" panose="020B0400000000000000" pitchFamily="50" charset="-128"/>
                <a:ea typeface="BIZ UDPゴシック" panose="020B0400000000000000" pitchFamily="50" charset="-128"/>
              </a:rPr>
              <a:t>に。</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アルミサッシは、新しく作る時と比べて</a:t>
            </a:r>
            <a:r>
              <a:rPr kumimoji="1" lang="en-US" altLang="ja-JP" sz="2000">
                <a:latin typeface="BIZ UDPゴシック" panose="020B0400000000000000" pitchFamily="50" charset="-128"/>
                <a:ea typeface="BIZ UDPゴシック" panose="020B0400000000000000" pitchFamily="50" charset="-128"/>
              </a:rPr>
              <a:t>CO</a:t>
            </a:r>
            <a:r>
              <a:rPr kumimoji="1" lang="en-US" altLang="ja-JP" sz="1600">
                <a:latin typeface="BIZ UDPゴシック" panose="020B0400000000000000" pitchFamily="50" charset="-128"/>
                <a:ea typeface="BIZ UDPゴシック" panose="020B0400000000000000" pitchFamily="50" charset="-128"/>
              </a:rPr>
              <a:t>2</a:t>
            </a:r>
            <a:r>
              <a:rPr kumimoji="1" lang="ja-JP" altLang="en-US" sz="2000">
                <a:latin typeface="BIZ UDPゴシック" panose="020B0400000000000000" pitchFamily="50" charset="-128"/>
                <a:ea typeface="BIZ UDPゴシック" panose="020B0400000000000000" pitchFamily="50" charset="-128"/>
              </a:rPr>
              <a:t>排出量が約半分に。</a:t>
            </a:r>
            <a:endParaRPr kumimoji="1" lang="en-US" altLang="ja-JP" sz="2000">
              <a:latin typeface="BIZ UDPゴシック" panose="020B0400000000000000" pitchFamily="50" charset="-128"/>
              <a:ea typeface="BIZ UDPゴシック" panose="020B0400000000000000" pitchFamily="50" charset="-128"/>
            </a:endParaRPr>
          </a:p>
          <a:p>
            <a:endParaRPr kumimoji="1" lang="ja-JP" altLang="en-US" sz="2000" dirty="0">
              <a:latin typeface="BIZ UDPゴシック" panose="020B0400000000000000" pitchFamily="50" charset="-128"/>
              <a:ea typeface="BIZ UDPゴシック" panose="020B0400000000000000" pitchFamily="50" charset="-128"/>
            </a:endParaRPr>
          </a:p>
          <a:p>
            <a:r>
              <a:rPr kumimoji="1" lang="ja-JP" altLang="en-US" sz="3200" b="1">
                <a:latin typeface="BIZ UDPゴシック" panose="020B0400000000000000" pitchFamily="50" charset="-128"/>
                <a:ea typeface="BIZ UDPゴシック" panose="020B0400000000000000" pitchFamily="50" charset="-128"/>
              </a:rPr>
              <a:t>■船を使った輸送</a:t>
            </a:r>
            <a:r>
              <a:rPr kumimoji="1" lang="ja-JP" altLang="en-US" sz="2800" b="1">
                <a:latin typeface="BIZ UDPゴシック" panose="020B0400000000000000" pitchFamily="50" charset="-128"/>
                <a:ea typeface="BIZ UDPゴシック" panose="020B0400000000000000" pitchFamily="50" charset="-128"/>
              </a:rPr>
              <a:t>（モーダルシフト）</a:t>
            </a:r>
            <a:endParaRPr kumimoji="1" lang="en-US" altLang="ja-JP" sz="2800" b="1">
              <a:latin typeface="BIZ UDPゴシック" panose="020B0400000000000000" pitchFamily="50" charset="-128"/>
              <a:ea typeface="BIZ UDPゴシック" panose="020B0400000000000000" pitchFamily="50" charset="-128"/>
            </a:endParaRPr>
          </a:p>
          <a:p>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部材を運ぶ際、トラックだけでなく船を活用（モーダルシフト）することで、</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トラックのみで運ぶよりも</a:t>
            </a:r>
            <a:r>
              <a:rPr kumimoji="1" lang="en-US" altLang="ja-JP" sz="2000">
                <a:latin typeface="BIZ UDPゴシック" panose="020B0400000000000000" pitchFamily="50" charset="-128"/>
                <a:ea typeface="BIZ UDPゴシック" panose="020B0400000000000000" pitchFamily="50" charset="-128"/>
              </a:rPr>
              <a:t>CO</a:t>
            </a:r>
            <a:r>
              <a:rPr kumimoji="1" lang="en-US" altLang="ja-JP" sz="1600">
                <a:latin typeface="BIZ UDPゴシック" panose="020B0400000000000000" pitchFamily="50" charset="-128"/>
                <a:ea typeface="BIZ UDPゴシック" panose="020B0400000000000000" pitchFamily="50" charset="-128"/>
              </a:rPr>
              <a:t>2</a:t>
            </a:r>
            <a:r>
              <a:rPr kumimoji="1" lang="ja-JP" altLang="en-US" sz="2000">
                <a:latin typeface="BIZ UDPゴシック" panose="020B0400000000000000" pitchFamily="50" charset="-128"/>
                <a:ea typeface="BIZ UDPゴシック" panose="020B0400000000000000" pitchFamily="50" charset="-128"/>
              </a:rPr>
              <a:t>排出量を約</a:t>
            </a:r>
            <a:r>
              <a:rPr kumimoji="1" lang="en-US" altLang="ja-JP" sz="2000">
                <a:latin typeface="BIZ UDPゴシック" panose="020B0400000000000000" pitchFamily="50" charset="-128"/>
                <a:ea typeface="BIZ UDPゴシック" panose="020B0400000000000000" pitchFamily="50" charset="-128"/>
              </a:rPr>
              <a:t>80%</a:t>
            </a:r>
            <a:r>
              <a:rPr kumimoji="1" lang="ja-JP" altLang="en-US" sz="2000">
                <a:latin typeface="BIZ UDPゴシック" panose="020B0400000000000000" pitchFamily="50" charset="-128"/>
                <a:ea typeface="BIZ UDPゴシック" panose="020B0400000000000000" pitchFamily="50" charset="-128"/>
              </a:rPr>
              <a:t>削減しています。</a:t>
            </a:r>
            <a:endParaRPr kumimoji="1" lang="en-US" altLang="ja-JP" sz="200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508790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DF185-5BFC-E13E-891B-C1EADA4CB3FF}"/>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9CFC9F6C-CE31-F45C-7BEB-1D6481229E04}"/>
              </a:ext>
            </a:extLst>
          </p:cNvPr>
          <p:cNvSpPr txBox="1"/>
          <p:nvPr/>
        </p:nvSpPr>
        <p:spPr>
          <a:xfrm>
            <a:off x="1981200" y="2721796"/>
            <a:ext cx="8735602" cy="1669688"/>
          </a:xfrm>
          <a:prstGeom prst="rect">
            <a:avLst/>
          </a:prstGeom>
          <a:noFill/>
        </p:spPr>
        <p:txBody>
          <a:bodyPr wrap="square" rtlCol="0">
            <a:spAutoFit/>
          </a:bodyPr>
          <a:lstStyle/>
          <a:p>
            <a:r>
              <a:rPr kumimoji="1" lang="ja-JP" altLang="en-US" sz="3200" b="1">
                <a:latin typeface="BIZ UDPゴシック" panose="020B0400000000000000" pitchFamily="50" charset="-128"/>
                <a:ea typeface="BIZ UDPゴシック" panose="020B0400000000000000" pitchFamily="50" charset="-128"/>
              </a:rPr>
              <a:t>■鉄やアルミサッシの再利用</a:t>
            </a:r>
          </a:p>
          <a:p>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資源の枯渇を防ぎ、自然環境からの新たな資源採掘</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（鉄鉱石やアルミ鉱石など）を減らすことは、</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生物多様性の損失を防ぎ、自然を回復させることに繋がります。</a:t>
            </a:r>
          </a:p>
        </p:txBody>
      </p:sp>
      <p:pic>
        <p:nvPicPr>
          <p:cNvPr id="2" name="図 1">
            <a:extLst>
              <a:ext uri="{FF2B5EF4-FFF2-40B4-BE49-F238E27FC236}">
                <a16:creationId xmlns:a16="http://schemas.microsoft.com/office/drawing/2014/main" id="{378423F7-9291-9881-B4F1-C0FC5455C25C}"/>
              </a:ext>
            </a:extLst>
          </p:cNvPr>
          <p:cNvPicPr>
            <a:picLocks noChangeAspect="1"/>
          </p:cNvPicPr>
          <p:nvPr/>
        </p:nvPicPr>
        <p:blipFill>
          <a:blip r:embed="rId2"/>
          <a:stretch>
            <a:fillRect/>
          </a:stretch>
        </p:blipFill>
        <p:spPr>
          <a:xfrm>
            <a:off x="1749788" y="843878"/>
            <a:ext cx="4335326" cy="1877918"/>
          </a:xfrm>
          <a:prstGeom prst="rect">
            <a:avLst/>
          </a:prstGeom>
        </p:spPr>
      </p:pic>
    </p:spTree>
    <p:extLst>
      <p:ext uri="{BB962C8B-B14F-4D97-AF65-F5344CB8AC3E}">
        <p14:creationId xmlns:p14="http://schemas.microsoft.com/office/powerpoint/2010/main" val="3757531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1"/>
          <p:cNvSpPr txBox="1"/>
          <p:nvPr/>
        </p:nvSpPr>
        <p:spPr>
          <a:xfrm>
            <a:off x="2690782" y="1660864"/>
            <a:ext cx="6810437" cy="350352"/>
          </a:xfrm>
          <a:prstGeom prst="rect">
            <a:avLst/>
          </a:prstGeom>
        </p:spPr>
        <p:txBody>
          <a:bodyPr lIns="0" tIns="0" rIns="0" bIns="0" rtlCol="0" anchor="t">
            <a:spAutoFit/>
          </a:bodyPr>
          <a:lstStyle/>
          <a:p>
            <a:pPr algn="ctr">
              <a:lnSpc>
                <a:spcPts val="3220"/>
              </a:lnSpc>
            </a:pPr>
            <a:r>
              <a:rPr lang="en-US" sz="23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GREEN×</a:t>
            </a:r>
            <a:r>
              <a:rPr lang="en-US" sz="23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EXPO 2027</a:t>
            </a:r>
            <a:endParaRPr lang="en-US" sz="23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12" name="TextBox 12"/>
          <p:cNvSpPr txBox="1"/>
          <p:nvPr/>
        </p:nvSpPr>
        <p:spPr>
          <a:xfrm>
            <a:off x="1523998" y="3383199"/>
            <a:ext cx="9144000" cy="1005853"/>
          </a:xfrm>
          <a:prstGeom prst="rect">
            <a:avLst/>
          </a:prstGeom>
        </p:spPr>
        <p:txBody>
          <a:bodyPr wrap="square" lIns="0" tIns="0" rIns="0" bIns="0" rtlCol="0" anchor="t">
            <a:spAutoFit/>
          </a:bodyPr>
          <a:lstStyle/>
          <a:p>
            <a:pPr algn="ctr">
              <a:lnSpc>
                <a:spcPts val="4060"/>
              </a:lnSpc>
            </a:pPr>
            <a:r>
              <a:rPr lang="ja-JP" altLang="en-US" sz="36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建物を「壊す」から「活かし継ぐ」社会へ </a:t>
            </a:r>
          </a:p>
          <a:p>
            <a:pPr algn="ctr">
              <a:lnSpc>
                <a:spcPts val="4060"/>
              </a:lnSpc>
            </a:pPr>
            <a:r>
              <a:rPr lang="ja-JP" altLang="en-US" sz="28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～サーキュラー建築で描く</a:t>
            </a:r>
            <a:r>
              <a:rPr lang="en-US" altLang="ja-JP" sz="28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28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年の暮らし～</a:t>
            </a:r>
          </a:p>
        </p:txBody>
      </p:sp>
      <p:grpSp>
        <p:nvGrpSpPr>
          <p:cNvPr id="13" name="Group 13"/>
          <p:cNvGrpSpPr/>
          <p:nvPr/>
        </p:nvGrpSpPr>
        <p:grpSpPr>
          <a:xfrm>
            <a:off x="4874654" y="2444804"/>
            <a:ext cx="2442689" cy="504807"/>
            <a:chOff x="0" y="0"/>
            <a:chExt cx="3059437" cy="673076"/>
          </a:xfrm>
        </p:grpSpPr>
        <p:sp>
          <p:nvSpPr>
            <p:cNvPr id="14" name="Freeform 14"/>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5" name="TextBox 15"/>
            <p:cNvSpPr txBox="1"/>
            <p:nvPr/>
          </p:nvSpPr>
          <p:spPr>
            <a:xfrm>
              <a:off x="193568" y="123547"/>
              <a:ext cx="2672307" cy="350181"/>
            </a:xfrm>
            <a:prstGeom prst="rect">
              <a:avLst/>
            </a:prstGeom>
          </p:spPr>
          <p:txBody>
            <a:bodyPr wrap="square"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教材④</a:t>
              </a:r>
              <a:endParaRPr lang="en-US" sz="1721"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2" name="テキスト ボックス 1">
            <a:extLst>
              <a:ext uri="{FF2B5EF4-FFF2-40B4-BE49-F238E27FC236}">
                <a16:creationId xmlns:a16="http://schemas.microsoft.com/office/drawing/2014/main" id="{EAF3D0A5-7726-6932-F14A-79F2DF9A9B95}"/>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4530B-4D31-EE90-4E5C-D607B192930B}"/>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E7E4E523-552C-802A-FBF4-F50296290CFA}"/>
              </a:ext>
            </a:extLst>
          </p:cNvPr>
          <p:cNvPicPr>
            <a:picLocks noChangeAspect="1"/>
          </p:cNvPicPr>
          <p:nvPr/>
        </p:nvPicPr>
        <p:blipFill>
          <a:blip r:embed="rId2"/>
          <a:stretch>
            <a:fillRect/>
          </a:stretch>
        </p:blipFill>
        <p:spPr>
          <a:xfrm>
            <a:off x="1981200" y="808317"/>
            <a:ext cx="4495225" cy="1946221"/>
          </a:xfrm>
          <a:prstGeom prst="rect">
            <a:avLst/>
          </a:prstGeom>
        </p:spPr>
      </p:pic>
      <p:sp>
        <p:nvSpPr>
          <p:cNvPr id="6" name="テキスト ボックス 5">
            <a:extLst>
              <a:ext uri="{FF2B5EF4-FFF2-40B4-BE49-F238E27FC236}">
                <a16:creationId xmlns:a16="http://schemas.microsoft.com/office/drawing/2014/main" id="{20DA1AA1-FC9D-D901-BB12-F476C6398D83}"/>
              </a:ext>
            </a:extLst>
          </p:cNvPr>
          <p:cNvSpPr txBox="1"/>
          <p:nvPr/>
        </p:nvSpPr>
        <p:spPr>
          <a:xfrm>
            <a:off x="1981200" y="2721796"/>
            <a:ext cx="8735602" cy="1361911"/>
          </a:xfrm>
          <a:prstGeom prst="rect">
            <a:avLst/>
          </a:prstGeom>
          <a:noFill/>
        </p:spPr>
        <p:txBody>
          <a:bodyPr wrap="square" rtlCol="0">
            <a:spAutoFit/>
          </a:bodyPr>
          <a:lstStyle/>
          <a:p>
            <a:r>
              <a:rPr kumimoji="1" lang="ja-JP" altLang="en-US" sz="3200" b="1">
                <a:latin typeface="BIZ UDPゴシック" panose="020B0400000000000000" pitchFamily="50" charset="-128"/>
                <a:ea typeface="BIZ UDPゴシック" panose="020B0400000000000000" pitchFamily="50" charset="-128"/>
              </a:rPr>
              <a:t>■自然と共生する「未来の暮らし」</a:t>
            </a:r>
          </a:p>
          <a:p>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風・太陽・水・緑といった自然の力をかしこく活かす建築によって、</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都市の環境負荷を減らし、人と自然が心地よく共生する社会をつくります。</a:t>
            </a:r>
            <a:endParaRPr kumimoji="1" lang="en-US" altLang="ja-JP" sz="200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0371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C2BE6-FE3E-A495-E82F-A996AC0A3E0E}"/>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4795367F-4F25-A4D4-A7F6-8B4C5ED8A5A4}"/>
              </a:ext>
            </a:extLst>
          </p:cNvPr>
          <p:cNvPicPr>
            <a:picLocks noChangeAspect="1"/>
          </p:cNvPicPr>
          <p:nvPr/>
        </p:nvPicPr>
        <p:blipFill>
          <a:blip r:embed="rId2"/>
          <a:stretch>
            <a:fillRect/>
          </a:stretch>
        </p:blipFill>
        <p:spPr>
          <a:xfrm>
            <a:off x="1676400" y="791437"/>
            <a:ext cx="4373569" cy="1930359"/>
          </a:xfrm>
          <a:prstGeom prst="rect">
            <a:avLst/>
          </a:prstGeom>
        </p:spPr>
      </p:pic>
      <p:sp>
        <p:nvSpPr>
          <p:cNvPr id="6" name="テキスト ボックス 5">
            <a:extLst>
              <a:ext uri="{FF2B5EF4-FFF2-40B4-BE49-F238E27FC236}">
                <a16:creationId xmlns:a16="http://schemas.microsoft.com/office/drawing/2014/main" id="{44BCDC3A-D884-85DF-C5DE-A4EFE67F29B8}"/>
              </a:ext>
            </a:extLst>
          </p:cNvPr>
          <p:cNvSpPr txBox="1"/>
          <p:nvPr/>
        </p:nvSpPr>
        <p:spPr>
          <a:xfrm>
            <a:off x="1981200" y="2721796"/>
            <a:ext cx="8735602" cy="3431709"/>
          </a:xfrm>
          <a:prstGeom prst="rect">
            <a:avLst/>
          </a:prstGeom>
          <a:noFill/>
        </p:spPr>
        <p:txBody>
          <a:bodyPr wrap="square" rtlCol="0">
            <a:spAutoFit/>
          </a:bodyPr>
          <a:lstStyle/>
          <a:p>
            <a:r>
              <a:rPr kumimoji="1" lang="ja-JP" altLang="en-US" sz="3200" b="1">
                <a:latin typeface="BIZ UDPゴシック" panose="020B0400000000000000" pitchFamily="50" charset="-128"/>
                <a:ea typeface="BIZ UDPゴシック" panose="020B0400000000000000" pitchFamily="50" charset="-128"/>
              </a:rPr>
              <a:t>■使い捨てにしない「サーキュラー建築」</a:t>
            </a:r>
          </a:p>
          <a:p>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建物を「建てる」「壊す」だけでなく、「創る」「育む」「再生する」という</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循環型システムを構築しています。</a:t>
            </a:r>
          </a:p>
          <a:p>
            <a:endParaRPr kumimoji="1" lang="en-US" altLang="ja-JP" sz="3200" b="1">
              <a:latin typeface="BIZ UDPゴシック" panose="020B0400000000000000" pitchFamily="50" charset="-128"/>
              <a:ea typeface="BIZ UDPゴシック" panose="020B0400000000000000" pitchFamily="50" charset="-128"/>
            </a:endParaRPr>
          </a:p>
          <a:p>
            <a:r>
              <a:rPr kumimoji="1" lang="ja-JP" altLang="en-US" sz="3200" b="1">
                <a:latin typeface="BIZ UDPゴシック" panose="020B0400000000000000" pitchFamily="50" charset="-128"/>
                <a:ea typeface="BIZ UDPゴシック" panose="020B0400000000000000" pitchFamily="50" charset="-128"/>
              </a:rPr>
              <a:t>■独自の基準と修繕で部材を長く活かす</a:t>
            </a:r>
          </a:p>
          <a:p>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鉄骨などの部材を独立したパーツで管理し、次の現場でも安全に使えるよう独自基準で厳しくチェック。溶接による修復や塗装を行い、できるだけ</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元の形を生かしたまま次の建築へと価値ある資源として繋いでいます。</a:t>
            </a:r>
          </a:p>
        </p:txBody>
      </p:sp>
    </p:spTree>
    <p:extLst>
      <p:ext uri="{BB962C8B-B14F-4D97-AF65-F5344CB8AC3E}">
        <p14:creationId xmlns:p14="http://schemas.microsoft.com/office/powerpoint/2010/main" val="3290345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37540-44EE-7D8C-710D-995407169F47}"/>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680DEFE-F7A6-B844-4AD4-E1C4AC7C1AFD}"/>
              </a:ext>
            </a:extLst>
          </p:cNvPr>
          <p:cNvSpPr txBox="1"/>
          <p:nvPr/>
        </p:nvSpPr>
        <p:spPr>
          <a:xfrm>
            <a:off x="5638800" y="6087936"/>
            <a:ext cx="5638800" cy="307777"/>
          </a:xfrm>
          <a:prstGeom prst="rect">
            <a:avLst/>
          </a:prstGeom>
          <a:noFill/>
        </p:spPr>
        <p:txBody>
          <a:bodyPr wrap="square" rtlCol="0">
            <a:spAutoFit/>
          </a:bodyPr>
          <a:lstStyle/>
          <a:p>
            <a:r>
              <a:rPr kumimoji="1" lang="ja-JP" altLang="en-US" sz="1400">
                <a:latin typeface="BIZ UDPゴシック" panose="020B0400000000000000" pitchFamily="50" charset="-128"/>
                <a:ea typeface="BIZ UDPゴシック" panose="020B0400000000000000" pitchFamily="50" charset="-128"/>
              </a:rPr>
              <a:t>大和ハウスグループ出展イメージ（協会</a:t>
            </a:r>
            <a:r>
              <a:rPr kumimoji="1" lang="en-US" altLang="ja-JP" sz="1400">
                <a:latin typeface="BIZ UDPゴシック" panose="020B0400000000000000" pitchFamily="50" charset="-128"/>
                <a:ea typeface="BIZ UDPゴシック" panose="020B0400000000000000" pitchFamily="50" charset="-128"/>
              </a:rPr>
              <a:t>HP Village</a:t>
            </a:r>
            <a:r>
              <a:rPr kumimoji="1" lang="ja-JP" altLang="en-US" sz="1400">
                <a:latin typeface="BIZ UDPゴシック" panose="020B0400000000000000" pitchFamily="50" charset="-128"/>
                <a:ea typeface="BIZ UDPゴシック" panose="020B0400000000000000" pitchFamily="50" charset="-128"/>
              </a:rPr>
              <a:t>出展ページより）</a:t>
            </a:r>
          </a:p>
        </p:txBody>
      </p:sp>
    </p:spTree>
    <p:extLst>
      <p:ext uri="{BB962C8B-B14F-4D97-AF65-F5344CB8AC3E}">
        <p14:creationId xmlns:p14="http://schemas.microsoft.com/office/powerpoint/2010/main" val="14531626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AE210-0727-D668-3D3C-AD8023E3F6BC}"/>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05C379A7-47F7-B31B-59A8-87ED39CDDA20}"/>
              </a:ext>
            </a:extLst>
          </p:cNvPr>
          <p:cNvSpPr/>
          <p:nvPr/>
        </p:nvSpPr>
        <p:spPr>
          <a:xfrm>
            <a:off x="2667000" y="2269123"/>
            <a:ext cx="6858000" cy="16002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ワーク</a:t>
            </a:r>
            <a:endPar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24372072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23754-0B15-65B0-C1EC-B6723BF01352}"/>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183993C4-A0F5-7671-3894-79F3AE32D6A7}"/>
              </a:ext>
            </a:extLst>
          </p:cNvPr>
          <p:cNvSpPr/>
          <p:nvPr/>
        </p:nvSpPr>
        <p:spPr>
          <a:xfrm>
            <a:off x="4383763" y="2057400"/>
            <a:ext cx="3424467" cy="50480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テーマ</a:t>
            </a:r>
          </a:p>
        </p:txBody>
      </p:sp>
      <p:sp>
        <p:nvSpPr>
          <p:cNvPr id="8" name="TextBox 11">
            <a:extLst>
              <a:ext uri="{FF2B5EF4-FFF2-40B4-BE49-F238E27FC236}">
                <a16:creationId xmlns:a16="http://schemas.microsoft.com/office/drawing/2014/main" id="{4DAF416F-FCC6-6CD2-40F7-9FB8DBDA98C4}"/>
              </a:ext>
            </a:extLst>
          </p:cNvPr>
          <p:cNvSpPr txBox="1"/>
          <p:nvPr/>
        </p:nvSpPr>
        <p:spPr>
          <a:xfrm>
            <a:off x="1219198" y="3155434"/>
            <a:ext cx="9753599" cy="1399166"/>
          </a:xfrm>
          <a:prstGeom prst="rect">
            <a:avLst/>
          </a:prstGeom>
        </p:spPr>
        <p:txBody>
          <a:bodyPr wrap="square" lIns="0" tIns="0" rIns="0" bIns="0" rtlCol="0" anchor="t">
            <a:spAutoFit/>
          </a:bodyPr>
          <a:lstStyle/>
          <a:p>
            <a:pPr algn="ctr">
              <a:lnSpc>
                <a:spcPct val="15000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幸せを創る明日の風景</a:t>
            </a:r>
            <a:endParaRPr lang="en-US" altLang="ja-JP" sz="32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lnSpc>
                <a:spcPct val="15000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 ～</a:t>
            </a:r>
            <a:r>
              <a:rPr lang="en-US" altLang="ja-JP" sz="32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年の私たちの社会をデザインしよう～</a:t>
            </a:r>
            <a:endParaRPr lang="en-US" altLang="ja-JP" sz="32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16948908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8E21B9-F6CF-637B-285D-E6E770544A36}"/>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D7E8136B-4E9C-B34E-5729-0718D12498A8}"/>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2522EDC4-55E6-5B2D-7C82-86B99FFCB91B}"/>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A8B7A3E6-6EA4-4B91-B918-F938E962E1E3}"/>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D2A5A649-A11F-E24B-DDFE-C4D27B02A874}"/>
              </a:ext>
            </a:extLst>
          </p:cNvPr>
          <p:cNvSpPr/>
          <p:nvPr/>
        </p:nvSpPr>
        <p:spPr>
          <a:xfrm>
            <a:off x="2771552" y="2769398"/>
            <a:ext cx="6656656" cy="1116802"/>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a:latin typeface="BIZ UDPゴシック" panose="020B0400000000000000" pitchFamily="50" charset="-128"/>
                <a:ea typeface="BIZ UDPゴシック" panose="020B0400000000000000" pitchFamily="50" charset="-128"/>
              </a:rPr>
              <a:t>なぜ、</a:t>
            </a:r>
            <a:r>
              <a:rPr kumimoji="1" lang="en-US" altLang="ja-JP" sz="3200" b="1">
                <a:latin typeface="BIZ UDPゴシック" panose="020B0400000000000000" pitchFamily="50" charset="-128"/>
                <a:ea typeface="BIZ UDPゴシック" panose="020B0400000000000000" pitchFamily="50" charset="-128"/>
              </a:rPr>
              <a:t>2050</a:t>
            </a:r>
            <a:r>
              <a:rPr kumimoji="1" lang="ja-JP" altLang="en-US" sz="3200" b="1">
                <a:latin typeface="BIZ UDPゴシック" panose="020B0400000000000000" pitchFamily="50" charset="-128"/>
                <a:ea typeface="BIZ UDPゴシック" panose="020B0400000000000000" pitchFamily="50" charset="-128"/>
              </a:rPr>
              <a:t>年？</a:t>
            </a:r>
          </a:p>
        </p:txBody>
      </p:sp>
      <p:sp>
        <p:nvSpPr>
          <p:cNvPr id="15" name="テキスト ボックス 14">
            <a:extLst>
              <a:ext uri="{FF2B5EF4-FFF2-40B4-BE49-F238E27FC236}">
                <a16:creationId xmlns:a16="http://schemas.microsoft.com/office/drawing/2014/main" id="{C8F019D3-D5F2-274A-6C24-406BA9163C33}"/>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Tree>
    <p:extLst>
      <p:ext uri="{BB962C8B-B14F-4D97-AF65-F5344CB8AC3E}">
        <p14:creationId xmlns:p14="http://schemas.microsoft.com/office/powerpoint/2010/main" val="42549227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74B11-9ED7-902D-C5AC-1E0CF4FE40B3}"/>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54A0248E-A57E-AF15-1F58-42963AEEDAC1}"/>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6431F461-E444-0BB5-8232-550C3B938CDE}"/>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939BB248-48A3-AABF-63F2-75AB1A241D25}"/>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7E43D7C3-FB03-B256-8442-2BB39BE912C3}"/>
              </a:ext>
            </a:extLst>
          </p:cNvPr>
          <p:cNvSpPr/>
          <p:nvPr/>
        </p:nvSpPr>
        <p:spPr>
          <a:xfrm>
            <a:off x="2610054" y="1267407"/>
            <a:ext cx="6294667" cy="798378"/>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2050</a:t>
            </a:r>
            <a:r>
              <a:rPr kumimoji="1" lang="ja-JP" altLang="en-US" sz="2400" b="1">
                <a:latin typeface="BIZ UDPゴシック" panose="020B0400000000000000" pitchFamily="50" charset="-128"/>
                <a:ea typeface="BIZ UDPゴシック" panose="020B0400000000000000" pitchFamily="50" charset="-128"/>
              </a:rPr>
              <a:t>年カーボンニュートラル宣言</a:t>
            </a:r>
          </a:p>
        </p:txBody>
      </p:sp>
      <p:sp>
        <p:nvSpPr>
          <p:cNvPr id="11" name="テキスト ボックス 10">
            <a:extLst>
              <a:ext uri="{FF2B5EF4-FFF2-40B4-BE49-F238E27FC236}">
                <a16:creationId xmlns:a16="http://schemas.microsoft.com/office/drawing/2014/main" id="{33E5AF9B-889D-6AFD-ED5A-B3A9C2CEED56}"/>
              </a:ext>
            </a:extLst>
          </p:cNvPr>
          <p:cNvSpPr txBox="1"/>
          <p:nvPr/>
        </p:nvSpPr>
        <p:spPr>
          <a:xfrm>
            <a:off x="2107956" y="5085978"/>
            <a:ext cx="8415902" cy="707886"/>
          </a:xfrm>
          <a:prstGeom prst="rect">
            <a:avLst/>
          </a:prstGeom>
          <a:noFill/>
        </p:spPr>
        <p:txBody>
          <a:bodyPr wrap="square">
            <a:spAutoFit/>
          </a:bodyPr>
          <a:lstStyle/>
          <a:p>
            <a:pPr indent="127000" algn="just">
              <a:buNone/>
            </a:pPr>
            <a:r>
              <a:rPr lang="en-US" altLang="ja-JP" sz="20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2020</a:t>
            </a:r>
            <a:r>
              <a:rPr lang="ja-JP" altLang="ja-JP" sz="2000" kern="100">
                <a:effectLst/>
                <a:latin typeface="BIZ UDPゴシック" panose="020B0400000000000000" pitchFamily="50" charset="-128"/>
                <a:ea typeface="BIZ UDPゴシック" panose="020B0400000000000000" pitchFamily="50" charset="-128"/>
                <a:cs typeface="Times New Roman" panose="02020603050405020304" pitchFamily="18" charset="0"/>
              </a:rPr>
              <a:t>年</a:t>
            </a:r>
            <a:r>
              <a:rPr lang="en-US" altLang="ja-JP" sz="20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10</a:t>
            </a:r>
            <a:r>
              <a:rPr lang="ja-JP" altLang="ja-JP" sz="2000" kern="100">
                <a:effectLst/>
                <a:latin typeface="BIZ UDPゴシック" panose="020B0400000000000000" pitchFamily="50" charset="-128"/>
                <a:ea typeface="BIZ UDPゴシック" panose="020B0400000000000000" pitchFamily="50" charset="-128"/>
                <a:cs typeface="Times New Roman" panose="02020603050405020304" pitchFamily="18" charset="0"/>
              </a:rPr>
              <a:t>月、日本政府は</a:t>
            </a:r>
            <a:r>
              <a:rPr lang="en-US" altLang="ja-JP" sz="2000" kern="100" dirty="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2050</a:t>
            </a:r>
            <a:r>
              <a:rPr lang="ja-JP" altLang="ja-JP" sz="2000" kern="10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年までに温室効果ガスの排出を</a:t>
            </a:r>
            <a:endParaRPr lang="en-US" altLang="ja-JP" sz="2000" kern="100" dirty="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indent="127000" algn="just">
              <a:buNone/>
            </a:pPr>
            <a:r>
              <a:rPr lang="ja-JP" altLang="ja-JP" sz="2000" kern="10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全体としてゼロにする</a:t>
            </a:r>
            <a:r>
              <a:rPr lang="ja-JP" altLang="ja-JP" sz="2000" kern="100">
                <a:effectLst/>
                <a:latin typeface="BIZ UDPゴシック" panose="020B0400000000000000" pitchFamily="50" charset="-128"/>
                <a:ea typeface="BIZ UDPゴシック" panose="020B0400000000000000" pitchFamily="50" charset="-128"/>
                <a:cs typeface="Times New Roman" panose="02020603050405020304" pitchFamily="18" charset="0"/>
              </a:rPr>
              <a:t>、カーボンニュートラルを目指すことを宣言。</a:t>
            </a:r>
            <a:endParaRPr lang="ja-JP" altLang="ja-JP" sz="240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p:txBody>
      </p:sp>
      <p:pic>
        <p:nvPicPr>
          <p:cNvPr id="13" name="図 12">
            <a:extLst>
              <a:ext uri="{FF2B5EF4-FFF2-40B4-BE49-F238E27FC236}">
                <a16:creationId xmlns:a16="http://schemas.microsoft.com/office/drawing/2014/main" id="{4BA8991C-A916-2131-4819-B4831C118A3C}"/>
              </a:ext>
            </a:extLst>
          </p:cNvPr>
          <p:cNvPicPr>
            <a:picLocks noChangeAspect="1"/>
          </p:cNvPicPr>
          <p:nvPr/>
        </p:nvPicPr>
        <p:blipFill>
          <a:blip r:embed="rId3"/>
          <a:stretch>
            <a:fillRect/>
          </a:stretch>
        </p:blipFill>
        <p:spPr>
          <a:xfrm>
            <a:off x="2051447" y="2229632"/>
            <a:ext cx="7411883" cy="2856346"/>
          </a:xfrm>
          <a:prstGeom prst="rect">
            <a:avLst/>
          </a:prstGeom>
        </p:spPr>
      </p:pic>
      <p:sp>
        <p:nvSpPr>
          <p:cNvPr id="14" name="テキスト ボックス 13">
            <a:extLst>
              <a:ext uri="{FF2B5EF4-FFF2-40B4-BE49-F238E27FC236}">
                <a16:creationId xmlns:a16="http://schemas.microsoft.com/office/drawing/2014/main" id="{469DBDA6-36E9-44CA-F4F6-3C7BC5396EC9}"/>
              </a:ext>
            </a:extLst>
          </p:cNvPr>
          <p:cNvSpPr txBox="1"/>
          <p:nvPr/>
        </p:nvSpPr>
        <p:spPr>
          <a:xfrm>
            <a:off x="8767289" y="6211681"/>
            <a:ext cx="2057400" cy="246221"/>
          </a:xfrm>
          <a:prstGeom prst="rect">
            <a:avLst/>
          </a:prstGeom>
          <a:noFill/>
        </p:spPr>
        <p:txBody>
          <a:bodyPr wrap="square" rtlCol="0">
            <a:spAutoFit/>
          </a:bodyPr>
          <a:lstStyle/>
          <a:p>
            <a:r>
              <a:rPr kumimoji="1" lang="ja-JP" altLang="en-US" sz="1000">
                <a:latin typeface="BIZ UDPゴシック" panose="020B0400000000000000" pitchFamily="50" charset="-128"/>
                <a:ea typeface="BIZ UDPゴシック" panose="020B0400000000000000" pitchFamily="50" charset="-128"/>
              </a:rPr>
              <a:t>環境省脱炭素ポータルより引用</a:t>
            </a:r>
          </a:p>
        </p:txBody>
      </p:sp>
      <p:sp>
        <p:nvSpPr>
          <p:cNvPr id="5" name="テキスト ボックス 4">
            <a:extLst>
              <a:ext uri="{FF2B5EF4-FFF2-40B4-BE49-F238E27FC236}">
                <a16:creationId xmlns:a16="http://schemas.microsoft.com/office/drawing/2014/main" id="{BA601E63-6632-F23F-92A5-CE9086B78D75}"/>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Tree>
    <p:extLst>
      <p:ext uri="{BB962C8B-B14F-4D97-AF65-F5344CB8AC3E}">
        <p14:creationId xmlns:p14="http://schemas.microsoft.com/office/powerpoint/2010/main" val="30860862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E5D0C-FE8E-CE38-226A-FE06D223339D}"/>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6BA0A719-5C78-CE12-A98A-D284F1313A4C}"/>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7BC5D1B0-8ACD-4827-CBDF-E1F928E7FFF4}"/>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365EF626-A85D-3BAA-0656-FEC0CBAB2975}"/>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ワーク①</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10" name="テキスト ボックス 9">
            <a:extLst>
              <a:ext uri="{FF2B5EF4-FFF2-40B4-BE49-F238E27FC236}">
                <a16:creationId xmlns:a16="http://schemas.microsoft.com/office/drawing/2014/main" id="{33715ED8-5E2F-F172-2A00-C9F401143EAE}"/>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
        <p:nvSpPr>
          <p:cNvPr id="6" name="角丸四角形 8">
            <a:extLst>
              <a:ext uri="{FF2B5EF4-FFF2-40B4-BE49-F238E27FC236}">
                <a16:creationId xmlns:a16="http://schemas.microsoft.com/office/drawing/2014/main" id="{28E3C154-971D-535A-0841-6DC4535D9B30}"/>
              </a:ext>
            </a:extLst>
          </p:cNvPr>
          <p:cNvSpPr/>
          <p:nvPr/>
        </p:nvSpPr>
        <p:spPr>
          <a:xfrm>
            <a:off x="2286000" y="1977821"/>
            <a:ext cx="7620000" cy="2902358"/>
          </a:xfrm>
          <a:prstGeom prst="roundRect">
            <a:avLst>
              <a:gd name="adj" fmla="val 50000"/>
            </a:avLst>
          </a:prstGeom>
          <a:solidFill>
            <a:srgbClr val="F35F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3E5629CC-0A19-7E9C-7B95-495994A2ACCC}"/>
              </a:ext>
            </a:extLst>
          </p:cNvPr>
          <p:cNvGrpSpPr/>
          <p:nvPr/>
        </p:nvGrpSpPr>
        <p:grpSpPr>
          <a:xfrm>
            <a:off x="2792967" y="2414973"/>
            <a:ext cx="6606065" cy="2108937"/>
            <a:chOff x="2729055" y="2557966"/>
            <a:chExt cx="4311184" cy="1622036"/>
          </a:xfrm>
        </p:grpSpPr>
        <p:sp>
          <p:nvSpPr>
            <p:cNvPr id="11" name="TextBox 11">
              <a:extLst>
                <a:ext uri="{FF2B5EF4-FFF2-40B4-BE49-F238E27FC236}">
                  <a16:creationId xmlns:a16="http://schemas.microsoft.com/office/drawing/2014/main" id="{87641C07-4036-78F0-B4B3-DF4974721D97}"/>
                </a:ext>
              </a:extLst>
            </p:cNvPr>
            <p:cNvSpPr txBox="1"/>
            <p:nvPr/>
          </p:nvSpPr>
          <p:spPr>
            <a:xfrm>
              <a:off x="2729055" y="3233128"/>
              <a:ext cx="4311184" cy="946874"/>
            </a:xfrm>
            <a:prstGeom prst="rect">
              <a:avLst/>
            </a:prstGeom>
          </p:spPr>
          <p:txBody>
            <a:bodyPr wrap="square" lIns="0" tIns="0" rIns="0" bIns="0" rtlCol="0" anchor="t">
              <a:spAutoFit/>
            </a:bodyPr>
            <a:lstStyle/>
            <a:p>
              <a:pPr algn="ctr"/>
              <a:r>
                <a:rPr lang="ja-JP" altLang="en-US" sz="4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あなたは</a:t>
              </a:r>
              <a:endParaRPr lang="en-US" altLang="ja-JP" sz="4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4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何歳ですか？</a:t>
              </a:r>
            </a:p>
          </p:txBody>
        </p:sp>
        <p:sp>
          <p:nvSpPr>
            <p:cNvPr id="12" name="TextBox 11">
              <a:extLst>
                <a:ext uri="{FF2B5EF4-FFF2-40B4-BE49-F238E27FC236}">
                  <a16:creationId xmlns:a16="http://schemas.microsoft.com/office/drawing/2014/main" id="{CD776A94-D5F0-6FE5-5A6A-7D702DF5A76D}"/>
                </a:ext>
              </a:extLst>
            </p:cNvPr>
            <p:cNvSpPr txBox="1"/>
            <p:nvPr/>
          </p:nvSpPr>
          <p:spPr>
            <a:xfrm>
              <a:off x="3073997" y="2557966"/>
              <a:ext cx="3520895" cy="295899"/>
            </a:xfrm>
            <a:prstGeom prst="rect">
              <a:avLst/>
            </a:prstGeom>
          </p:spPr>
          <p:txBody>
            <a:bodyPr wrap="square" lIns="0" tIns="0" rIns="0" bIns="0" rtlCol="0" anchor="t">
              <a:spAutoFit/>
            </a:bodyPr>
            <a:lstStyle/>
            <a:p>
              <a:pPr algn="ctr">
                <a:lnSpc>
                  <a:spcPts val="3020"/>
                </a:lnSpc>
              </a:pPr>
              <a:r>
                <a:rPr lang="en-US" altLang="ja-JP" sz="4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4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年</a:t>
              </a:r>
            </a:p>
          </p:txBody>
        </p:sp>
        <p:cxnSp>
          <p:nvCxnSpPr>
            <p:cNvPr id="13" name="直線コネクタ 12">
              <a:extLst>
                <a:ext uri="{FF2B5EF4-FFF2-40B4-BE49-F238E27FC236}">
                  <a16:creationId xmlns:a16="http://schemas.microsoft.com/office/drawing/2014/main" id="{11C91F17-6A0D-1CB0-68D6-D1035D8E7CCD}"/>
                </a:ext>
              </a:extLst>
            </p:cNvPr>
            <p:cNvCxnSpPr>
              <a:cxnSpLocks/>
            </p:cNvCxnSpPr>
            <p:nvPr/>
          </p:nvCxnSpPr>
          <p:spPr>
            <a:xfrm>
              <a:off x="3257172" y="2986236"/>
              <a:ext cx="31545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61219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14123-C318-E72C-1B1F-27CA39A9453B}"/>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0FC5A869-6383-F99A-923B-930B13753FBD}"/>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66DC3E56-CFC0-C169-295D-81BA8F7FCF83}"/>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E3779838-40C2-4D79-FC7B-658A58570FBF}"/>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ワーク①</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34511FEC-9C61-E9F8-378E-B2FDEEEA06A3}"/>
              </a:ext>
            </a:extLst>
          </p:cNvPr>
          <p:cNvSpPr/>
          <p:nvPr/>
        </p:nvSpPr>
        <p:spPr>
          <a:xfrm>
            <a:off x="944333" y="1267216"/>
            <a:ext cx="3170467" cy="49535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個人ワーク３分</a:t>
            </a:r>
          </a:p>
        </p:txBody>
      </p:sp>
      <p:sp>
        <p:nvSpPr>
          <p:cNvPr id="5" name="TextBox 11">
            <a:extLst>
              <a:ext uri="{FF2B5EF4-FFF2-40B4-BE49-F238E27FC236}">
                <a16:creationId xmlns:a16="http://schemas.microsoft.com/office/drawing/2014/main" id="{4B390F30-D0C7-7E32-CCB4-99A2BFC85246}"/>
              </a:ext>
            </a:extLst>
          </p:cNvPr>
          <p:cNvSpPr txBox="1"/>
          <p:nvPr/>
        </p:nvSpPr>
        <p:spPr>
          <a:xfrm>
            <a:off x="4429209" y="1321090"/>
            <a:ext cx="6810437" cy="352148"/>
          </a:xfrm>
          <a:prstGeom prst="rect">
            <a:avLst/>
          </a:prstGeom>
        </p:spPr>
        <p:txBody>
          <a:bodyPr lIns="0" tIns="0" rIns="0" bIns="0" rtlCol="0" anchor="t">
            <a:spAutoFit/>
          </a:bodyPr>
          <a:lstStyle/>
          <a:p>
            <a:pPr>
              <a:lnSpc>
                <a:spcPts val="3220"/>
              </a:lnSpc>
            </a:pP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明日（</a:t>
            </a:r>
            <a:r>
              <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年）の風景を言葉にしてみよう！</a:t>
            </a:r>
            <a:endPar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8" name="四角形: 角を丸くする 7">
            <a:extLst>
              <a:ext uri="{FF2B5EF4-FFF2-40B4-BE49-F238E27FC236}">
                <a16:creationId xmlns:a16="http://schemas.microsoft.com/office/drawing/2014/main" id="{A1F1DEAB-8352-2432-72D9-F2AFBBE493EB}"/>
              </a:ext>
            </a:extLst>
          </p:cNvPr>
          <p:cNvSpPr/>
          <p:nvPr/>
        </p:nvSpPr>
        <p:spPr>
          <a:xfrm>
            <a:off x="1254082" y="2108007"/>
            <a:ext cx="9642517" cy="3482777"/>
          </a:xfrm>
          <a:prstGeom prst="roundRect">
            <a:avLst>
              <a:gd name="adj" fmla="val 4637"/>
            </a:avLst>
          </a:prstGeom>
          <a:noFill/>
          <a:ln w="57150">
            <a:solidFill>
              <a:srgbClr val="1770C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935EDF4E-F544-B61A-A245-8E034C1F7123}"/>
              </a:ext>
            </a:extLst>
          </p:cNvPr>
          <p:cNvSpPr txBox="1"/>
          <p:nvPr/>
        </p:nvSpPr>
        <p:spPr>
          <a:xfrm>
            <a:off x="3881967" y="2407173"/>
            <a:ext cx="6709834" cy="2855397"/>
          </a:xfrm>
          <a:prstGeom prst="rect">
            <a:avLst/>
          </a:prstGeom>
          <a:noFill/>
        </p:spPr>
        <p:txBody>
          <a:bodyPr wrap="square">
            <a:spAutoFit/>
          </a:bodyPr>
          <a:lstStyle/>
          <a:p>
            <a:pPr>
              <a:lnSpc>
                <a:spcPts val="2500"/>
              </a:lnSpc>
            </a:pPr>
            <a:r>
              <a:rPr lang="ja-JP" altLang="en-US" sz="2400">
                <a:latin typeface="BIZ UDPゴシック" panose="020B0400000000000000" pitchFamily="50" charset="-128"/>
                <a:ea typeface="BIZ UDPゴシック" panose="020B0400000000000000" pitchFamily="50" charset="-128"/>
              </a:rPr>
              <a:t>「この街には、捨てるという感覚がありません。</a:t>
            </a:r>
            <a:endParaRPr lang="en-US" altLang="ja-JP" sz="2400">
              <a:latin typeface="BIZ UDPゴシック" panose="020B0400000000000000" pitchFamily="50" charset="-128"/>
              <a:ea typeface="BIZ UDPゴシック" panose="020B0400000000000000" pitchFamily="50" charset="-128"/>
            </a:endParaRPr>
          </a:p>
          <a:p>
            <a:pPr>
              <a:lnSpc>
                <a:spcPts val="2500"/>
              </a:lnSpc>
            </a:pPr>
            <a:endParaRPr lang="ja-JP" altLang="en-US" sz="2400">
              <a:latin typeface="BIZ UDPゴシック" panose="020B0400000000000000" pitchFamily="50" charset="-128"/>
              <a:ea typeface="BIZ UDPゴシック" panose="020B0400000000000000" pitchFamily="50" charset="-128"/>
            </a:endParaRPr>
          </a:p>
          <a:p>
            <a:pPr>
              <a:lnSpc>
                <a:spcPct val="150000"/>
              </a:lnSpc>
            </a:pPr>
            <a:r>
              <a:rPr lang="ja-JP" altLang="en-US" sz="2400">
                <a:latin typeface="BIZ UDPゴシック" panose="020B0400000000000000" pitchFamily="50" charset="-128"/>
                <a:ea typeface="BIZ UDPゴシック" panose="020B0400000000000000" pitchFamily="50" charset="-128"/>
              </a:rPr>
              <a:t>私が今日使った</a:t>
            </a:r>
            <a:r>
              <a:rPr lang="en-US" altLang="ja-JP" sz="2400">
                <a:latin typeface="BIZ UDPゴシック" panose="020B0400000000000000" pitchFamily="50" charset="-128"/>
                <a:ea typeface="BIZ UDPゴシック" panose="020B0400000000000000" pitchFamily="50" charset="-128"/>
              </a:rPr>
              <a:t>[</a:t>
            </a:r>
            <a:r>
              <a:rPr lang="ja-JP" altLang="en-US" sz="2400">
                <a:highlight>
                  <a:srgbClr val="D7E60D"/>
                </a:highlight>
                <a:latin typeface="BIZ UDPゴシック" panose="020B0400000000000000" pitchFamily="50" charset="-128"/>
                <a:ea typeface="BIZ UDPゴシック" panose="020B0400000000000000" pitchFamily="50" charset="-128"/>
              </a:rPr>
              <a:t>　①：どんな製品？　</a:t>
            </a:r>
            <a:r>
              <a:rPr lang="en-US" altLang="ja-JP" sz="2400">
                <a:latin typeface="BIZ UDPゴシック" panose="020B0400000000000000" pitchFamily="50" charset="-128"/>
                <a:ea typeface="BIZ UDPゴシック" panose="020B0400000000000000" pitchFamily="50" charset="-128"/>
              </a:rPr>
              <a:t>] </a:t>
            </a:r>
            <a:r>
              <a:rPr lang="ja-JP" altLang="en-US" sz="2400">
                <a:latin typeface="BIZ UDPゴシック" panose="020B0400000000000000" pitchFamily="50" charset="-128"/>
                <a:ea typeface="BIZ UDPゴシック" panose="020B0400000000000000" pitchFamily="50" charset="-128"/>
              </a:rPr>
              <a:t>も、</a:t>
            </a:r>
            <a:endParaRPr lang="en-US" altLang="ja-JP" sz="2400">
              <a:latin typeface="BIZ UDPゴシック" panose="020B0400000000000000" pitchFamily="50" charset="-128"/>
              <a:ea typeface="BIZ UDPゴシック" panose="020B0400000000000000" pitchFamily="50" charset="-128"/>
            </a:endParaRPr>
          </a:p>
          <a:p>
            <a:pPr>
              <a:lnSpc>
                <a:spcPct val="150000"/>
              </a:lnSpc>
            </a:pPr>
            <a:r>
              <a:rPr lang="ja-JP" altLang="en-US" sz="2400">
                <a:latin typeface="BIZ UDPゴシック" panose="020B0400000000000000" pitchFamily="50" charset="-128"/>
                <a:ea typeface="BIZ UDPゴシック" panose="020B0400000000000000" pitchFamily="50" charset="-128"/>
              </a:rPr>
              <a:t>使い終わったら</a:t>
            </a:r>
            <a:r>
              <a:rPr lang="en-US" altLang="ja-JP" sz="2400">
                <a:latin typeface="BIZ UDPゴシック" panose="020B0400000000000000" pitchFamily="50" charset="-128"/>
                <a:ea typeface="BIZ UDPゴシック" panose="020B0400000000000000" pitchFamily="50" charset="-128"/>
              </a:rPr>
              <a:t>[</a:t>
            </a:r>
            <a:r>
              <a:rPr lang="ja-JP" altLang="en-US" sz="2400">
                <a:highlight>
                  <a:srgbClr val="D7E60D"/>
                </a:highlight>
                <a:latin typeface="BIZ UDPゴシック" panose="020B0400000000000000" pitchFamily="50" charset="-128"/>
                <a:ea typeface="BIZ UDPゴシック" panose="020B0400000000000000" pitchFamily="50" charset="-128"/>
              </a:rPr>
              <a:t>　②どんな風に生まれ変わる？</a:t>
            </a:r>
            <a:r>
              <a:rPr lang="en-US" altLang="ja-JP" sz="2400">
                <a:latin typeface="BIZ UDPゴシック" panose="020B0400000000000000" pitchFamily="50" charset="-128"/>
                <a:ea typeface="BIZ UDPゴシック" panose="020B0400000000000000" pitchFamily="50" charset="-128"/>
              </a:rPr>
              <a:t>] </a:t>
            </a:r>
            <a:r>
              <a:rPr lang="ja-JP" altLang="en-US" sz="2400">
                <a:latin typeface="BIZ UDPゴシック" panose="020B0400000000000000" pitchFamily="50" charset="-128"/>
                <a:ea typeface="BIZ UDPゴシック" panose="020B0400000000000000" pitchFamily="50" charset="-128"/>
              </a:rPr>
              <a:t>となる仕組みになっていて、</a:t>
            </a:r>
            <a:endParaRPr lang="en-US" altLang="ja-JP" sz="2400">
              <a:latin typeface="BIZ UDPゴシック" panose="020B0400000000000000" pitchFamily="50" charset="-128"/>
              <a:ea typeface="BIZ UDPゴシック" panose="020B0400000000000000" pitchFamily="50" charset="-128"/>
            </a:endParaRPr>
          </a:p>
          <a:p>
            <a:pPr>
              <a:lnSpc>
                <a:spcPct val="150000"/>
              </a:lnSpc>
            </a:pPr>
            <a:r>
              <a:rPr lang="ja-JP" altLang="en-US" sz="2400">
                <a:latin typeface="BIZ UDPゴシック" panose="020B0400000000000000" pitchFamily="50" charset="-128"/>
                <a:ea typeface="BIZ UDPゴシック" panose="020B0400000000000000" pitchFamily="50" charset="-128"/>
              </a:rPr>
              <a:t>資源が街の中を循環しています。」</a:t>
            </a:r>
            <a:endParaRPr lang="en-US" altLang="ja-JP" sz="2400">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CF22BF99-6094-7B0B-8FEF-FBD91DA8ACFF}"/>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
        <p:nvSpPr>
          <p:cNvPr id="6" name="四角形: 角を丸くする 5">
            <a:extLst>
              <a:ext uri="{FF2B5EF4-FFF2-40B4-BE49-F238E27FC236}">
                <a16:creationId xmlns:a16="http://schemas.microsoft.com/office/drawing/2014/main" id="{A63138E9-C40C-EE61-D1EF-D382EC1CC821}"/>
              </a:ext>
            </a:extLst>
          </p:cNvPr>
          <p:cNvSpPr/>
          <p:nvPr/>
        </p:nvSpPr>
        <p:spPr>
          <a:xfrm>
            <a:off x="1254082" y="2108007"/>
            <a:ext cx="2479718" cy="3482777"/>
          </a:xfrm>
          <a:prstGeom prst="roundRect">
            <a:avLst>
              <a:gd name="adj" fmla="val 7790"/>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FDACB5DE-D379-5738-087C-B8194B82381C}"/>
              </a:ext>
            </a:extLst>
          </p:cNvPr>
          <p:cNvSpPr txBox="1"/>
          <p:nvPr/>
        </p:nvSpPr>
        <p:spPr>
          <a:xfrm>
            <a:off x="1313689" y="3217578"/>
            <a:ext cx="2331552" cy="1569660"/>
          </a:xfrm>
          <a:prstGeom prst="rect">
            <a:avLst/>
          </a:prstGeom>
          <a:noFill/>
        </p:spPr>
        <p:txBody>
          <a:bodyPr wrap="square">
            <a:spAutoFit/>
          </a:bodyPr>
          <a:lstStyle/>
          <a:p>
            <a:pPr algn="ctr"/>
            <a:r>
              <a:rPr lang="ja-JP" altLang="en-US" sz="2400" b="1" kern="10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rPr>
              <a:t>捨てずに</a:t>
            </a:r>
            <a:endParaRPr lang="en-US" altLang="ja-JP" sz="2400" b="1" kern="10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endParaRPr>
          </a:p>
          <a:p>
            <a:pPr algn="ctr"/>
            <a:r>
              <a:rPr lang="ja-JP" altLang="en-US" sz="2400" b="1" kern="10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rPr>
              <a:t>活かし継ぐ</a:t>
            </a:r>
            <a:endParaRPr lang="en-US" altLang="ja-JP" sz="2400" b="1" kern="10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endParaRPr>
          </a:p>
          <a:p>
            <a:pPr algn="ctr"/>
            <a:r>
              <a:rPr lang="en-US" altLang="ja-JP" sz="2400" b="1" kern="10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rPr>
              <a:t>2050</a:t>
            </a:r>
            <a:r>
              <a:rPr lang="ja-JP" altLang="en-US" sz="2400" b="1" kern="10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rPr>
              <a:t>年の社会</a:t>
            </a:r>
            <a:endParaRPr lang="en-US" altLang="ja-JP" sz="2400" b="1" kern="100" dirty="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endParaRPr>
          </a:p>
          <a:p>
            <a:pPr algn="ctr"/>
            <a:endParaRPr lang="en-US" altLang="ja-JP" sz="1200" b="1" kern="10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endParaRPr>
          </a:p>
          <a:p>
            <a:pPr algn="ctr"/>
            <a:r>
              <a:rPr lang="ja-JP" altLang="en-US" sz="1200" b="1" kern="10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200" b="1" kern="100" dirty="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rPr>
              <a:t>サーキュラーエコノミー）</a:t>
            </a:r>
            <a:endParaRPr lang="en-US" altLang="ja-JP" sz="1200" b="1" kern="100" dirty="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endParaRPr>
          </a:p>
        </p:txBody>
      </p:sp>
      <p:sp>
        <p:nvSpPr>
          <p:cNvPr id="9" name="四角形: 角を丸くする 8">
            <a:extLst>
              <a:ext uri="{FF2B5EF4-FFF2-40B4-BE49-F238E27FC236}">
                <a16:creationId xmlns:a16="http://schemas.microsoft.com/office/drawing/2014/main" id="{FAE6F1B3-8208-67A6-FBBE-0CF9F73FA020}"/>
              </a:ext>
            </a:extLst>
          </p:cNvPr>
          <p:cNvSpPr/>
          <p:nvPr/>
        </p:nvSpPr>
        <p:spPr>
          <a:xfrm>
            <a:off x="1828800" y="2574006"/>
            <a:ext cx="1295400" cy="446984"/>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rgbClr val="545454"/>
                </a:solidFill>
                <a:latin typeface="BIZ UDPゴシック" panose="020B0400000000000000" pitchFamily="50" charset="-128"/>
                <a:ea typeface="BIZ UDPゴシック" panose="020B0400000000000000" pitchFamily="50" charset="-128"/>
              </a:rPr>
              <a:t>テーマ</a:t>
            </a:r>
          </a:p>
        </p:txBody>
      </p:sp>
    </p:spTree>
    <p:extLst>
      <p:ext uri="{BB962C8B-B14F-4D97-AF65-F5344CB8AC3E}">
        <p14:creationId xmlns:p14="http://schemas.microsoft.com/office/powerpoint/2010/main" val="17515964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B78DE-8A2D-0CC7-4DC1-D94D87A87AF4}"/>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A182C46B-A3CC-0861-023D-B4387F645A32}"/>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EA36820B-1E06-5594-BE33-1A455AB3D61D}"/>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64B663B0-DE4B-0AFE-7171-9CA39FC9A5A4}"/>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ワーク②</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C045EBD5-8799-0A5C-24D8-FE939BAEB387}"/>
              </a:ext>
            </a:extLst>
          </p:cNvPr>
          <p:cNvSpPr/>
          <p:nvPr/>
        </p:nvSpPr>
        <p:spPr>
          <a:xfrm>
            <a:off x="944333" y="1267216"/>
            <a:ext cx="3170467" cy="49535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グループワーク３分</a:t>
            </a:r>
          </a:p>
        </p:txBody>
      </p:sp>
      <p:sp>
        <p:nvSpPr>
          <p:cNvPr id="13" name="TextBox 11">
            <a:extLst>
              <a:ext uri="{FF2B5EF4-FFF2-40B4-BE49-F238E27FC236}">
                <a16:creationId xmlns:a16="http://schemas.microsoft.com/office/drawing/2014/main" id="{1A4C20CC-5F5E-3D5F-721D-BBBEA522EE93}"/>
              </a:ext>
            </a:extLst>
          </p:cNvPr>
          <p:cNvSpPr txBox="1"/>
          <p:nvPr/>
        </p:nvSpPr>
        <p:spPr>
          <a:xfrm>
            <a:off x="1526144" y="2256758"/>
            <a:ext cx="9294256" cy="3664145"/>
          </a:xfrm>
          <a:prstGeom prst="rect">
            <a:avLst/>
          </a:prstGeom>
        </p:spPr>
        <p:txBody>
          <a:bodyPr wrap="square" lIns="0" tIns="0" rIns="0" bIns="0" rtlCol="0" anchor="t">
            <a:spAutoFit/>
          </a:bodyPr>
          <a:lstStyle/>
          <a:p>
            <a:pPr>
              <a:lnSpc>
                <a:spcPts val="322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■シェアタイム（</a:t>
            </a:r>
            <a:r>
              <a:rPr lang="en-US" altLang="ja-JP"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 1</a:t>
            </a: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人</a:t>
            </a:r>
            <a:r>
              <a:rPr lang="en-US" altLang="ja-JP"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1</a:t>
            </a: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分程度）</a:t>
            </a:r>
            <a:endParaRPr lang="en-US" altLang="ja-JP"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endParaRPr lang="en-US" altLang="ja-JP" sz="28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順番に、自分が作った</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「明日（</a:t>
            </a:r>
            <a:r>
              <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年）の風景」の文章を読み上げます。</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聞き手は、</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「その手があったか！」</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「自分とは違う視点だ」　と思ったキーワードを</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ワークシートにメモします。</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8" name="テキスト ボックス 7">
            <a:extLst>
              <a:ext uri="{FF2B5EF4-FFF2-40B4-BE49-F238E27FC236}">
                <a16:creationId xmlns:a16="http://schemas.microsoft.com/office/drawing/2014/main" id="{2D206ABA-5222-F358-68D5-6E251C7CD630}"/>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Tree>
    <p:extLst>
      <p:ext uri="{BB962C8B-B14F-4D97-AF65-F5344CB8AC3E}">
        <p14:creationId xmlns:p14="http://schemas.microsoft.com/office/powerpoint/2010/main" val="2749929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04786-6B3F-69DB-1488-6203E9A15418}"/>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8F9F9AA4-41B0-274A-06B8-206ADE548CF9}"/>
              </a:ext>
            </a:extLst>
          </p:cNvPr>
          <p:cNvGrpSpPr/>
          <p:nvPr/>
        </p:nvGrpSpPr>
        <p:grpSpPr>
          <a:xfrm>
            <a:off x="4874655" y="3176596"/>
            <a:ext cx="2442689" cy="504807"/>
            <a:chOff x="0" y="0"/>
            <a:chExt cx="3059437" cy="673076"/>
          </a:xfrm>
        </p:grpSpPr>
        <p:sp>
          <p:nvSpPr>
            <p:cNvPr id="3" name="Freeform 14">
              <a:extLst>
                <a:ext uri="{FF2B5EF4-FFF2-40B4-BE49-F238E27FC236}">
                  <a16:creationId xmlns:a16="http://schemas.microsoft.com/office/drawing/2014/main" id="{1FC33085-C524-8787-948C-8E7D988D62F6}"/>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ja-JP" altLang="en-US"/>
            </a:p>
          </p:txBody>
        </p:sp>
        <p:sp>
          <p:nvSpPr>
            <p:cNvPr id="4" name="TextBox 15">
              <a:extLst>
                <a:ext uri="{FF2B5EF4-FFF2-40B4-BE49-F238E27FC236}">
                  <a16:creationId xmlns:a16="http://schemas.microsoft.com/office/drawing/2014/main" id="{3F4E520D-AFCB-CD2A-FD8C-07CA8B59E2AB}"/>
                </a:ext>
              </a:extLst>
            </p:cNvPr>
            <p:cNvSpPr txBox="1"/>
            <p:nvPr/>
          </p:nvSpPr>
          <p:spPr>
            <a:xfrm>
              <a:off x="801007" y="123547"/>
              <a:ext cx="1457423" cy="384123"/>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Source Han Sans JP Bold"/>
                  <a:ea typeface="Source Han Sans JP Bold"/>
                  <a:cs typeface="Source Han Sans JP Bold"/>
                  <a:sym typeface="Source Han Sans JP Bold"/>
                </a:rPr>
                <a:t>映像視聴①</a:t>
              </a:r>
              <a:endParaRPr lang="en-US" sz="1721" b="1">
                <a:solidFill>
                  <a:srgbClr val="000000"/>
                </a:solidFill>
                <a:latin typeface="Source Han Sans JP Bold"/>
                <a:ea typeface="Source Han Sans JP Bold"/>
                <a:cs typeface="Source Han Sans JP Bold"/>
                <a:sym typeface="Source Han Sans JP Bold"/>
              </a:endParaRPr>
            </a:p>
          </p:txBody>
        </p:sp>
      </p:grpSp>
      <p:pic>
        <p:nvPicPr>
          <p:cNvPr id="6" name="オンライン メディア 5" title="２０２７年国際園芸博覧会の魅力を発信！（2025年3月作成）">
            <a:hlinkClick r:id="" action="ppaction://media"/>
            <a:extLst>
              <a:ext uri="{FF2B5EF4-FFF2-40B4-BE49-F238E27FC236}">
                <a16:creationId xmlns:a16="http://schemas.microsoft.com/office/drawing/2014/main" id="{684944EB-5479-C8BE-CC2F-EDA22355D36F}"/>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
        <p:nvSpPr>
          <p:cNvPr id="5" name="テキスト ボックス 4">
            <a:extLst>
              <a:ext uri="{FF2B5EF4-FFF2-40B4-BE49-F238E27FC236}">
                <a16:creationId xmlns:a16="http://schemas.microsoft.com/office/drawing/2014/main" id="{8F5CEC7A-D4BB-5C1F-1C85-874B998949D2}"/>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78634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F39F3-D411-3131-4E16-091332775DBC}"/>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9E6B09E6-561E-940D-C562-C0F82FEB51E5}"/>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5F15A478-4666-C213-EC48-B240D2D608BC}"/>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E4D30845-F9F3-4820-7773-08F4877840DD}"/>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ワーク②</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BAB89DFD-9C2F-98C5-4CA7-3415A4564A7C}"/>
              </a:ext>
            </a:extLst>
          </p:cNvPr>
          <p:cNvSpPr/>
          <p:nvPr/>
        </p:nvSpPr>
        <p:spPr>
          <a:xfrm>
            <a:off x="944333" y="1267216"/>
            <a:ext cx="3170467" cy="49535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グループワーク５分</a:t>
            </a:r>
          </a:p>
        </p:txBody>
      </p:sp>
      <p:sp>
        <p:nvSpPr>
          <p:cNvPr id="13" name="TextBox 11">
            <a:extLst>
              <a:ext uri="{FF2B5EF4-FFF2-40B4-BE49-F238E27FC236}">
                <a16:creationId xmlns:a16="http://schemas.microsoft.com/office/drawing/2014/main" id="{28ACC142-84A6-C2DB-740A-EF896955AED2}"/>
              </a:ext>
            </a:extLst>
          </p:cNvPr>
          <p:cNvSpPr txBox="1"/>
          <p:nvPr/>
        </p:nvSpPr>
        <p:spPr>
          <a:xfrm>
            <a:off x="1286693" y="2066470"/>
            <a:ext cx="10032148" cy="2814360"/>
          </a:xfrm>
          <a:prstGeom prst="rect">
            <a:avLst/>
          </a:prstGeom>
        </p:spPr>
        <p:txBody>
          <a:bodyPr wrap="square" lIns="0" tIns="0" rIns="0" bIns="0" rtlCol="0" anchor="t">
            <a:spAutoFit/>
          </a:bodyPr>
          <a:lstStyle/>
          <a:p>
            <a:pPr>
              <a:lnSpc>
                <a:spcPts val="3220"/>
              </a:lnSpc>
            </a:pPr>
            <a:r>
              <a:rPr lang="ja-JP" altLang="en-US" sz="32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■リンクタイム</a:t>
            </a:r>
          </a:p>
          <a:p>
            <a:pPr>
              <a:lnSpc>
                <a:spcPts val="3220"/>
              </a:lnSpc>
            </a:pPr>
            <a:endParaRPr lang="en-US" altLang="ja-JP" sz="28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メンバーのアイデア、</a:t>
            </a:r>
            <a:r>
              <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EXPO</a:t>
            </a: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キーワード</a:t>
            </a:r>
            <a:r>
              <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100</a:t>
            </a: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を足し算して、</a:t>
            </a:r>
            <a:endPar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捨てずに活かし継ぐ</a:t>
            </a: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年の社会</a:t>
            </a: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を</a:t>
            </a:r>
            <a:endPar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もっと想像してみましょう！</a:t>
            </a:r>
          </a:p>
          <a:p>
            <a:pPr>
              <a:lnSpc>
                <a:spcPts val="3220"/>
              </a:lnSpc>
            </a:pPr>
            <a:endPar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例：</a:t>
            </a:r>
            <a:endPar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15" name="テキスト ボックス 14">
            <a:extLst>
              <a:ext uri="{FF2B5EF4-FFF2-40B4-BE49-F238E27FC236}">
                <a16:creationId xmlns:a16="http://schemas.microsoft.com/office/drawing/2014/main" id="{498E55DD-CB9B-3794-7B3B-97E4AF42FF9A}"/>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
        <p:nvSpPr>
          <p:cNvPr id="17" name="四角形: 角を丸くする 16">
            <a:extLst>
              <a:ext uri="{FF2B5EF4-FFF2-40B4-BE49-F238E27FC236}">
                <a16:creationId xmlns:a16="http://schemas.microsoft.com/office/drawing/2014/main" id="{909EA05A-0AE5-4BE9-36CB-30543E50EB71}"/>
              </a:ext>
            </a:extLst>
          </p:cNvPr>
          <p:cNvSpPr/>
          <p:nvPr/>
        </p:nvSpPr>
        <p:spPr>
          <a:xfrm>
            <a:off x="2246692" y="4205739"/>
            <a:ext cx="3352800" cy="990600"/>
          </a:xfrm>
          <a:prstGeom prst="roundRect">
            <a:avLst>
              <a:gd name="adj" fmla="val 9407"/>
            </a:avLst>
          </a:prstGeom>
          <a:ln w="76200">
            <a:solidFill>
              <a:srgbClr val="D7E60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en-US" altLang="ja-JP" sz="2000" dirty="0">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1BE2F996-7B51-353E-594C-0182E3116CC8}"/>
              </a:ext>
            </a:extLst>
          </p:cNvPr>
          <p:cNvSpPr/>
          <p:nvPr/>
        </p:nvSpPr>
        <p:spPr>
          <a:xfrm>
            <a:off x="7009620" y="4205739"/>
            <a:ext cx="3352800" cy="990600"/>
          </a:xfrm>
          <a:prstGeom prst="roundRect">
            <a:avLst>
              <a:gd name="adj" fmla="val 9407"/>
            </a:avLst>
          </a:prstGeom>
          <a:ln w="76200">
            <a:solidFill>
              <a:srgbClr val="F35F9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2400" dirty="0">
              <a:latin typeface="BIZ UDPゴシック" panose="020B0400000000000000" pitchFamily="50" charset="-128"/>
              <a:ea typeface="BIZ UDPゴシック" panose="020B0400000000000000" pitchFamily="50" charset="-128"/>
            </a:endParaRPr>
          </a:p>
        </p:txBody>
      </p:sp>
      <p:sp>
        <p:nvSpPr>
          <p:cNvPr id="19" name="乗算記号 18">
            <a:extLst>
              <a:ext uri="{FF2B5EF4-FFF2-40B4-BE49-F238E27FC236}">
                <a16:creationId xmlns:a16="http://schemas.microsoft.com/office/drawing/2014/main" id="{E72B4AD1-46F5-62F2-602C-74B2EEF3D65D}"/>
              </a:ext>
            </a:extLst>
          </p:cNvPr>
          <p:cNvSpPr/>
          <p:nvPr/>
        </p:nvSpPr>
        <p:spPr>
          <a:xfrm>
            <a:off x="5768587" y="4212588"/>
            <a:ext cx="1066800" cy="990600"/>
          </a:xfrm>
          <a:prstGeom prst="mathMultiply">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0" name="次の値と等しい 19">
            <a:extLst>
              <a:ext uri="{FF2B5EF4-FFF2-40B4-BE49-F238E27FC236}">
                <a16:creationId xmlns:a16="http://schemas.microsoft.com/office/drawing/2014/main" id="{1186B1FF-5939-234C-1010-B1E4377203E8}"/>
              </a:ext>
            </a:extLst>
          </p:cNvPr>
          <p:cNvSpPr/>
          <p:nvPr/>
        </p:nvSpPr>
        <p:spPr>
          <a:xfrm>
            <a:off x="2604986" y="5610954"/>
            <a:ext cx="1143000" cy="762000"/>
          </a:xfrm>
          <a:prstGeom prst="mathEqual">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C60F4028-E841-ED22-CFE7-79E3243B4441}"/>
              </a:ext>
            </a:extLst>
          </p:cNvPr>
          <p:cNvSpPr/>
          <p:nvPr/>
        </p:nvSpPr>
        <p:spPr>
          <a:xfrm>
            <a:off x="3809220" y="5500236"/>
            <a:ext cx="6553200" cy="990600"/>
          </a:xfrm>
          <a:prstGeom prst="roundRect">
            <a:avLst>
              <a:gd name="adj" fmla="val 9407"/>
            </a:avLst>
          </a:prstGeom>
          <a:ln w="76200">
            <a:solidFill>
              <a:srgbClr val="10AA5D"/>
            </a:solidFill>
          </a:ln>
        </p:spPr>
        <p:style>
          <a:lnRef idx="2">
            <a:schemeClr val="accent6"/>
          </a:lnRef>
          <a:fillRef idx="1">
            <a:schemeClr val="lt1"/>
          </a:fillRef>
          <a:effectRef idx="0">
            <a:schemeClr val="accent6"/>
          </a:effectRef>
          <a:fontRef idx="minor">
            <a:schemeClr val="dk1"/>
          </a:fontRef>
        </p:style>
        <p:txBody>
          <a:bodyPr rtlCol="0" anchor="b"/>
          <a:lstStyle/>
          <a:p>
            <a:pPr algn="ctr"/>
            <a:r>
              <a:rPr kumimoji="1" lang="ja-JP" altLang="en-US" sz="2400">
                <a:latin typeface="BIZ UDPゴシック" panose="020B0400000000000000" pitchFamily="50" charset="-128"/>
                <a:ea typeface="BIZ UDPゴシック" panose="020B0400000000000000" pitchFamily="50" charset="-128"/>
              </a:rPr>
              <a:t>（自由に想像した言葉を入れる）</a:t>
            </a:r>
          </a:p>
        </p:txBody>
      </p:sp>
      <p:sp>
        <p:nvSpPr>
          <p:cNvPr id="22" name="テキスト ボックス 21">
            <a:extLst>
              <a:ext uri="{FF2B5EF4-FFF2-40B4-BE49-F238E27FC236}">
                <a16:creationId xmlns:a16="http://schemas.microsoft.com/office/drawing/2014/main" id="{E2320D9A-E52B-9E83-EB95-4EAF04ECD72F}"/>
              </a:ext>
            </a:extLst>
          </p:cNvPr>
          <p:cNvSpPr txBox="1"/>
          <p:nvPr/>
        </p:nvSpPr>
        <p:spPr>
          <a:xfrm>
            <a:off x="3781674" y="5486278"/>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
        <p:nvSpPr>
          <p:cNvPr id="23" name="テキスト ボックス 22">
            <a:extLst>
              <a:ext uri="{FF2B5EF4-FFF2-40B4-BE49-F238E27FC236}">
                <a16:creationId xmlns:a16="http://schemas.microsoft.com/office/drawing/2014/main" id="{F311E729-1FC2-6238-2050-8F5076E044D9}"/>
              </a:ext>
            </a:extLst>
          </p:cNvPr>
          <p:cNvSpPr txBox="1"/>
          <p:nvPr/>
        </p:nvSpPr>
        <p:spPr>
          <a:xfrm>
            <a:off x="2242591" y="4205739"/>
            <a:ext cx="573949" cy="523220"/>
          </a:xfrm>
          <a:prstGeom prst="rect">
            <a:avLst/>
          </a:prstGeom>
          <a:noFill/>
        </p:spPr>
        <p:txBody>
          <a:bodyPr wrap="square" rtlCol="0">
            <a:spAutoFit/>
          </a:bodyPr>
          <a:lstStyle/>
          <a:p>
            <a:pPr algn="ctr"/>
            <a:r>
              <a:rPr kumimoji="1" lang="ja-JP" altLang="en-US" sz="2800" dirty="0">
                <a:latin typeface="BIZ UDPゴシック" panose="020B0400000000000000" pitchFamily="50" charset="-128"/>
                <a:ea typeface="BIZ UDPゴシック" panose="020B0400000000000000" pitchFamily="50" charset="-128"/>
              </a:rPr>
              <a:t>●</a:t>
            </a:r>
          </a:p>
        </p:txBody>
      </p:sp>
      <p:sp>
        <p:nvSpPr>
          <p:cNvPr id="24" name="テキスト ボックス 23">
            <a:extLst>
              <a:ext uri="{FF2B5EF4-FFF2-40B4-BE49-F238E27FC236}">
                <a16:creationId xmlns:a16="http://schemas.microsoft.com/office/drawing/2014/main" id="{23ADA629-890A-2F74-C23E-375A05E1D859}"/>
              </a:ext>
            </a:extLst>
          </p:cNvPr>
          <p:cNvSpPr txBox="1"/>
          <p:nvPr/>
        </p:nvSpPr>
        <p:spPr>
          <a:xfrm>
            <a:off x="7025818" y="4177819"/>
            <a:ext cx="573949" cy="523220"/>
          </a:xfrm>
          <a:prstGeom prst="rect">
            <a:avLst/>
          </a:prstGeom>
          <a:noFill/>
        </p:spPr>
        <p:txBody>
          <a:bodyPr wrap="square" rtlCol="0">
            <a:spAutoFit/>
          </a:bodyPr>
          <a:lstStyle/>
          <a:p>
            <a:pPr algn="ctr"/>
            <a:r>
              <a:rPr kumimoji="1" lang="ja-JP" altLang="en-US" sz="2800" dirty="0">
                <a:latin typeface="BIZ UDPゴシック" panose="020B0400000000000000" pitchFamily="50" charset="-128"/>
                <a:ea typeface="BIZ UDPゴシック" panose="020B0400000000000000" pitchFamily="50" charset="-128"/>
              </a:rPr>
              <a:t>◆</a:t>
            </a:r>
          </a:p>
        </p:txBody>
      </p:sp>
    </p:spTree>
    <p:extLst>
      <p:ext uri="{BB962C8B-B14F-4D97-AF65-F5344CB8AC3E}">
        <p14:creationId xmlns:p14="http://schemas.microsoft.com/office/powerpoint/2010/main" val="36221633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2616A-1CEC-A4FC-8A8F-50B151BACD4E}"/>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2BE3B823-8277-8C46-60AD-632973E18236}"/>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2B51F41F-EA3A-9076-E47E-6431B8BC3D0F}"/>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431EF439-7734-CBF8-A2F0-F319277DA5B6}"/>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ワーク②</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0AAAA695-9BFD-87F9-3504-A0580C96B6E9}"/>
              </a:ext>
            </a:extLst>
          </p:cNvPr>
          <p:cNvSpPr/>
          <p:nvPr/>
        </p:nvSpPr>
        <p:spPr>
          <a:xfrm>
            <a:off x="944333" y="1267216"/>
            <a:ext cx="3170467" cy="49535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グループワーク５分</a:t>
            </a:r>
          </a:p>
        </p:txBody>
      </p:sp>
      <p:sp>
        <p:nvSpPr>
          <p:cNvPr id="13" name="TextBox 11">
            <a:extLst>
              <a:ext uri="{FF2B5EF4-FFF2-40B4-BE49-F238E27FC236}">
                <a16:creationId xmlns:a16="http://schemas.microsoft.com/office/drawing/2014/main" id="{46C0C632-B2E6-1C6E-6680-854A674F8C62}"/>
              </a:ext>
            </a:extLst>
          </p:cNvPr>
          <p:cNvSpPr txBox="1"/>
          <p:nvPr/>
        </p:nvSpPr>
        <p:spPr>
          <a:xfrm>
            <a:off x="1286693" y="2066470"/>
            <a:ext cx="10032148" cy="2843407"/>
          </a:xfrm>
          <a:prstGeom prst="rect">
            <a:avLst/>
          </a:prstGeom>
        </p:spPr>
        <p:txBody>
          <a:bodyPr wrap="square" lIns="0" tIns="0" rIns="0" bIns="0" rtlCol="0" anchor="t">
            <a:spAutoFit/>
          </a:bodyPr>
          <a:lstStyle/>
          <a:p>
            <a:pPr>
              <a:lnSpc>
                <a:spcPts val="3220"/>
              </a:lnSpc>
            </a:pPr>
            <a:r>
              <a:rPr lang="ja-JP" altLang="en-US" sz="32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■リンクタイム</a:t>
            </a:r>
          </a:p>
          <a:p>
            <a:pPr>
              <a:lnSpc>
                <a:spcPts val="3220"/>
              </a:lnSpc>
            </a:pPr>
            <a:endParaRPr lang="en-US" altLang="ja-JP" sz="28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メンバーのアイデア、</a:t>
            </a:r>
            <a:r>
              <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EXPO</a:t>
            </a: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キーワード</a:t>
            </a:r>
            <a:r>
              <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100</a:t>
            </a: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を足し算して、</a:t>
            </a:r>
            <a:endPar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捨てずに活かし継ぐ</a:t>
            </a: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年の社会</a:t>
            </a: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を</a:t>
            </a:r>
            <a:endPar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もっと想像してみましょう！</a:t>
            </a:r>
          </a:p>
          <a:p>
            <a:pPr>
              <a:lnSpc>
                <a:spcPts val="3220"/>
              </a:lnSpc>
            </a:pPr>
            <a:endPar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例：</a:t>
            </a:r>
            <a:endPar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15" name="テキスト ボックス 14">
            <a:extLst>
              <a:ext uri="{FF2B5EF4-FFF2-40B4-BE49-F238E27FC236}">
                <a16:creationId xmlns:a16="http://schemas.microsoft.com/office/drawing/2014/main" id="{30A9E535-3C98-0519-4BEF-61265E8C7D4A}"/>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
        <p:nvSpPr>
          <p:cNvPr id="17" name="四角形: 角を丸くする 16">
            <a:extLst>
              <a:ext uri="{FF2B5EF4-FFF2-40B4-BE49-F238E27FC236}">
                <a16:creationId xmlns:a16="http://schemas.microsoft.com/office/drawing/2014/main" id="{A2166D33-2AB0-3924-E862-4F491917D083}"/>
              </a:ext>
            </a:extLst>
          </p:cNvPr>
          <p:cNvSpPr/>
          <p:nvPr/>
        </p:nvSpPr>
        <p:spPr>
          <a:xfrm>
            <a:off x="2246692" y="4205739"/>
            <a:ext cx="3352800" cy="990600"/>
          </a:xfrm>
          <a:prstGeom prst="roundRect">
            <a:avLst>
              <a:gd name="adj" fmla="val 9407"/>
            </a:avLst>
          </a:prstGeom>
          <a:ln w="76200">
            <a:solidFill>
              <a:srgbClr val="D7E60D"/>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a:latin typeface="BIZ UDPゴシック" panose="020B0400000000000000" pitchFamily="50" charset="-128"/>
                <a:ea typeface="BIZ UDPゴシック" panose="020B0400000000000000" pitchFamily="50" charset="-128"/>
              </a:rPr>
              <a:t>穴の開いた靴下</a:t>
            </a:r>
            <a:endParaRPr lang="en-US" altLang="ja-JP" sz="2400">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1D7AA6A7-9376-0A60-DA0E-580A6AFE7BA7}"/>
              </a:ext>
            </a:extLst>
          </p:cNvPr>
          <p:cNvSpPr/>
          <p:nvPr/>
        </p:nvSpPr>
        <p:spPr>
          <a:xfrm>
            <a:off x="7009620" y="4205739"/>
            <a:ext cx="3352800" cy="990600"/>
          </a:xfrm>
          <a:prstGeom prst="roundRect">
            <a:avLst>
              <a:gd name="adj" fmla="val 9407"/>
            </a:avLst>
          </a:prstGeom>
          <a:ln w="76200">
            <a:solidFill>
              <a:srgbClr val="F35F94"/>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a:latin typeface="BIZ UDPゴシック" panose="020B0400000000000000" pitchFamily="50" charset="-128"/>
                <a:ea typeface="BIZ UDPゴシック" panose="020B0400000000000000" pitchFamily="50" charset="-128"/>
              </a:rPr>
              <a:t>技術（テクノロジー）</a:t>
            </a:r>
            <a:endParaRPr kumimoji="1" lang="ja-JP" altLang="en-US" sz="2400" dirty="0">
              <a:latin typeface="BIZ UDPゴシック" panose="020B0400000000000000" pitchFamily="50" charset="-128"/>
              <a:ea typeface="BIZ UDPゴシック" panose="020B0400000000000000" pitchFamily="50" charset="-128"/>
            </a:endParaRPr>
          </a:p>
        </p:txBody>
      </p:sp>
      <p:sp>
        <p:nvSpPr>
          <p:cNvPr id="19" name="乗算記号 18">
            <a:extLst>
              <a:ext uri="{FF2B5EF4-FFF2-40B4-BE49-F238E27FC236}">
                <a16:creationId xmlns:a16="http://schemas.microsoft.com/office/drawing/2014/main" id="{925627D2-578D-9848-1D1F-D3A8031E59A2}"/>
              </a:ext>
            </a:extLst>
          </p:cNvPr>
          <p:cNvSpPr/>
          <p:nvPr/>
        </p:nvSpPr>
        <p:spPr>
          <a:xfrm>
            <a:off x="5768587" y="4212588"/>
            <a:ext cx="1066800" cy="990600"/>
          </a:xfrm>
          <a:prstGeom prst="mathMultiply">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0" name="次の値と等しい 19">
            <a:extLst>
              <a:ext uri="{FF2B5EF4-FFF2-40B4-BE49-F238E27FC236}">
                <a16:creationId xmlns:a16="http://schemas.microsoft.com/office/drawing/2014/main" id="{9617D3FD-086B-8243-65E2-C8CC74EE974A}"/>
              </a:ext>
            </a:extLst>
          </p:cNvPr>
          <p:cNvSpPr/>
          <p:nvPr/>
        </p:nvSpPr>
        <p:spPr>
          <a:xfrm>
            <a:off x="2604986" y="5610954"/>
            <a:ext cx="1143000" cy="762000"/>
          </a:xfrm>
          <a:prstGeom prst="mathEqual">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87F9CE39-F590-A044-F57C-A15109569FD7}"/>
              </a:ext>
            </a:extLst>
          </p:cNvPr>
          <p:cNvSpPr/>
          <p:nvPr/>
        </p:nvSpPr>
        <p:spPr>
          <a:xfrm>
            <a:off x="3809220" y="5500236"/>
            <a:ext cx="6553200" cy="990600"/>
          </a:xfrm>
          <a:prstGeom prst="roundRect">
            <a:avLst>
              <a:gd name="adj" fmla="val 9407"/>
            </a:avLst>
          </a:prstGeom>
          <a:ln w="76200">
            <a:solidFill>
              <a:srgbClr val="10AA5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en-US" altLang="ja-JP" sz="2400" dirty="0">
              <a:latin typeface="BIZ UDPゴシック" panose="020B0400000000000000" pitchFamily="50" charset="-128"/>
              <a:ea typeface="BIZ UDPゴシック" panose="020B0400000000000000" pitchFamily="50" charset="-128"/>
            </a:endParaRPr>
          </a:p>
          <a:p>
            <a:pPr algn="ctr"/>
            <a:r>
              <a:rPr kumimoji="1" lang="ja-JP" altLang="en-US" sz="2400">
                <a:latin typeface="BIZ UDPゴシック" panose="020B0400000000000000" pitchFamily="50" charset="-128"/>
                <a:ea typeface="BIZ UDPゴシック" panose="020B0400000000000000" pitchFamily="50" charset="-128"/>
              </a:rPr>
              <a:t>穴の開いた靴下で作る、自分だけのインソール</a:t>
            </a:r>
            <a:endParaRPr kumimoji="1" lang="ja-JP" altLang="en-US" sz="2400" dirty="0">
              <a:latin typeface="BIZ UDPゴシック" panose="020B0400000000000000" pitchFamily="50" charset="-128"/>
              <a:ea typeface="BIZ UDPゴシック" panose="020B0400000000000000" pitchFamily="50" charset="-128"/>
            </a:endParaRPr>
          </a:p>
        </p:txBody>
      </p:sp>
      <p:sp>
        <p:nvSpPr>
          <p:cNvPr id="22" name="テキスト ボックス 21">
            <a:extLst>
              <a:ext uri="{FF2B5EF4-FFF2-40B4-BE49-F238E27FC236}">
                <a16:creationId xmlns:a16="http://schemas.microsoft.com/office/drawing/2014/main" id="{361B943F-F266-EAF1-8A6C-2820A56CC540}"/>
              </a:ext>
            </a:extLst>
          </p:cNvPr>
          <p:cNvSpPr txBox="1"/>
          <p:nvPr/>
        </p:nvSpPr>
        <p:spPr>
          <a:xfrm>
            <a:off x="3747986" y="5445473"/>
            <a:ext cx="573949" cy="523220"/>
          </a:xfrm>
          <a:prstGeom prst="rect">
            <a:avLst/>
          </a:prstGeom>
          <a:noFill/>
        </p:spPr>
        <p:txBody>
          <a:bodyPr wrap="square" rtlCol="0">
            <a:spAutoFit/>
          </a:bodyPr>
          <a:lstStyle/>
          <a:p>
            <a:pPr algn="ctr"/>
            <a:r>
              <a:rPr kumimoji="1" lang="ja-JP" altLang="en-US" sz="2800" dirty="0">
                <a:latin typeface="BIZ UDPゴシック" panose="020B0400000000000000" pitchFamily="50" charset="-128"/>
                <a:ea typeface="BIZ UDPゴシック" panose="020B0400000000000000" pitchFamily="50" charset="-128"/>
              </a:rPr>
              <a:t>★</a:t>
            </a:r>
          </a:p>
        </p:txBody>
      </p:sp>
      <p:sp>
        <p:nvSpPr>
          <p:cNvPr id="23" name="テキスト ボックス 22">
            <a:extLst>
              <a:ext uri="{FF2B5EF4-FFF2-40B4-BE49-F238E27FC236}">
                <a16:creationId xmlns:a16="http://schemas.microsoft.com/office/drawing/2014/main" id="{CD5B945F-7B02-3592-CB85-B8F60C07051C}"/>
              </a:ext>
            </a:extLst>
          </p:cNvPr>
          <p:cNvSpPr txBox="1"/>
          <p:nvPr/>
        </p:nvSpPr>
        <p:spPr>
          <a:xfrm>
            <a:off x="2218206" y="4173264"/>
            <a:ext cx="573949" cy="523220"/>
          </a:xfrm>
          <a:prstGeom prst="rect">
            <a:avLst/>
          </a:prstGeom>
          <a:noFill/>
        </p:spPr>
        <p:txBody>
          <a:bodyPr wrap="square" rtlCol="0">
            <a:spAutoFit/>
          </a:bodyPr>
          <a:lstStyle/>
          <a:p>
            <a:pPr algn="ctr"/>
            <a:r>
              <a:rPr kumimoji="1" lang="ja-JP" altLang="en-US" sz="2800" dirty="0">
                <a:latin typeface="BIZ UDPゴシック" panose="020B0400000000000000" pitchFamily="50" charset="-128"/>
                <a:ea typeface="BIZ UDPゴシック" panose="020B0400000000000000" pitchFamily="50" charset="-128"/>
              </a:rPr>
              <a:t>●</a:t>
            </a:r>
          </a:p>
        </p:txBody>
      </p:sp>
      <p:sp>
        <p:nvSpPr>
          <p:cNvPr id="24" name="テキスト ボックス 23">
            <a:extLst>
              <a:ext uri="{FF2B5EF4-FFF2-40B4-BE49-F238E27FC236}">
                <a16:creationId xmlns:a16="http://schemas.microsoft.com/office/drawing/2014/main" id="{3FFF0CA7-728C-8AC4-9F89-85464C63A7FE}"/>
              </a:ext>
            </a:extLst>
          </p:cNvPr>
          <p:cNvSpPr txBox="1"/>
          <p:nvPr/>
        </p:nvSpPr>
        <p:spPr>
          <a:xfrm>
            <a:off x="7025818" y="4177819"/>
            <a:ext cx="573949" cy="523220"/>
          </a:xfrm>
          <a:prstGeom prst="rect">
            <a:avLst/>
          </a:prstGeom>
          <a:noFill/>
        </p:spPr>
        <p:txBody>
          <a:bodyPr wrap="square" rtlCol="0">
            <a:spAutoFit/>
          </a:bodyPr>
          <a:lstStyle/>
          <a:p>
            <a:pPr algn="ctr"/>
            <a:r>
              <a:rPr kumimoji="1" lang="ja-JP" altLang="en-US" sz="2800" dirty="0">
                <a:latin typeface="BIZ UDPゴシック" panose="020B0400000000000000" pitchFamily="50" charset="-128"/>
                <a:ea typeface="BIZ UDPゴシック" panose="020B0400000000000000" pitchFamily="50" charset="-128"/>
              </a:rPr>
              <a:t>◆</a:t>
            </a:r>
          </a:p>
        </p:txBody>
      </p:sp>
    </p:spTree>
    <p:extLst>
      <p:ext uri="{BB962C8B-B14F-4D97-AF65-F5344CB8AC3E}">
        <p14:creationId xmlns:p14="http://schemas.microsoft.com/office/powerpoint/2010/main" val="41306002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A7004732-2B67-4B90-7C7C-939FCD959D7F}"/>
              </a:ext>
            </a:extLst>
          </p:cNvPr>
          <p:cNvSpPr/>
          <p:nvPr/>
        </p:nvSpPr>
        <p:spPr>
          <a:xfrm>
            <a:off x="0" y="6096"/>
            <a:ext cx="12192000" cy="6858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0A5AEDF5-0555-F19B-E8FD-40E8EDE8449D}"/>
              </a:ext>
            </a:extLst>
          </p:cNvPr>
          <p:cNvSpPr txBox="1"/>
          <p:nvPr/>
        </p:nvSpPr>
        <p:spPr>
          <a:xfrm>
            <a:off x="685800" y="304800"/>
            <a:ext cx="10591800" cy="646331"/>
          </a:xfrm>
          <a:prstGeom prst="rect">
            <a:avLst/>
          </a:prstGeom>
          <a:noFill/>
        </p:spPr>
        <p:txBody>
          <a:bodyPr wrap="square" rtlCol="0">
            <a:spAutoFit/>
          </a:bodyPr>
          <a:lstStyle/>
          <a:p>
            <a:pPr algn="ctr"/>
            <a:r>
              <a:rPr kumimoji="1" lang="ja-JP" altLang="en-US" sz="3600">
                <a:solidFill>
                  <a:schemeClr val="accent5">
                    <a:lumMod val="50000"/>
                  </a:schemeClr>
                </a:solidFill>
                <a:latin typeface="+mj-ea"/>
              </a:rPr>
              <a:t>穴の開いた靴下で作る、自分だけのインソール</a:t>
            </a:r>
            <a:endParaRPr kumimoji="1" lang="ja-JP" altLang="en-US" sz="3600" dirty="0">
              <a:solidFill>
                <a:schemeClr val="accent5">
                  <a:lumMod val="50000"/>
                </a:schemeClr>
              </a:solidFill>
            </a:endParaRPr>
          </a:p>
        </p:txBody>
      </p:sp>
      <p:sp>
        <p:nvSpPr>
          <p:cNvPr id="3" name="テキスト ボックス 2">
            <a:extLst>
              <a:ext uri="{FF2B5EF4-FFF2-40B4-BE49-F238E27FC236}">
                <a16:creationId xmlns:a16="http://schemas.microsoft.com/office/drawing/2014/main" id="{2DB3908D-4CAC-8505-8D74-5EB9636A5265}"/>
              </a:ext>
            </a:extLst>
          </p:cNvPr>
          <p:cNvSpPr txBox="1"/>
          <p:nvPr/>
        </p:nvSpPr>
        <p:spPr>
          <a:xfrm>
            <a:off x="10999610" y="868148"/>
            <a:ext cx="1460215" cy="261610"/>
          </a:xfrm>
          <a:prstGeom prst="rect">
            <a:avLst/>
          </a:prstGeom>
          <a:noFill/>
        </p:spPr>
        <p:txBody>
          <a:bodyPr wrap="square" rtlCol="0">
            <a:spAutoFit/>
          </a:bodyPr>
          <a:lstStyle/>
          <a:p>
            <a:r>
              <a:rPr kumimoji="1" lang="ja-JP" altLang="en-US" sz="1100">
                <a:latin typeface="BIZ UDPゴシック" panose="020B0400000000000000" pitchFamily="50" charset="-128"/>
                <a:ea typeface="BIZ UDPゴシック" panose="020B0400000000000000" pitchFamily="50" charset="-128"/>
              </a:rPr>
              <a:t>生成</a:t>
            </a:r>
            <a:r>
              <a:rPr kumimoji="1" lang="en-US" altLang="ja-JP" sz="1100">
                <a:latin typeface="BIZ UDPゴシック" panose="020B0400000000000000" pitchFamily="50" charset="-128"/>
                <a:ea typeface="BIZ UDPゴシック" panose="020B0400000000000000" pitchFamily="50" charset="-128"/>
              </a:rPr>
              <a:t>AI</a:t>
            </a:r>
            <a:r>
              <a:rPr kumimoji="1" lang="ja-JP" altLang="en-US" sz="1100">
                <a:latin typeface="BIZ UDPゴシック" panose="020B0400000000000000" pitchFamily="50" charset="-128"/>
                <a:ea typeface="BIZ UDPゴシック" panose="020B0400000000000000" pitchFamily="50" charset="-128"/>
              </a:rPr>
              <a:t>にて作成</a:t>
            </a:r>
          </a:p>
        </p:txBody>
      </p:sp>
      <p:pic>
        <p:nvPicPr>
          <p:cNvPr id="6" name="図 5">
            <a:extLst>
              <a:ext uri="{FF2B5EF4-FFF2-40B4-BE49-F238E27FC236}">
                <a16:creationId xmlns:a16="http://schemas.microsoft.com/office/drawing/2014/main" id="{4EF2E507-50E3-4EA8-80D3-871F0A0C20E4}"/>
              </a:ext>
            </a:extLst>
          </p:cNvPr>
          <p:cNvPicPr>
            <a:picLocks noChangeAspect="1"/>
          </p:cNvPicPr>
          <p:nvPr/>
        </p:nvPicPr>
        <p:blipFill>
          <a:blip r:embed="rId3"/>
          <a:srcRect t="13816"/>
          <a:stretch>
            <a:fillRect/>
          </a:stretch>
        </p:blipFill>
        <p:spPr>
          <a:xfrm>
            <a:off x="0" y="1129758"/>
            <a:ext cx="12192000" cy="5736050"/>
          </a:xfrm>
          <a:prstGeom prst="rect">
            <a:avLst/>
          </a:prstGeom>
        </p:spPr>
      </p:pic>
    </p:spTree>
    <p:extLst>
      <p:ext uri="{BB962C8B-B14F-4D97-AF65-F5344CB8AC3E}">
        <p14:creationId xmlns:p14="http://schemas.microsoft.com/office/powerpoint/2010/main" val="7225546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7F93F-1249-654C-1E62-BFFB573C0FBC}"/>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5D549540-CB65-B5E7-0268-49ED79F67BF7}"/>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5CA037AF-B418-C147-C51F-F1BED06861DF}"/>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1BDF9556-AB5C-EA1C-0E96-EED1AEF45CE9}"/>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ワーク②</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5" name="TextBox 11">
            <a:extLst>
              <a:ext uri="{FF2B5EF4-FFF2-40B4-BE49-F238E27FC236}">
                <a16:creationId xmlns:a16="http://schemas.microsoft.com/office/drawing/2014/main" id="{76D47121-5B8B-28CA-D0C7-3BAADC75DE04}"/>
              </a:ext>
            </a:extLst>
          </p:cNvPr>
          <p:cNvSpPr txBox="1"/>
          <p:nvPr/>
        </p:nvSpPr>
        <p:spPr>
          <a:xfrm>
            <a:off x="2690781" y="1533197"/>
            <a:ext cx="6810437" cy="1107996"/>
          </a:xfrm>
          <a:prstGeom prst="rect">
            <a:avLst/>
          </a:prstGeom>
        </p:spPr>
        <p:txBody>
          <a:bodyPr lIns="0" tIns="0" rIns="0" bIns="0" rtlCol="0" anchor="t">
            <a:spAutoFit/>
          </a:bodyPr>
          <a:lstStyle/>
          <a:p>
            <a:pPr algn="ctr"/>
            <a:r>
              <a:rPr lang="ja-JP" altLang="en-US"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あなたが創る</a:t>
            </a:r>
            <a:endParaRPr lang="en-US" altLang="ja-JP"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明日（未来）の</a:t>
            </a:r>
            <a:r>
              <a:rPr lang="en-US" altLang="ja-JP"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種</a:t>
            </a:r>
            <a:r>
              <a:rPr lang="en-US" altLang="ja-JP"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p>
        </p:txBody>
      </p:sp>
      <p:sp>
        <p:nvSpPr>
          <p:cNvPr id="8" name="四角形: 角を丸くする 7">
            <a:extLst>
              <a:ext uri="{FF2B5EF4-FFF2-40B4-BE49-F238E27FC236}">
                <a16:creationId xmlns:a16="http://schemas.microsoft.com/office/drawing/2014/main" id="{85214C2E-66E2-1D39-1BF1-E3E5DD198C02}"/>
              </a:ext>
            </a:extLst>
          </p:cNvPr>
          <p:cNvSpPr/>
          <p:nvPr/>
        </p:nvSpPr>
        <p:spPr>
          <a:xfrm>
            <a:off x="2133356" y="3039706"/>
            <a:ext cx="3352800" cy="990600"/>
          </a:xfrm>
          <a:prstGeom prst="roundRect">
            <a:avLst>
              <a:gd name="adj" fmla="val 9407"/>
            </a:avLst>
          </a:prstGeom>
          <a:ln w="76200">
            <a:solidFill>
              <a:srgbClr val="D7E60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1F0C1452-C728-F1C5-114D-4477BD5A2A25}"/>
              </a:ext>
            </a:extLst>
          </p:cNvPr>
          <p:cNvSpPr/>
          <p:nvPr/>
        </p:nvSpPr>
        <p:spPr>
          <a:xfrm>
            <a:off x="6896284" y="3039706"/>
            <a:ext cx="3352800" cy="990600"/>
          </a:xfrm>
          <a:prstGeom prst="roundRect">
            <a:avLst>
              <a:gd name="adj" fmla="val 9407"/>
            </a:avLst>
          </a:prstGeom>
          <a:ln w="76200">
            <a:solidFill>
              <a:srgbClr val="F35F9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0" name="乗算記号 9">
            <a:extLst>
              <a:ext uri="{FF2B5EF4-FFF2-40B4-BE49-F238E27FC236}">
                <a16:creationId xmlns:a16="http://schemas.microsoft.com/office/drawing/2014/main" id="{DCF3A09E-6DAC-D081-5161-C7A4AA76BE88}"/>
              </a:ext>
            </a:extLst>
          </p:cNvPr>
          <p:cNvSpPr/>
          <p:nvPr/>
        </p:nvSpPr>
        <p:spPr>
          <a:xfrm>
            <a:off x="5655251" y="3046555"/>
            <a:ext cx="1066800" cy="990600"/>
          </a:xfrm>
          <a:prstGeom prst="mathMultiply">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1" name="次の値と等しい 10">
            <a:extLst>
              <a:ext uri="{FF2B5EF4-FFF2-40B4-BE49-F238E27FC236}">
                <a16:creationId xmlns:a16="http://schemas.microsoft.com/office/drawing/2014/main" id="{67F58390-D2D1-FADB-A671-E0E777D84798}"/>
              </a:ext>
            </a:extLst>
          </p:cNvPr>
          <p:cNvSpPr/>
          <p:nvPr/>
        </p:nvSpPr>
        <p:spPr>
          <a:xfrm>
            <a:off x="2491650" y="4444921"/>
            <a:ext cx="1143000" cy="762000"/>
          </a:xfrm>
          <a:prstGeom prst="mathEqual">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428CCE1D-F318-29D0-17D9-7F5CDE5BED74}"/>
              </a:ext>
            </a:extLst>
          </p:cNvPr>
          <p:cNvSpPr/>
          <p:nvPr/>
        </p:nvSpPr>
        <p:spPr>
          <a:xfrm>
            <a:off x="3695884" y="4334203"/>
            <a:ext cx="6553200" cy="990600"/>
          </a:xfrm>
          <a:prstGeom prst="roundRect">
            <a:avLst>
              <a:gd name="adj" fmla="val 9407"/>
            </a:avLst>
          </a:prstGeom>
          <a:ln w="76200">
            <a:solidFill>
              <a:srgbClr val="10AA5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44D9526B-D1F7-7746-F936-FF454C994F74}"/>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
        <p:nvSpPr>
          <p:cNvPr id="6" name="テキスト ボックス 5">
            <a:extLst>
              <a:ext uri="{FF2B5EF4-FFF2-40B4-BE49-F238E27FC236}">
                <a16:creationId xmlns:a16="http://schemas.microsoft.com/office/drawing/2014/main" id="{36EAF7A6-1294-B1C3-C3C9-61845EB8353E}"/>
              </a:ext>
            </a:extLst>
          </p:cNvPr>
          <p:cNvSpPr txBox="1"/>
          <p:nvPr/>
        </p:nvSpPr>
        <p:spPr>
          <a:xfrm>
            <a:off x="3634650" y="4302701"/>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
        <p:nvSpPr>
          <p:cNvPr id="14" name="テキスト ボックス 13">
            <a:extLst>
              <a:ext uri="{FF2B5EF4-FFF2-40B4-BE49-F238E27FC236}">
                <a16:creationId xmlns:a16="http://schemas.microsoft.com/office/drawing/2014/main" id="{D517EFCC-9ED3-B8DF-1533-144ED55E6477}"/>
              </a:ext>
            </a:extLst>
          </p:cNvPr>
          <p:cNvSpPr txBox="1"/>
          <p:nvPr/>
        </p:nvSpPr>
        <p:spPr>
          <a:xfrm>
            <a:off x="2135624" y="3046555"/>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
        <p:nvSpPr>
          <p:cNvPr id="15" name="テキスト ボックス 14">
            <a:extLst>
              <a:ext uri="{FF2B5EF4-FFF2-40B4-BE49-F238E27FC236}">
                <a16:creationId xmlns:a16="http://schemas.microsoft.com/office/drawing/2014/main" id="{785CC74E-009F-5687-EFF2-37ECBEF355FC}"/>
              </a:ext>
            </a:extLst>
          </p:cNvPr>
          <p:cNvSpPr txBox="1"/>
          <p:nvPr/>
        </p:nvSpPr>
        <p:spPr>
          <a:xfrm>
            <a:off x="6908079" y="3018635"/>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Tree>
    <p:extLst>
      <p:ext uri="{BB962C8B-B14F-4D97-AF65-F5344CB8AC3E}">
        <p14:creationId xmlns:p14="http://schemas.microsoft.com/office/powerpoint/2010/main" val="12487082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A1D9B-BC3E-F993-B9B8-007CE6002170}"/>
            </a:ext>
          </a:extLst>
        </p:cNvPr>
        <p:cNvGrpSpPr/>
        <p:nvPr/>
      </p:nvGrpSpPr>
      <p:grpSpPr>
        <a:xfrm>
          <a:off x="0" y="0"/>
          <a:ext cx="0" cy="0"/>
          <a:chOff x="0" y="0"/>
          <a:chExt cx="0" cy="0"/>
        </a:xfrm>
      </p:grpSpPr>
      <p:sp>
        <p:nvSpPr>
          <p:cNvPr id="6" name="正方形/長方形 5">
            <a:extLst>
              <a:ext uri="{FF2B5EF4-FFF2-40B4-BE49-F238E27FC236}">
                <a16:creationId xmlns:a16="http://schemas.microsoft.com/office/drawing/2014/main" id="{0B964663-18F7-B1DB-2D93-5037EA6E406C}"/>
              </a:ext>
            </a:extLst>
          </p:cNvPr>
          <p:cNvSpPr/>
          <p:nvPr/>
        </p:nvSpPr>
        <p:spPr>
          <a:xfrm>
            <a:off x="-152400" y="-152400"/>
            <a:ext cx="12573000" cy="7086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pic>
        <p:nvPicPr>
          <p:cNvPr id="3" name="図 2" descr="ロゴ, 会社名&#10;&#10;AI 生成コンテンツは誤りを含む可能性があります。">
            <a:extLst>
              <a:ext uri="{FF2B5EF4-FFF2-40B4-BE49-F238E27FC236}">
                <a16:creationId xmlns:a16="http://schemas.microsoft.com/office/drawing/2014/main" id="{71D5E99E-CAB0-2204-593A-6430454E4C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2623" y="-140779"/>
            <a:ext cx="7397977" cy="7083541"/>
          </a:xfrm>
          <a:prstGeom prst="rect">
            <a:avLst/>
          </a:prstGeom>
        </p:spPr>
      </p:pic>
      <p:sp>
        <p:nvSpPr>
          <p:cNvPr id="4" name="四角形: 角を丸くする 6">
            <a:extLst>
              <a:ext uri="{FF2B5EF4-FFF2-40B4-BE49-F238E27FC236}">
                <a16:creationId xmlns:a16="http://schemas.microsoft.com/office/drawing/2014/main" id="{209FFB0A-A53D-CED2-57A7-A756CD210B8E}"/>
              </a:ext>
            </a:extLst>
          </p:cNvPr>
          <p:cNvSpPr/>
          <p:nvPr/>
        </p:nvSpPr>
        <p:spPr>
          <a:xfrm>
            <a:off x="85165" y="2781300"/>
            <a:ext cx="4419600" cy="12192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GREEN×EXPO 2027</a:t>
            </a:r>
          </a:p>
          <a:p>
            <a:pPr algn="ctr">
              <a:lnSpc>
                <a:spcPct val="150000"/>
              </a:lnSpc>
            </a:pPr>
            <a:r>
              <a:rPr lang="ja-JP" altLang="en-US"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コンセプト</a:t>
            </a:r>
            <a:endPar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pic>
        <p:nvPicPr>
          <p:cNvPr id="8" name="図 7" descr="ロゴ&#10;&#10;AI 生成コンテンツは誤りを含む可能性があります。">
            <a:extLst>
              <a:ext uri="{FF2B5EF4-FFF2-40B4-BE49-F238E27FC236}">
                <a16:creationId xmlns:a16="http://schemas.microsoft.com/office/drawing/2014/main" id="{D5836FD7-5674-11E6-3326-CFE156638065}"/>
              </a:ext>
            </a:extLst>
          </p:cNvPr>
          <p:cNvPicPr>
            <a:picLocks noChangeAspect="1"/>
          </p:cNvPicPr>
          <p:nvPr/>
        </p:nvPicPr>
        <p:blipFill>
          <a:blip r:embed="rId3">
            <a:extLst>
              <a:ext uri="{28A0092B-C50C-407E-A947-70E740481C1C}">
                <a14:useLocalDpi xmlns:a14="http://schemas.microsoft.com/office/drawing/2010/main" val="0"/>
              </a:ext>
            </a:extLst>
          </a:blip>
          <a:srcRect l="4954" t="29016" b="35060"/>
          <a:stretch>
            <a:fillRect/>
          </a:stretch>
        </p:blipFill>
        <p:spPr>
          <a:xfrm>
            <a:off x="-152401" y="4054756"/>
            <a:ext cx="5163893" cy="1412594"/>
          </a:xfrm>
          <a:prstGeom prst="rect">
            <a:avLst/>
          </a:prstGeom>
        </p:spPr>
      </p:pic>
      <p:sp>
        <p:nvSpPr>
          <p:cNvPr id="2" name="テキスト ボックス 1">
            <a:extLst>
              <a:ext uri="{FF2B5EF4-FFF2-40B4-BE49-F238E27FC236}">
                <a16:creationId xmlns:a16="http://schemas.microsoft.com/office/drawing/2014/main" id="{81AACCB6-BDCF-E4AF-AF32-1C8261F29D9A}"/>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latin typeface="BIZ UDPゴシック" panose="020B0400000000000000" pitchFamily="50" charset="-128"/>
                <a:ea typeface="BIZ UDPゴシック" panose="020B0400000000000000" pitchFamily="50" charset="-128"/>
              </a:rPr>
              <a:t>©Expo 2027</a:t>
            </a:r>
            <a:endParaRPr kumimoji="1" lang="ja-JP" altLang="en-US" sz="105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712937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97F6B-2DBE-4D2C-D9AE-31EEDCA90A35}"/>
            </a:ext>
          </a:extLst>
        </p:cNvPr>
        <p:cNvGrpSpPr/>
        <p:nvPr/>
      </p:nvGrpSpPr>
      <p:grpSpPr>
        <a:xfrm>
          <a:off x="0" y="0"/>
          <a:ext cx="0" cy="0"/>
          <a:chOff x="0" y="0"/>
          <a:chExt cx="0" cy="0"/>
        </a:xfrm>
      </p:grpSpPr>
    </p:spTree>
    <p:extLst>
      <p:ext uri="{BB962C8B-B14F-4D97-AF65-F5344CB8AC3E}">
        <p14:creationId xmlns:p14="http://schemas.microsoft.com/office/powerpoint/2010/main" val="1970394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B8290-4D1F-A09E-6577-9897DCB67C0C}"/>
            </a:ext>
          </a:extLst>
        </p:cNvPr>
        <p:cNvGrpSpPr/>
        <p:nvPr/>
      </p:nvGrpSpPr>
      <p:grpSpPr>
        <a:xfrm>
          <a:off x="0" y="0"/>
          <a:ext cx="0" cy="0"/>
          <a:chOff x="0" y="0"/>
          <a:chExt cx="0" cy="0"/>
        </a:xfrm>
      </p:grpSpPr>
      <p:pic>
        <p:nvPicPr>
          <p:cNvPr id="2" name="オンライン メディア 1" title="【地球と。咲きに行こう。】GREEN×EXPO 2027開催まであと1年！魅力発信動画を公開（2026年3月作成）">
            <a:hlinkClick r:id="" action="ppaction://media"/>
            <a:extLst>
              <a:ext uri="{FF2B5EF4-FFF2-40B4-BE49-F238E27FC236}">
                <a16:creationId xmlns:a16="http://schemas.microsoft.com/office/drawing/2014/main" id="{DF33A9C7-EC47-29B0-F148-6D432A913390}"/>
              </a:ext>
            </a:extLst>
          </p:cNvPr>
          <p:cNvPicPr>
            <a:picLocks noRot="1" noChangeAspect="1"/>
          </p:cNvPicPr>
          <p:nvPr>
            <a:videoFile r:link="rId1"/>
          </p:nvPr>
        </p:nvPicPr>
        <p:blipFill>
          <a:blip r:embed="rId3"/>
          <a:stretch>
            <a:fillRect/>
          </a:stretch>
        </p:blipFill>
        <p:spPr>
          <a:xfrm>
            <a:off x="0" y="-15240"/>
            <a:ext cx="12192000" cy="6888480"/>
          </a:xfrm>
          <a:prstGeom prst="rect">
            <a:avLst/>
          </a:prstGeom>
        </p:spPr>
      </p:pic>
      <p:sp>
        <p:nvSpPr>
          <p:cNvPr id="3" name="テキスト ボックス 2">
            <a:extLst>
              <a:ext uri="{FF2B5EF4-FFF2-40B4-BE49-F238E27FC236}">
                <a16:creationId xmlns:a16="http://schemas.microsoft.com/office/drawing/2014/main" id="{F69F77B1-8D8B-3F04-9866-B7031952FB2E}"/>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15382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AFE3D-2372-498C-E068-D084328D747B}"/>
            </a:ext>
          </a:extLst>
        </p:cNvPr>
        <p:cNvGrpSpPr/>
        <p:nvPr/>
      </p:nvGrpSpPr>
      <p:grpSpPr>
        <a:xfrm>
          <a:off x="0" y="0"/>
          <a:ext cx="0" cy="0"/>
          <a:chOff x="0" y="0"/>
          <a:chExt cx="0" cy="0"/>
        </a:xfrm>
      </p:grpSpPr>
    </p:spTree>
    <p:extLst>
      <p:ext uri="{BB962C8B-B14F-4D97-AF65-F5344CB8AC3E}">
        <p14:creationId xmlns:p14="http://schemas.microsoft.com/office/powerpoint/2010/main" val="24196394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254E7-54EC-03FD-9ED3-6C0F59049CE0}"/>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AAD724CC-1455-681D-CD0D-E89B3143D689}"/>
              </a:ext>
            </a:extLst>
          </p:cNvPr>
          <p:cNvSpPr txBox="1"/>
          <p:nvPr/>
        </p:nvSpPr>
        <p:spPr>
          <a:xfrm>
            <a:off x="2778451" y="5460951"/>
            <a:ext cx="6627671" cy="264160"/>
          </a:xfrm>
          <a:prstGeom prst="rect">
            <a:avLst/>
          </a:prstGeom>
        </p:spPr>
        <p:txBody>
          <a:bodyPr lIns="0" tIns="0" rIns="0" bIns="0" rtlCol="0" anchor="t">
            <a:spAutoFit/>
          </a:bodyPr>
          <a:lstStyle/>
          <a:p>
            <a:pPr marL="0" lvl="0" indent="0" algn="ctr">
              <a:lnSpc>
                <a:spcPts val="2240"/>
              </a:lnSpc>
              <a:spcBef>
                <a:spcPct val="0"/>
              </a:spcBef>
            </a:pPr>
            <a:r>
              <a:rPr lang="en-US" sz="1600" b="1">
                <a:solidFill>
                  <a:srgbClr val="231F20"/>
                </a:solidFill>
                <a:latin typeface="+mj-ea"/>
                <a:ea typeface="+mj-ea"/>
                <a:cs typeface="Source Han Sans JP Medium"/>
                <a:sym typeface="Source Han Sans JP Medium"/>
              </a:rPr>
              <a:t>公益社団法人２０２７年国際園芸博覧会協会</a:t>
            </a:r>
          </a:p>
        </p:txBody>
      </p:sp>
      <p:sp>
        <p:nvSpPr>
          <p:cNvPr id="12" name="TextBox 12">
            <a:extLst>
              <a:ext uri="{FF2B5EF4-FFF2-40B4-BE49-F238E27FC236}">
                <a16:creationId xmlns:a16="http://schemas.microsoft.com/office/drawing/2014/main" id="{44E48B7A-892C-0F07-EE0D-2C45CC33316F}"/>
              </a:ext>
            </a:extLst>
          </p:cNvPr>
          <p:cNvSpPr txBox="1"/>
          <p:nvPr/>
        </p:nvSpPr>
        <p:spPr>
          <a:xfrm>
            <a:off x="4515944" y="5787130"/>
            <a:ext cx="3152687" cy="264160"/>
          </a:xfrm>
          <a:prstGeom prst="rect">
            <a:avLst/>
          </a:prstGeom>
        </p:spPr>
        <p:txBody>
          <a:bodyPr lIns="0" tIns="0" rIns="0" bIns="0" rtlCol="0" anchor="t">
            <a:spAutoFit/>
          </a:bodyPr>
          <a:lstStyle/>
          <a:p>
            <a:pPr algn="ctr">
              <a:lnSpc>
                <a:spcPts val="2240"/>
              </a:lnSpc>
              <a:spcBef>
                <a:spcPct val="0"/>
              </a:spcBef>
            </a:pPr>
            <a:r>
              <a:rPr lang="en-US" sz="1600" b="1">
                <a:solidFill>
                  <a:srgbClr val="231F20"/>
                </a:solidFill>
                <a:latin typeface="+mj-ea"/>
                <a:ea typeface="+mj-ea"/>
                <a:cs typeface="Source Han Sans JP Medium"/>
                <a:sym typeface="Source Han Sans JP Medium"/>
              </a:rPr>
              <a:t>2026年</a:t>
            </a:r>
            <a:r>
              <a:rPr lang="en-US" altLang="ja-JP" sz="1600" b="1">
                <a:solidFill>
                  <a:srgbClr val="231F20"/>
                </a:solidFill>
                <a:latin typeface="+mj-ea"/>
                <a:ea typeface="+mj-ea"/>
                <a:cs typeface="Source Han Sans JP Medium"/>
                <a:sym typeface="Source Han Sans JP Medium"/>
              </a:rPr>
              <a:t>6</a:t>
            </a:r>
            <a:r>
              <a:rPr lang="en-US" sz="1600" b="1">
                <a:solidFill>
                  <a:srgbClr val="231F20"/>
                </a:solidFill>
                <a:latin typeface="+mj-ea"/>
                <a:ea typeface="+mj-ea"/>
                <a:cs typeface="Source Han Sans JP Medium"/>
                <a:sym typeface="Source Han Sans JP Medium"/>
              </a:rPr>
              <a:t>月 作成</a:t>
            </a:r>
          </a:p>
        </p:txBody>
      </p:sp>
    </p:spTree>
    <p:extLst>
      <p:ext uri="{BB962C8B-B14F-4D97-AF65-F5344CB8AC3E}">
        <p14:creationId xmlns:p14="http://schemas.microsoft.com/office/powerpoint/2010/main" val="395032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A5FD3-F2DB-9535-8115-89758061AAE7}"/>
            </a:ext>
          </a:extLst>
        </p:cNvPr>
        <p:cNvGrpSpPr/>
        <p:nvPr/>
      </p:nvGrpSpPr>
      <p:grpSpPr>
        <a:xfrm>
          <a:off x="0" y="0"/>
          <a:ext cx="0" cy="0"/>
          <a:chOff x="0" y="0"/>
          <a:chExt cx="0" cy="0"/>
        </a:xfrm>
      </p:grpSpPr>
    </p:spTree>
    <p:extLst>
      <p:ext uri="{BB962C8B-B14F-4D97-AF65-F5344CB8AC3E}">
        <p14:creationId xmlns:p14="http://schemas.microsoft.com/office/powerpoint/2010/main" val="1784391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AD9EC-0A1E-47DB-2F59-B39F714FC4A3}"/>
            </a:ext>
          </a:extLst>
        </p:cNvPr>
        <p:cNvGrpSpPr/>
        <p:nvPr/>
      </p:nvGrpSpPr>
      <p:grpSpPr>
        <a:xfrm>
          <a:off x="0" y="0"/>
          <a:ext cx="0" cy="0"/>
          <a:chOff x="0" y="0"/>
          <a:chExt cx="0" cy="0"/>
        </a:xfrm>
      </p:grpSpPr>
      <p:sp>
        <p:nvSpPr>
          <p:cNvPr id="6" name="正方形/長方形 5">
            <a:extLst>
              <a:ext uri="{FF2B5EF4-FFF2-40B4-BE49-F238E27FC236}">
                <a16:creationId xmlns:a16="http://schemas.microsoft.com/office/drawing/2014/main" id="{F39EA7B1-9FDB-23CD-4E8C-F49D96309964}"/>
              </a:ext>
            </a:extLst>
          </p:cNvPr>
          <p:cNvSpPr/>
          <p:nvPr/>
        </p:nvSpPr>
        <p:spPr>
          <a:xfrm>
            <a:off x="-152400" y="-152400"/>
            <a:ext cx="12573000" cy="7086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pic>
        <p:nvPicPr>
          <p:cNvPr id="3" name="図 2" descr="ロゴ, 会社名&#10;&#10;AI 生成コンテンツは誤りを含む可能性があります。">
            <a:extLst>
              <a:ext uri="{FF2B5EF4-FFF2-40B4-BE49-F238E27FC236}">
                <a16:creationId xmlns:a16="http://schemas.microsoft.com/office/drawing/2014/main" id="{CAA7A11A-FC2A-C7DB-F651-28722E3513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2623" y="-140779"/>
            <a:ext cx="7397977" cy="7083541"/>
          </a:xfrm>
          <a:prstGeom prst="rect">
            <a:avLst/>
          </a:prstGeom>
        </p:spPr>
      </p:pic>
      <p:sp>
        <p:nvSpPr>
          <p:cNvPr id="4" name="四角形: 角を丸くする 6">
            <a:extLst>
              <a:ext uri="{FF2B5EF4-FFF2-40B4-BE49-F238E27FC236}">
                <a16:creationId xmlns:a16="http://schemas.microsoft.com/office/drawing/2014/main" id="{3A900CA6-95E2-7B48-3A3D-E9FDB7D8A3DB}"/>
              </a:ext>
            </a:extLst>
          </p:cNvPr>
          <p:cNvSpPr/>
          <p:nvPr/>
        </p:nvSpPr>
        <p:spPr>
          <a:xfrm>
            <a:off x="85165" y="2781300"/>
            <a:ext cx="4419600" cy="12192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GREEN×EXPO 2027</a:t>
            </a:r>
          </a:p>
          <a:p>
            <a:pPr algn="ctr">
              <a:lnSpc>
                <a:spcPct val="150000"/>
              </a:lnSpc>
            </a:pPr>
            <a:r>
              <a:rPr lang="ja-JP" altLang="en-US"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コンセプト</a:t>
            </a:r>
            <a:endPar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pic>
        <p:nvPicPr>
          <p:cNvPr id="8" name="図 7" descr="ロゴ&#10;&#10;AI 生成コンテンツは誤りを含む可能性があります。">
            <a:extLst>
              <a:ext uri="{FF2B5EF4-FFF2-40B4-BE49-F238E27FC236}">
                <a16:creationId xmlns:a16="http://schemas.microsoft.com/office/drawing/2014/main" id="{4F187810-563F-B26A-85EE-31A4C8D8BEF3}"/>
              </a:ext>
            </a:extLst>
          </p:cNvPr>
          <p:cNvPicPr>
            <a:picLocks noChangeAspect="1"/>
          </p:cNvPicPr>
          <p:nvPr/>
        </p:nvPicPr>
        <p:blipFill>
          <a:blip r:embed="rId3">
            <a:extLst>
              <a:ext uri="{28A0092B-C50C-407E-A947-70E740481C1C}">
                <a14:useLocalDpi xmlns:a14="http://schemas.microsoft.com/office/drawing/2010/main" val="0"/>
              </a:ext>
            </a:extLst>
          </a:blip>
          <a:srcRect l="4954" t="29016" b="35060"/>
          <a:stretch>
            <a:fillRect/>
          </a:stretch>
        </p:blipFill>
        <p:spPr>
          <a:xfrm>
            <a:off x="-152401" y="4054756"/>
            <a:ext cx="5163893" cy="1412594"/>
          </a:xfrm>
          <a:prstGeom prst="rect">
            <a:avLst/>
          </a:prstGeom>
        </p:spPr>
      </p:pic>
      <p:sp>
        <p:nvSpPr>
          <p:cNvPr id="5" name="テキスト ボックス 4">
            <a:extLst>
              <a:ext uri="{FF2B5EF4-FFF2-40B4-BE49-F238E27FC236}">
                <a16:creationId xmlns:a16="http://schemas.microsoft.com/office/drawing/2014/main" id="{4100DCC4-91E6-56CE-17D2-6F5C31E68E6A}"/>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latin typeface="BIZ UDPゴシック" panose="020B0400000000000000" pitchFamily="50" charset="-128"/>
                <a:ea typeface="BIZ UDPゴシック" panose="020B0400000000000000" pitchFamily="50" charset="-128"/>
              </a:rPr>
              <a:t>©Expo 2027</a:t>
            </a:r>
            <a:endParaRPr kumimoji="1" lang="ja-JP" altLang="en-US" sz="105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17020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A6EEE-0823-D271-72A6-C1517255FB67}"/>
            </a:ext>
          </a:extLst>
        </p:cNvPr>
        <p:cNvGrpSpPr/>
        <p:nvPr/>
      </p:nvGrpSpPr>
      <p:grpSpPr>
        <a:xfrm>
          <a:off x="0" y="0"/>
          <a:ext cx="0" cy="0"/>
          <a:chOff x="0" y="0"/>
          <a:chExt cx="0" cy="0"/>
        </a:xfrm>
      </p:grpSpPr>
      <p:sp>
        <p:nvSpPr>
          <p:cNvPr id="4" name="四角形: 角を丸くする 6">
            <a:extLst>
              <a:ext uri="{FF2B5EF4-FFF2-40B4-BE49-F238E27FC236}">
                <a16:creationId xmlns:a16="http://schemas.microsoft.com/office/drawing/2014/main" id="{1E318716-8843-07F2-8D32-7E65A9540458}"/>
              </a:ext>
            </a:extLst>
          </p:cNvPr>
          <p:cNvSpPr/>
          <p:nvPr/>
        </p:nvSpPr>
        <p:spPr>
          <a:xfrm>
            <a:off x="2667000" y="2628900"/>
            <a:ext cx="6858000" cy="16002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地球と。咲きに行こう。</a:t>
            </a:r>
            <a:endPar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2" name="テキスト ボックス 1">
            <a:extLst>
              <a:ext uri="{FF2B5EF4-FFF2-40B4-BE49-F238E27FC236}">
                <a16:creationId xmlns:a16="http://schemas.microsoft.com/office/drawing/2014/main" id="{778B2B00-358C-3FAD-454F-E99A3BA35E3B}"/>
              </a:ext>
            </a:extLst>
          </p:cNvPr>
          <p:cNvSpPr txBox="1"/>
          <p:nvPr/>
        </p:nvSpPr>
        <p:spPr>
          <a:xfrm>
            <a:off x="2667000" y="1828800"/>
            <a:ext cx="6705600" cy="630942"/>
          </a:xfrm>
          <a:prstGeom prst="rect">
            <a:avLst/>
          </a:prstGeom>
          <a:noFill/>
        </p:spPr>
        <p:txBody>
          <a:bodyPr wrap="square">
            <a:spAutoFit/>
          </a:bodyPr>
          <a:lstStyle/>
          <a:p>
            <a:pPr algn="l">
              <a:spcBef>
                <a:spcPts val="3750"/>
              </a:spcBef>
              <a:spcAft>
                <a:spcPts val="1950"/>
              </a:spcAft>
              <a:buNone/>
            </a:pPr>
            <a:r>
              <a:rPr lang="ja-JP" altLang="en-US" sz="3500" b="1" i="0">
                <a:solidFill>
                  <a:srgbClr val="424242"/>
                </a:solidFill>
                <a:effectLst/>
                <a:latin typeface="BIZ UDPゴシック" panose="020B0400000000000000" pitchFamily="50" charset="-128"/>
                <a:ea typeface="BIZ UDPゴシック" panose="020B0400000000000000" pitchFamily="50" charset="-128"/>
              </a:rPr>
              <a:t>ミニワーク</a:t>
            </a:r>
          </a:p>
        </p:txBody>
      </p:sp>
    </p:spTree>
    <p:extLst>
      <p:ext uri="{BB962C8B-B14F-4D97-AF65-F5344CB8AC3E}">
        <p14:creationId xmlns:p14="http://schemas.microsoft.com/office/powerpoint/2010/main" val="2872860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8FCDE-D09D-C525-C7EE-104034D06F2D}"/>
            </a:ext>
          </a:extLst>
        </p:cNvPr>
        <p:cNvGrpSpPr/>
        <p:nvPr/>
      </p:nvGrpSpPr>
      <p:grpSpPr>
        <a:xfrm>
          <a:off x="0" y="0"/>
          <a:ext cx="0" cy="0"/>
          <a:chOff x="0" y="0"/>
          <a:chExt cx="0" cy="0"/>
        </a:xfrm>
      </p:grpSpPr>
      <p:sp>
        <p:nvSpPr>
          <p:cNvPr id="6" name="正方形/長方形 5">
            <a:extLst>
              <a:ext uri="{FF2B5EF4-FFF2-40B4-BE49-F238E27FC236}">
                <a16:creationId xmlns:a16="http://schemas.microsoft.com/office/drawing/2014/main" id="{3F63F8DA-6880-D558-DBD7-98A4BB72F624}"/>
              </a:ext>
            </a:extLst>
          </p:cNvPr>
          <p:cNvSpPr/>
          <p:nvPr/>
        </p:nvSpPr>
        <p:spPr>
          <a:xfrm>
            <a:off x="-152400" y="-152400"/>
            <a:ext cx="12573000" cy="7086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pic>
        <p:nvPicPr>
          <p:cNvPr id="3" name="図 2" descr="ロゴ, 会社名&#10;&#10;AI 生成コンテンツは誤りを含む可能性があります。">
            <a:extLst>
              <a:ext uri="{FF2B5EF4-FFF2-40B4-BE49-F238E27FC236}">
                <a16:creationId xmlns:a16="http://schemas.microsoft.com/office/drawing/2014/main" id="{9B66ECB0-4312-61BE-6E2F-5C06ADC530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2623" y="-140779"/>
            <a:ext cx="7397977" cy="7083541"/>
          </a:xfrm>
          <a:prstGeom prst="rect">
            <a:avLst/>
          </a:prstGeom>
        </p:spPr>
      </p:pic>
      <p:sp>
        <p:nvSpPr>
          <p:cNvPr id="4" name="四角形: 角を丸くする 6">
            <a:extLst>
              <a:ext uri="{FF2B5EF4-FFF2-40B4-BE49-F238E27FC236}">
                <a16:creationId xmlns:a16="http://schemas.microsoft.com/office/drawing/2014/main" id="{CDB95A95-C178-34CF-DF5F-F7B8705FDF92}"/>
              </a:ext>
            </a:extLst>
          </p:cNvPr>
          <p:cNvSpPr/>
          <p:nvPr/>
        </p:nvSpPr>
        <p:spPr>
          <a:xfrm>
            <a:off x="85165" y="2781300"/>
            <a:ext cx="4419600" cy="12192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GREEN×EXPO 2027</a:t>
            </a:r>
          </a:p>
          <a:p>
            <a:pPr algn="ctr">
              <a:lnSpc>
                <a:spcPct val="150000"/>
              </a:lnSpc>
            </a:pPr>
            <a:r>
              <a:rPr lang="ja-JP" altLang="en-US"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コンセプト</a:t>
            </a:r>
            <a:endPar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pic>
        <p:nvPicPr>
          <p:cNvPr id="8" name="図 7" descr="ロゴ&#10;&#10;AI 生成コンテンツは誤りを含む可能性があります。">
            <a:extLst>
              <a:ext uri="{FF2B5EF4-FFF2-40B4-BE49-F238E27FC236}">
                <a16:creationId xmlns:a16="http://schemas.microsoft.com/office/drawing/2014/main" id="{FB3B3818-E170-987F-0116-64327A824272}"/>
              </a:ext>
            </a:extLst>
          </p:cNvPr>
          <p:cNvPicPr>
            <a:picLocks noChangeAspect="1"/>
          </p:cNvPicPr>
          <p:nvPr/>
        </p:nvPicPr>
        <p:blipFill>
          <a:blip r:embed="rId3">
            <a:extLst>
              <a:ext uri="{28A0092B-C50C-407E-A947-70E740481C1C}">
                <a14:useLocalDpi xmlns:a14="http://schemas.microsoft.com/office/drawing/2010/main" val="0"/>
              </a:ext>
            </a:extLst>
          </a:blip>
          <a:srcRect l="4954" t="29016" b="35060"/>
          <a:stretch>
            <a:fillRect/>
          </a:stretch>
        </p:blipFill>
        <p:spPr>
          <a:xfrm>
            <a:off x="-152401" y="4054756"/>
            <a:ext cx="5163893" cy="1412594"/>
          </a:xfrm>
          <a:prstGeom prst="rect">
            <a:avLst/>
          </a:prstGeom>
        </p:spPr>
      </p:pic>
      <p:sp>
        <p:nvSpPr>
          <p:cNvPr id="5" name="テキスト ボックス 4">
            <a:extLst>
              <a:ext uri="{FF2B5EF4-FFF2-40B4-BE49-F238E27FC236}">
                <a16:creationId xmlns:a16="http://schemas.microsoft.com/office/drawing/2014/main" id="{1DC3F60D-95BF-9F2B-5386-F9658A88294F}"/>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latin typeface="BIZ UDPゴシック" panose="020B0400000000000000" pitchFamily="50" charset="-128"/>
                <a:ea typeface="BIZ UDPゴシック" panose="020B0400000000000000" pitchFamily="50" charset="-128"/>
              </a:rPr>
              <a:t>©Expo 2027</a:t>
            </a:r>
            <a:endParaRPr kumimoji="1" lang="ja-JP" altLang="en-US" sz="105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16616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550A1-DE0B-720F-C6CE-860FFB1C9CE0}"/>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704FC973-F801-7EAF-449C-D68BDAB806B6}"/>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71864D56-39C5-584B-89F7-7FB76C22FEEC}"/>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2F1291EF-D114-F166-8390-B50F6B6CE7F1}"/>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ミニワーク</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33A704BF-3FD9-2878-7BD1-F19043CFCB30}"/>
              </a:ext>
            </a:extLst>
          </p:cNvPr>
          <p:cNvSpPr/>
          <p:nvPr/>
        </p:nvSpPr>
        <p:spPr>
          <a:xfrm>
            <a:off x="944333" y="1267216"/>
            <a:ext cx="3170467" cy="49535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ペアワーク　</a:t>
            </a:r>
            <a:r>
              <a:rPr kumimoji="1" lang="en-US" altLang="ja-JP" b="1">
                <a:latin typeface="BIZ UDPゴシック" panose="020B0400000000000000" pitchFamily="50" charset="-128"/>
                <a:ea typeface="BIZ UDPゴシック" panose="020B0400000000000000" pitchFamily="50" charset="-128"/>
              </a:rPr>
              <a:t>2</a:t>
            </a:r>
            <a:r>
              <a:rPr kumimoji="1" lang="ja-JP" altLang="en-US" b="1">
                <a:latin typeface="BIZ UDPゴシック" panose="020B0400000000000000" pitchFamily="50" charset="-128"/>
                <a:ea typeface="BIZ UDPゴシック" panose="020B0400000000000000" pitchFamily="50" charset="-128"/>
              </a:rPr>
              <a:t>分</a:t>
            </a:r>
          </a:p>
        </p:txBody>
      </p:sp>
      <p:sp>
        <p:nvSpPr>
          <p:cNvPr id="13" name="TextBox 11">
            <a:extLst>
              <a:ext uri="{FF2B5EF4-FFF2-40B4-BE49-F238E27FC236}">
                <a16:creationId xmlns:a16="http://schemas.microsoft.com/office/drawing/2014/main" id="{4E3C1BC4-7AEB-9E4D-C180-4A7916CFD089}"/>
              </a:ext>
            </a:extLst>
          </p:cNvPr>
          <p:cNvSpPr txBox="1"/>
          <p:nvPr/>
        </p:nvSpPr>
        <p:spPr>
          <a:xfrm>
            <a:off x="1295400" y="2366483"/>
            <a:ext cx="4036456" cy="2433038"/>
          </a:xfrm>
          <a:prstGeom prst="rect">
            <a:avLst/>
          </a:prstGeom>
        </p:spPr>
        <p:txBody>
          <a:bodyPr wrap="square" lIns="0" tIns="0" rIns="0" bIns="0" rtlCol="0" anchor="t">
            <a:spAutoFit/>
          </a:bodyPr>
          <a:lstStyle/>
          <a:p>
            <a:pPr>
              <a:lnSpc>
                <a:spcPts val="322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どんな意味が</a:t>
            </a:r>
            <a:endParaRPr lang="en-US" altLang="ja-JP"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込められていると</a:t>
            </a:r>
            <a:endParaRPr lang="en-US" altLang="ja-JP"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思いますか？</a:t>
            </a:r>
            <a:endPar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endPar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ペアになって</a:t>
            </a:r>
            <a:endPar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話し合ってみましょう。</a:t>
            </a:r>
            <a:endPar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8" name="テキスト ボックス 7">
            <a:extLst>
              <a:ext uri="{FF2B5EF4-FFF2-40B4-BE49-F238E27FC236}">
                <a16:creationId xmlns:a16="http://schemas.microsoft.com/office/drawing/2014/main" id="{BEBF51FF-1786-55AE-C617-1BA94AB2EC10}"/>
              </a:ext>
            </a:extLst>
          </p:cNvPr>
          <p:cNvSpPr txBox="1"/>
          <p:nvPr/>
        </p:nvSpPr>
        <p:spPr>
          <a:xfrm>
            <a:off x="2760189" y="397460"/>
            <a:ext cx="6019800" cy="338554"/>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コンセプトに込められた意味を考えてみよう</a:t>
            </a:r>
          </a:p>
        </p:txBody>
      </p:sp>
      <p:sp>
        <p:nvSpPr>
          <p:cNvPr id="10" name="テキスト ボックス 9">
            <a:extLst>
              <a:ext uri="{FF2B5EF4-FFF2-40B4-BE49-F238E27FC236}">
                <a16:creationId xmlns:a16="http://schemas.microsoft.com/office/drawing/2014/main" id="{0B9A2ED9-E1F8-32D9-A275-084F84AB6804}"/>
              </a:ext>
            </a:extLst>
          </p:cNvPr>
          <p:cNvSpPr txBox="1"/>
          <p:nvPr/>
        </p:nvSpPr>
        <p:spPr>
          <a:xfrm>
            <a:off x="1295400" y="5403431"/>
            <a:ext cx="4393523" cy="584775"/>
          </a:xfrm>
          <a:prstGeom prst="rect">
            <a:avLst/>
          </a:prstGeom>
          <a:noFill/>
        </p:spPr>
        <p:txBody>
          <a:bodyPr wrap="square">
            <a:spAutoFit/>
          </a:bodyPr>
          <a:lstStyle/>
          <a:p>
            <a:pPr>
              <a:buNone/>
            </a:pPr>
            <a:r>
              <a:rPr lang="en-US" altLang="ja-JP" sz="1600" kern="1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ja-JP" sz="1600" kern="1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『咲きに行こう』を英語で表記すると</a:t>
            </a:r>
            <a:endParaRPr lang="en-US" altLang="ja-JP" sz="1600" kern="1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buNone/>
            </a:pPr>
            <a:r>
              <a:rPr lang="ja-JP" altLang="en-US" sz="1200" kern="10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ja-JP" sz="16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en-US" altLang="ja-JP" sz="16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Bloom of Future</a:t>
            </a:r>
            <a:r>
              <a:rPr lang="ja-JP" altLang="ja-JP" sz="16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』と表現</a:t>
            </a:r>
            <a:endParaRPr lang="ja-JP" altLang="en-US" sz="1600">
              <a:latin typeface="BIZ UDPゴシック" panose="020B0400000000000000" pitchFamily="50" charset="-128"/>
              <a:ea typeface="BIZ UDPゴシック" panose="020B0400000000000000" pitchFamily="50" charset="-128"/>
            </a:endParaRPr>
          </a:p>
        </p:txBody>
      </p:sp>
      <p:pic>
        <p:nvPicPr>
          <p:cNvPr id="6" name="図 5" descr="ロゴ, 会社名&#10;&#10;AI 生成コンテンツは誤りを含む可能性があります。">
            <a:extLst>
              <a:ext uri="{FF2B5EF4-FFF2-40B4-BE49-F238E27FC236}">
                <a16:creationId xmlns:a16="http://schemas.microsoft.com/office/drawing/2014/main" id="{13A0FE3F-5685-D8FF-8E8C-D9566ECB63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5500" y="1127031"/>
            <a:ext cx="5558638" cy="5322379"/>
          </a:xfrm>
          <a:prstGeom prst="rect">
            <a:avLst/>
          </a:prstGeom>
        </p:spPr>
      </p:pic>
    </p:spTree>
    <p:extLst>
      <p:ext uri="{BB962C8B-B14F-4D97-AF65-F5344CB8AC3E}">
        <p14:creationId xmlns:p14="http://schemas.microsoft.com/office/powerpoint/2010/main" val="13660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D2EFA-6555-F13B-C9FC-F5B39C7EC7FE}"/>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C8F3C7E0-D8D7-5BF3-6B0B-C2B3747B16C1}"/>
              </a:ext>
            </a:extLst>
          </p:cNvPr>
          <p:cNvGrpSpPr/>
          <p:nvPr/>
        </p:nvGrpSpPr>
        <p:grpSpPr>
          <a:xfrm>
            <a:off x="1562100" y="1977820"/>
            <a:ext cx="9067800" cy="2902358"/>
            <a:chOff x="1562100" y="1977820"/>
            <a:chExt cx="9067800" cy="2902358"/>
          </a:xfrm>
        </p:grpSpPr>
        <p:sp>
          <p:nvSpPr>
            <p:cNvPr id="14" name="角丸四角形 8">
              <a:extLst>
                <a:ext uri="{FF2B5EF4-FFF2-40B4-BE49-F238E27FC236}">
                  <a16:creationId xmlns:a16="http://schemas.microsoft.com/office/drawing/2014/main" id="{23751FE9-1D7A-982F-B3AC-FD30F988F0C8}"/>
                </a:ext>
              </a:extLst>
            </p:cNvPr>
            <p:cNvSpPr/>
            <p:nvPr/>
          </p:nvSpPr>
          <p:spPr>
            <a:xfrm>
              <a:off x="1562100" y="1977820"/>
              <a:ext cx="9067800" cy="2902358"/>
            </a:xfrm>
            <a:prstGeom prst="roundRect">
              <a:avLst>
                <a:gd name="adj" fmla="val 50000"/>
              </a:avLst>
            </a:prstGeom>
            <a:solidFill>
              <a:srgbClr val="F35F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b="1">
                <a:latin typeface="BIZ UDPゴシック" panose="020B0400000000000000" pitchFamily="50" charset="-128"/>
                <a:ea typeface="BIZ UDPゴシック" panose="020B0400000000000000" pitchFamily="50" charset="-128"/>
              </a:endParaRPr>
            </a:p>
          </p:txBody>
        </p:sp>
        <p:sp>
          <p:nvSpPr>
            <p:cNvPr id="31" name="TextBox 11">
              <a:extLst>
                <a:ext uri="{FF2B5EF4-FFF2-40B4-BE49-F238E27FC236}">
                  <a16:creationId xmlns:a16="http://schemas.microsoft.com/office/drawing/2014/main" id="{F5349E00-C7BD-E271-FE09-28DAA2C6F889}"/>
                </a:ext>
              </a:extLst>
            </p:cNvPr>
            <p:cNvSpPr txBox="1"/>
            <p:nvPr/>
          </p:nvSpPr>
          <p:spPr>
            <a:xfrm>
              <a:off x="1562100" y="2321004"/>
              <a:ext cx="9067800" cy="2215991"/>
            </a:xfrm>
            <a:prstGeom prst="rect">
              <a:avLst/>
            </a:prstGeom>
          </p:spPr>
          <p:txBody>
            <a:bodyPr wrap="square" lIns="0" tIns="0" rIns="0" bIns="0" rtlCol="0" anchor="t">
              <a:spAutoFit/>
            </a:bodyPr>
            <a:lstStyle/>
            <a:p>
              <a:pPr algn="ctr"/>
              <a:r>
                <a:rPr lang="ja-JP" altLang="en-US"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なぜ</a:t>
              </a:r>
              <a:endParaRPr lang="en-US" altLang="ja-JP"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en-US" altLang="ja-JP"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GREEN×EXPO 2027 </a:t>
              </a:r>
              <a:r>
                <a:rPr lang="ja-JP" altLang="en-US"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が</a:t>
              </a:r>
              <a:endParaRPr lang="en-US" altLang="ja-JP"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開催されるのでしょうか？</a:t>
              </a:r>
              <a:endParaRPr lang="en-US" sz="115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Tree>
    <p:extLst>
      <p:ext uri="{BB962C8B-B14F-4D97-AF65-F5344CB8AC3E}">
        <p14:creationId xmlns:p14="http://schemas.microsoft.com/office/powerpoint/2010/main" val="41435931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園芸博_高校生教材">
      <a:majorFont>
        <a:latin typeface="Noto Sans JP Black"/>
        <a:ea typeface="Noto Sans JP Black"/>
        <a:cs typeface=""/>
      </a:majorFont>
      <a:minorFont>
        <a:latin typeface="Noto Sans JP Black"/>
        <a:ea typeface="Noto Sans JP Blac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1102</Words>
  <Application>Microsoft Office PowerPoint</Application>
  <PresentationFormat>ワイド画面</PresentationFormat>
  <Paragraphs>192</Paragraphs>
  <Slides>38</Slides>
  <Notes>1</Notes>
  <HiddenSlides>0</HiddenSlides>
  <MMClips>3</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38</vt:i4>
      </vt:variant>
    </vt:vector>
  </HeadingPairs>
  <TitlesOfParts>
    <vt:vector size="44" baseType="lpstr">
      <vt:lpstr>游ゴシック</vt:lpstr>
      <vt:lpstr>BIZ UDPゴシック</vt:lpstr>
      <vt:lpstr>Noto Sans JP Black</vt:lpstr>
      <vt:lpstr>Source Han Sans JP Bold</vt:lpstr>
      <vt:lpstr>Arial</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【GE】案①高校生教材_スライド</dc:title>
  <dc:creator/>
  <cp:lastModifiedBy/>
  <cp:revision>17</cp:revision>
  <dcterms:created xsi:type="dcterms:W3CDTF">2006-08-16T00:00:00Z</dcterms:created>
  <dcterms:modified xsi:type="dcterms:W3CDTF">2026-08-05T02:06:10Z</dcterms:modified>
  <dc:identifier>DAG-RVWaIfc</dc:identifier>
</cp:coreProperties>
</file>