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83" r:id="rId3"/>
    <p:sldId id="280" r:id="rId4"/>
    <p:sldId id="282" r:id="rId5"/>
    <p:sldId id="284" r:id="rId6"/>
    <p:sldId id="286" r:id="rId7"/>
    <p:sldId id="285" r:id="rId8"/>
    <p:sldId id="287" r:id="rId9"/>
    <p:sldId id="288" r:id="rId10"/>
    <p:sldId id="289" r:id="rId11"/>
    <p:sldId id="290" r:id="rId12"/>
    <p:sldId id="291" r:id="rId13"/>
    <p:sldId id="292" r:id="rId14"/>
    <p:sldId id="293" r:id="rId15"/>
    <p:sldId id="294" r:id="rId16"/>
    <p:sldId id="295" r:id="rId17"/>
    <p:sldId id="296" r:id="rId18"/>
  </p:sldIdLst>
  <p:sldSz cx="7556500" cy="10699750"/>
  <p:notesSz cx="7556500" cy="106997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ACA8"/>
    <a:srgbClr val="FF6699"/>
    <a:srgbClr val="0070C0"/>
    <a:srgbClr val="FFFF00"/>
    <a:srgbClr val="C0504D"/>
    <a:srgbClr val="E844D4"/>
    <a:srgbClr val="1770C2"/>
    <a:srgbClr val="BFBFBF"/>
    <a:srgbClr val="BCD6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5427B2-5C52-4F15-B715-B3B70FCC0E30}" v="3" dt="2026-07-17T07:59:14.654"/>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94660"/>
  </p:normalViewPr>
  <p:slideViewPr>
    <p:cSldViewPr>
      <p:cViewPr>
        <p:scale>
          <a:sx n="66" d="100"/>
          <a:sy n="66" d="100"/>
        </p:scale>
        <p:origin x="1680" y="-139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直子 品田" userId="51cde6dd8c87174e" providerId="LiveId" clId="{BB5427B2-5C52-4F15-B715-B3B70FCC0E30}"/>
    <pc:docChg chg="custSel modSld">
      <pc:chgData name="直子 品田" userId="51cde6dd8c87174e" providerId="LiveId" clId="{BB5427B2-5C52-4F15-B715-B3B70FCC0E30}" dt="2026-07-17T08:01:08.056" v="168" actId="404"/>
      <pc:docMkLst>
        <pc:docMk/>
      </pc:docMkLst>
      <pc:sldChg chg="addSp delSp modSp mod">
        <pc:chgData name="直子 品田" userId="51cde6dd8c87174e" providerId="LiveId" clId="{BB5427B2-5C52-4F15-B715-B3B70FCC0E30}" dt="2026-07-17T07:57:07.012" v="137" actId="1076"/>
        <pc:sldMkLst>
          <pc:docMk/>
          <pc:sldMk cId="2178047489" sldId="285"/>
        </pc:sldMkLst>
        <pc:spChg chg="add mod">
          <ac:chgData name="直子 品田" userId="51cde6dd8c87174e" providerId="LiveId" clId="{BB5427B2-5C52-4F15-B715-B3B70FCC0E30}" dt="2026-07-17T07:56:28.067" v="135" actId="20577"/>
          <ac:spMkLst>
            <pc:docMk/>
            <pc:sldMk cId="2178047489" sldId="285"/>
            <ac:spMk id="7" creationId="{6281F070-754B-B754-41CC-E8A40BE8FDA8}"/>
          </ac:spMkLst>
        </pc:spChg>
        <pc:spChg chg="mod">
          <ac:chgData name="直子 品田" userId="51cde6dd8c87174e" providerId="LiveId" clId="{BB5427B2-5C52-4F15-B715-B3B70FCC0E30}" dt="2026-07-17T07:51:13.023" v="0" actId="404"/>
          <ac:spMkLst>
            <pc:docMk/>
            <pc:sldMk cId="2178047489" sldId="285"/>
            <ac:spMk id="10" creationId="{4E79F1A6-64BE-0DD9-FAA3-A80400D12941}"/>
          </ac:spMkLst>
        </pc:spChg>
        <pc:spChg chg="mod">
          <ac:chgData name="直子 品田" userId="51cde6dd8c87174e" providerId="LiveId" clId="{BB5427B2-5C52-4F15-B715-B3B70FCC0E30}" dt="2026-07-17T07:51:17.097" v="1" actId="404"/>
          <ac:spMkLst>
            <pc:docMk/>
            <pc:sldMk cId="2178047489" sldId="285"/>
            <ac:spMk id="31" creationId="{F23CF8FC-7080-4CF4-F090-AD3F5CA9C58D}"/>
          </ac:spMkLst>
        </pc:spChg>
        <pc:grpChg chg="mod">
          <ac:chgData name="直子 品田" userId="51cde6dd8c87174e" providerId="LiveId" clId="{BB5427B2-5C52-4F15-B715-B3B70FCC0E30}" dt="2026-07-17T07:57:07.012" v="137" actId="1076"/>
          <ac:grpSpMkLst>
            <pc:docMk/>
            <pc:sldMk cId="2178047489" sldId="285"/>
            <ac:grpSpMk id="37" creationId="{8284FE7B-E17F-781B-A29A-01263A488EEA}"/>
          </ac:grpSpMkLst>
        </pc:grpChg>
        <pc:picChg chg="add del mod">
          <ac:chgData name="直子 品田" userId="51cde6dd8c87174e" providerId="LiveId" clId="{BB5427B2-5C52-4F15-B715-B3B70FCC0E30}" dt="2026-07-17T07:56:31.697" v="136" actId="478"/>
          <ac:picMkLst>
            <pc:docMk/>
            <pc:sldMk cId="2178047489" sldId="285"/>
            <ac:picMk id="8" creationId="{CC64467E-30ED-F5AE-01E4-C878C3E0688D}"/>
          </ac:picMkLst>
        </pc:picChg>
      </pc:sldChg>
      <pc:sldChg chg="addSp modSp mod">
        <pc:chgData name="直子 品田" userId="51cde6dd8c87174e" providerId="LiveId" clId="{BB5427B2-5C52-4F15-B715-B3B70FCC0E30}" dt="2026-07-17T07:58:40.813" v="148" actId="14100"/>
        <pc:sldMkLst>
          <pc:docMk/>
          <pc:sldMk cId="717377020" sldId="287"/>
        </pc:sldMkLst>
        <pc:spChg chg="add mod">
          <ac:chgData name="直子 品田" userId="51cde6dd8c87174e" providerId="LiveId" clId="{BB5427B2-5C52-4F15-B715-B3B70FCC0E30}" dt="2026-07-17T07:58:40.813" v="148" actId="14100"/>
          <ac:spMkLst>
            <pc:docMk/>
            <pc:sldMk cId="717377020" sldId="287"/>
            <ac:spMk id="6" creationId="{55F0C507-11EB-5AA3-93D5-20BF447865B4}"/>
          </ac:spMkLst>
        </pc:spChg>
        <pc:spChg chg="mod">
          <ac:chgData name="直子 品田" userId="51cde6dd8c87174e" providerId="LiveId" clId="{BB5427B2-5C52-4F15-B715-B3B70FCC0E30}" dt="2026-07-17T07:57:17.931" v="138" actId="404"/>
          <ac:spMkLst>
            <pc:docMk/>
            <pc:sldMk cId="717377020" sldId="287"/>
            <ac:spMk id="10" creationId="{89EB45D7-53C5-0245-EC77-43CD1055D90B}"/>
          </ac:spMkLst>
        </pc:spChg>
        <pc:spChg chg="mod">
          <ac:chgData name="直子 品田" userId="51cde6dd8c87174e" providerId="LiveId" clId="{BB5427B2-5C52-4F15-B715-B3B70FCC0E30}" dt="2026-07-17T07:57:21.369" v="139" actId="404"/>
          <ac:spMkLst>
            <pc:docMk/>
            <pc:sldMk cId="717377020" sldId="287"/>
            <ac:spMk id="31" creationId="{BD5DA250-9D6A-C844-B59A-599675EA2DE9}"/>
          </ac:spMkLst>
        </pc:spChg>
        <pc:grpChg chg="mod">
          <ac:chgData name="直子 品田" userId="51cde6dd8c87174e" providerId="LiveId" clId="{BB5427B2-5C52-4F15-B715-B3B70FCC0E30}" dt="2026-07-17T07:57:27.868" v="140" actId="1076"/>
          <ac:grpSpMkLst>
            <pc:docMk/>
            <pc:sldMk cId="717377020" sldId="287"/>
            <ac:grpSpMk id="37" creationId="{7F25DFF5-4C21-165E-20AB-F6D897D03918}"/>
          </ac:grpSpMkLst>
        </pc:grpChg>
      </pc:sldChg>
      <pc:sldChg chg="addSp modSp mod">
        <pc:chgData name="直子 品田" userId="51cde6dd8c87174e" providerId="LiveId" clId="{BB5427B2-5C52-4F15-B715-B3B70FCC0E30}" dt="2026-07-17T08:00:45.549" v="166" actId="14100"/>
        <pc:sldMkLst>
          <pc:docMk/>
          <pc:sldMk cId="2470783878" sldId="288"/>
        </pc:sldMkLst>
        <pc:spChg chg="mod">
          <ac:chgData name="直子 品田" userId="51cde6dd8c87174e" providerId="LiveId" clId="{BB5427B2-5C52-4F15-B715-B3B70FCC0E30}" dt="2026-07-17T07:59:05.544" v="149" actId="404"/>
          <ac:spMkLst>
            <pc:docMk/>
            <pc:sldMk cId="2470783878" sldId="288"/>
            <ac:spMk id="10" creationId="{27C38DAE-3197-782D-2C53-C362E226973B}"/>
          </ac:spMkLst>
        </pc:spChg>
        <pc:spChg chg="add mod">
          <ac:chgData name="直子 品田" userId="51cde6dd8c87174e" providerId="LiveId" clId="{BB5427B2-5C52-4F15-B715-B3B70FCC0E30}" dt="2026-07-17T08:00:45.549" v="166" actId="14100"/>
          <ac:spMkLst>
            <pc:docMk/>
            <pc:sldMk cId="2470783878" sldId="288"/>
            <ac:spMk id="11" creationId="{0870938E-16F7-7AFB-FAB5-8F7F22193C52}"/>
          </ac:spMkLst>
        </pc:spChg>
        <pc:spChg chg="mod">
          <ac:chgData name="直子 品田" userId="51cde6dd8c87174e" providerId="LiveId" clId="{BB5427B2-5C52-4F15-B715-B3B70FCC0E30}" dt="2026-07-17T07:59:08.566" v="150" actId="404"/>
          <ac:spMkLst>
            <pc:docMk/>
            <pc:sldMk cId="2470783878" sldId="288"/>
            <ac:spMk id="31" creationId="{67CF6D53-6583-8953-6CFB-B6AF01804B59}"/>
          </ac:spMkLst>
        </pc:spChg>
        <pc:grpChg chg="mod">
          <ac:chgData name="直子 品田" userId="51cde6dd8c87174e" providerId="LiveId" clId="{BB5427B2-5C52-4F15-B715-B3B70FCC0E30}" dt="2026-07-17T07:59:13.013" v="151" actId="1076"/>
          <ac:grpSpMkLst>
            <pc:docMk/>
            <pc:sldMk cId="2470783878" sldId="288"/>
            <ac:grpSpMk id="37" creationId="{BCC37A63-AFE6-20D2-A933-5EA4EC9A6847}"/>
          </ac:grpSpMkLst>
        </pc:grpChg>
      </pc:sldChg>
      <pc:sldChg chg="modSp mod">
        <pc:chgData name="直子 品田" userId="51cde6dd8c87174e" providerId="LiveId" clId="{BB5427B2-5C52-4F15-B715-B3B70FCC0E30}" dt="2026-07-17T08:01:08.056" v="168" actId="404"/>
        <pc:sldMkLst>
          <pc:docMk/>
          <pc:sldMk cId="325039051" sldId="289"/>
        </pc:sldMkLst>
        <pc:spChg chg="mod">
          <ac:chgData name="直子 品田" userId="51cde6dd8c87174e" providerId="LiveId" clId="{BB5427B2-5C52-4F15-B715-B3B70FCC0E30}" dt="2026-07-17T08:01:03.806" v="167" actId="404"/>
          <ac:spMkLst>
            <pc:docMk/>
            <pc:sldMk cId="325039051" sldId="289"/>
            <ac:spMk id="10" creationId="{79ABF948-1823-D53D-A1FA-3C136985DC2B}"/>
          </ac:spMkLst>
        </pc:spChg>
        <pc:spChg chg="mod">
          <ac:chgData name="直子 品田" userId="51cde6dd8c87174e" providerId="LiveId" clId="{BB5427B2-5C52-4F15-B715-B3B70FCC0E30}" dt="2026-07-17T08:01:08.056" v="168" actId="404"/>
          <ac:spMkLst>
            <pc:docMk/>
            <pc:sldMk cId="325039051" sldId="289"/>
            <ac:spMk id="31" creationId="{7929F387-5295-276E-F657-E4E9B2B86A1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275013" cy="5365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4279900" y="0"/>
            <a:ext cx="3275013" cy="536575"/>
          </a:xfrm>
          <a:prstGeom prst="rect">
            <a:avLst/>
          </a:prstGeom>
        </p:spPr>
        <p:txBody>
          <a:bodyPr vert="horz" lIns="91440" tIns="45720" rIns="91440" bIns="45720" rtlCol="0"/>
          <a:lstStyle>
            <a:lvl1pPr algn="r">
              <a:defRPr sz="1200"/>
            </a:lvl1pPr>
          </a:lstStyle>
          <a:p>
            <a:fld id="{580D66D0-F633-4288-89C4-C910ECE64269}" type="datetimeFigureOut">
              <a:rPr kumimoji="1" lang="ja-JP" altLang="en-US" smtClean="0"/>
              <a:t>2026/7/17</a:t>
            </a:fld>
            <a:endParaRPr kumimoji="1" lang="ja-JP" altLang="en-US"/>
          </a:p>
        </p:txBody>
      </p:sp>
      <p:sp>
        <p:nvSpPr>
          <p:cNvPr id="4" name="スライド イメージ プレースホルダー 3"/>
          <p:cNvSpPr>
            <a:spLocks noGrp="1" noRot="1" noChangeAspect="1"/>
          </p:cNvSpPr>
          <p:nvPr>
            <p:ph type="sldImg" idx="2"/>
          </p:nvPr>
        </p:nvSpPr>
        <p:spPr>
          <a:xfrm>
            <a:off x="2503488" y="1338263"/>
            <a:ext cx="2549525" cy="36099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755650" y="5149850"/>
            <a:ext cx="6045200" cy="421322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10163175"/>
            <a:ext cx="3275013" cy="5365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4279900" y="10163175"/>
            <a:ext cx="3275013" cy="536575"/>
          </a:xfrm>
          <a:prstGeom prst="rect">
            <a:avLst/>
          </a:prstGeom>
        </p:spPr>
        <p:txBody>
          <a:bodyPr vert="horz" lIns="91440" tIns="45720" rIns="91440" bIns="45720" rtlCol="0" anchor="b"/>
          <a:lstStyle>
            <a:lvl1pPr algn="r">
              <a:defRPr sz="1200"/>
            </a:lvl1pPr>
          </a:lstStyle>
          <a:p>
            <a:fld id="{B0A50571-0A7C-4EEC-8016-8FAD3913CC9E}" type="slidenum">
              <a:rPr kumimoji="1" lang="ja-JP" altLang="en-US" smtClean="0"/>
              <a:t>‹#›</a:t>
            </a:fld>
            <a:endParaRPr kumimoji="1" lang="ja-JP" altLang="en-US"/>
          </a:p>
        </p:txBody>
      </p:sp>
    </p:spTree>
    <p:extLst>
      <p:ext uri="{BB962C8B-B14F-4D97-AF65-F5344CB8AC3E}">
        <p14:creationId xmlns:p14="http://schemas.microsoft.com/office/powerpoint/2010/main" val="32604069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CDDA0-C024-4074-EAC1-A1935FCA4A2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6FFD70-50C4-FC5A-B6D3-312FD25D68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0829DD-595B-6999-E3C4-A4CBE4ECB1E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F8B4C96-DB9D-BAF9-88EF-3E85A93FEAC1}"/>
              </a:ext>
            </a:extLst>
          </p:cNvPr>
          <p:cNvSpPr>
            <a:spLocks noGrp="1"/>
          </p:cNvSpPr>
          <p:nvPr>
            <p:ph type="sldNum" sz="quarter" idx="5"/>
          </p:nvPr>
        </p:nvSpPr>
        <p:spPr/>
        <p:txBody>
          <a:bodyPr/>
          <a:lstStyle/>
          <a:p>
            <a:fld id="{B0A50571-0A7C-4EEC-8016-8FAD3913CC9E}" type="slidenum">
              <a:rPr kumimoji="1" lang="ja-JP" altLang="en-US" smtClean="0"/>
              <a:t>2</a:t>
            </a:fld>
            <a:endParaRPr kumimoji="1" lang="ja-JP" altLang="en-US"/>
          </a:p>
        </p:txBody>
      </p:sp>
    </p:spTree>
    <p:extLst>
      <p:ext uri="{BB962C8B-B14F-4D97-AF65-F5344CB8AC3E}">
        <p14:creationId xmlns:p14="http://schemas.microsoft.com/office/powerpoint/2010/main" val="111438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575ED-0526-702A-9036-BEF6E82667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D88CC5-E227-9BD4-9128-F560B99474D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61FA565-FE74-7EDF-7B39-02A18775E49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7F89694-59E9-75E9-F6E0-C781C423381E}"/>
              </a:ext>
            </a:extLst>
          </p:cNvPr>
          <p:cNvSpPr>
            <a:spLocks noGrp="1"/>
          </p:cNvSpPr>
          <p:nvPr>
            <p:ph type="sldNum" sz="quarter" idx="5"/>
          </p:nvPr>
        </p:nvSpPr>
        <p:spPr/>
        <p:txBody>
          <a:bodyPr/>
          <a:lstStyle/>
          <a:p>
            <a:fld id="{B0A50571-0A7C-4EEC-8016-8FAD3913CC9E}" type="slidenum">
              <a:rPr kumimoji="1" lang="ja-JP" altLang="en-US" smtClean="0"/>
              <a:t>11</a:t>
            </a:fld>
            <a:endParaRPr kumimoji="1" lang="ja-JP" altLang="en-US"/>
          </a:p>
        </p:txBody>
      </p:sp>
    </p:spTree>
    <p:extLst>
      <p:ext uri="{BB962C8B-B14F-4D97-AF65-F5344CB8AC3E}">
        <p14:creationId xmlns:p14="http://schemas.microsoft.com/office/powerpoint/2010/main" val="478994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9F250-5FD6-5100-84E0-7298058D6E9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BAD5E9-3AAA-8DDA-835D-2311275542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C30E05F-15A8-8475-287E-E3223DF0D02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4CBFC02-8EC9-4102-93CC-DF3E2840BE60}"/>
              </a:ext>
            </a:extLst>
          </p:cNvPr>
          <p:cNvSpPr>
            <a:spLocks noGrp="1"/>
          </p:cNvSpPr>
          <p:nvPr>
            <p:ph type="sldNum" sz="quarter" idx="5"/>
          </p:nvPr>
        </p:nvSpPr>
        <p:spPr/>
        <p:txBody>
          <a:bodyPr/>
          <a:lstStyle/>
          <a:p>
            <a:fld id="{B0A50571-0A7C-4EEC-8016-8FAD3913CC9E}" type="slidenum">
              <a:rPr kumimoji="1" lang="ja-JP" altLang="en-US" smtClean="0"/>
              <a:t>12</a:t>
            </a:fld>
            <a:endParaRPr kumimoji="1" lang="ja-JP" altLang="en-US"/>
          </a:p>
        </p:txBody>
      </p:sp>
    </p:spTree>
    <p:extLst>
      <p:ext uri="{BB962C8B-B14F-4D97-AF65-F5344CB8AC3E}">
        <p14:creationId xmlns:p14="http://schemas.microsoft.com/office/powerpoint/2010/main" val="539735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51E00-1620-4576-DCAC-43DCCB805BC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7788161-4F6A-2025-297A-4DD68864DC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D279B7-1A0A-3BDB-6446-6AC14A78A78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D9F40EE-493C-A614-3B8A-DD072732F67B}"/>
              </a:ext>
            </a:extLst>
          </p:cNvPr>
          <p:cNvSpPr>
            <a:spLocks noGrp="1"/>
          </p:cNvSpPr>
          <p:nvPr>
            <p:ph type="sldNum" sz="quarter" idx="5"/>
          </p:nvPr>
        </p:nvSpPr>
        <p:spPr/>
        <p:txBody>
          <a:bodyPr/>
          <a:lstStyle/>
          <a:p>
            <a:fld id="{B0A50571-0A7C-4EEC-8016-8FAD3913CC9E}" type="slidenum">
              <a:rPr kumimoji="1" lang="ja-JP" altLang="en-US" smtClean="0"/>
              <a:t>13</a:t>
            </a:fld>
            <a:endParaRPr kumimoji="1" lang="ja-JP" altLang="en-US"/>
          </a:p>
        </p:txBody>
      </p:sp>
    </p:spTree>
    <p:extLst>
      <p:ext uri="{BB962C8B-B14F-4D97-AF65-F5344CB8AC3E}">
        <p14:creationId xmlns:p14="http://schemas.microsoft.com/office/powerpoint/2010/main" val="1374804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08639-FA61-64CF-637E-D239335B107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6D3348-7ADD-F57D-F294-0F32AEAE4C5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F5708A-3DE9-D98C-1E85-2B4D7E02D7B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6FC5338-641F-CA3C-4C73-1B04F4F6B855}"/>
              </a:ext>
            </a:extLst>
          </p:cNvPr>
          <p:cNvSpPr>
            <a:spLocks noGrp="1"/>
          </p:cNvSpPr>
          <p:nvPr>
            <p:ph type="sldNum" sz="quarter" idx="5"/>
          </p:nvPr>
        </p:nvSpPr>
        <p:spPr/>
        <p:txBody>
          <a:bodyPr/>
          <a:lstStyle/>
          <a:p>
            <a:fld id="{B0A50571-0A7C-4EEC-8016-8FAD3913CC9E}" type="slidenum">
              <a:rPr kumimoji="1" lang="ja-JP" altLang="en-US" smtClean="0"/>
              <a:t>14</a:t>
            </a:fld>
            <a:endParaRPr kumimoji="1" lang="ja-JP" altLang="en-US"/>
          </a:p>
        </p:txBody>
      </p:sp>
    </p:spTree>
    <p:extLst>
      <p:ext uri="{BB962C8B-B14F-4D97-AF65-F5344CB8AC3E}">
        <p14:creationId xmlns:p14="http://schemas.microsoft.com/office/powerpoint/2010/main" val="1760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988A6-0864-D17A-A22D-16BAD57554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C91B55-8011-3691-EEE7-15D2839C60C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BD7ABB-F836-2219-7A21-DCEDADC12A6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146E4D2-DE0E-6098-D76C-B88B6D597EA1}"/>
              </a:ext>
            </a:extLst>
          </p:cNvPr>
          <p:cNvSpPr>
            <a:spLocks noGrp="1"/>
          </p:cNvSpPr>
          <p:nvPr>
            <p:ph type="sldNum" sz="quarter" idx="5"/>
          </p:nvPr>
        </p:nvSpPr>
        <p:spPr/>
        <p:txBody>
          <a:bodyPr/>
          <a:lstStyle/>
          <a:p>
            <a:fld id="{B0A50571-0A7C-4EEC-8016-8FAD3913CC9E}" type="slidenum">
              <a:rPr kumimoji="1" lang="ja-JP" altLang="en-US" smtClean="0"/>
              <a:t>15</a:t>
            </a:fld>
            <a:endParaRPr kumimoji="1" lang="ja-JP" altLang="en-US"/>
          </a:p>
        </p:txBody>
      </p:sp>
    </p:spTree>
    <p:extLst>
      <p:ext uri="{BB962C8B-B14F-4D97-AF65-F5344CB8AC3E}">
        <p14:creationId xmlns:p14="http://schemas.microsoft.com/office/powerpoint/2010/main" val="763242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E1918-9E57-F93D-BC93-C9A10281C6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6CEC6B-4C0C-EDB9-0343-0EC50D917DC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29E0BEB-9460-85E0-ECE8-5EC97CBC043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2BE6D8B-AC96-E052-9D6E-F211CB7E45E3}"/>
              </a:ext>
            </a:extLst>
          </p:cNvPr>
          <p:cNvSpPr>
            <a:spLocks noGrp="1"/>
          </p:cNvSpPr>
          <p:nvPr>
            <p:ph type="sldNum" sz="quarter" idx="5"/>
          </p:nvPr>
        </p:nvSpPr>
        <p:spPr/>
        <p:txBody>
          <a:bodyPr/>
          <a:lstStyle/>
          <a:p>
            <a:fld id="{B0A50571-0A7C-4EEC-8016-8FAD3913CC9E}" type="slidenum">
              <a:rPr kumimoji="1" lang="ja-JP" altLang="en-US" smtClean="0"/>
              <a:t>16</a:t>
            </a:fld>
            <a:endParaRPr kumimoji="1" lang="ja-JP" altLang="en-US"/>
          </a:p>
        </p:txBody>
      </p:sp>
    </p:spTree>
    <p:extLst>
      <p:ext uri="{BB962C8B-B14F-4D97-AF65-F5344CB8AC3E}">
        <p14:creationId xmlns:p14="http://schemas.microsoft.com/office/powerpoint/2010/main" val="3787658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F0DF7-5E74-E3A8-5772-64173E67594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5836C0-50EF-53B2-7A3D-5F3037633EC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E459E67-EDD7-FEEB-000F-4BFBFF83348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E2AA0CD-FD17-17AA-4171-D2CBD7A29D47}"/>
              </a:ext>
            </a:extLst>
          </p:cNvPr>
          <p:cNvSpPr>
            <a:spLocks noGrp="1"/>
          </p:cNvSpPr>
          <p:nvPr>
            <p:ph type="sldNum" sz="quarter" idx="5"/>
          </p:nvPr>
        </p:nvSpPr>
        <p:spPr/>
        <p:txBody>
          <a:bodyPr/>
          <a:lstStyle/>
          <a:p>
            <a:fld id="{B0A50571-0A7C-4EEC-8016-8FAD3913CC9E}" type="slidenum">
              <a:rPr kumimoji="1" lang="ja-JP" altLang="en-US" smtClean="0"/>
              <a:t>17</a:t>
            </a:fld>
            <a:endParaRPr kumimoji="1" lang="ja-JP" altLang="en-US"/>
          </a:p>
        </p:txBody>
      </p:sp>
    </p:spTree>
    <p:extLst>
      <p:ext uri="{BB962C8B-B14F-4D97-AF65-F5344CB8AC3E}">
        <p14:creationId xmlns:p14="http://schemas.microsoft.com/office/powerpoint/2010/main" val="2871940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E6B48-621F-DB58-C6A6-5051ACA18B4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189CAE-A30B-9EC4-4C32-108DDCB1A4C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83415B-49A6-112F-9317-C1908FFE33D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EEF5AE1-5029-F387-E3F9-C4B0A08C8B14}"/>
              </a:ext>
            </a:extLst>
          </p:cNvPr>
          <p:cNvSpPr>
            <a:spLocks noGrp="1"/>
          </p:cNvSpPr>
          <p:nvPr>
            <p:ph type="sldNum" sz="quarter" idx="5"/>
          </p:nvPr>
        </p:nvSpPr>
        <p:spPr/>
        <p:txBody>
          <a:bodyPr/>
          <a:lstStyle/>
          <a:p>
            <a:fld id="{B0A50571-0A7C-4EEC-8016-8FAD3913CC9E}" type="slidenum">
              <a:rPr kumimoji="1" lang="ja-JP" altLang="en-US" smtClean="0"/>
              <a:t>3</a:t>
            </a:fld>
            <a:endParaRPr kumimoji="1" lang="ja-JP" altLang="en-US"/>
          </a:p>
        </p:txBody>
      </p:sp>
    </p:spTree>
    <p:extLst>
      <p:ext uri="{BB962C8B-B14F-4D97-AF65-F5344CB8AC3E}">
        <p14:creationId xmlns:p14="http://schemas.microsoft.com/office/powerpoint/2010/main" val="2614219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6202D-C9B6-83BB-1508-D858F9524E1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4709155-346D-D77D-7659-B12F8EAE60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27878B9-701E-C079-BF64-C004CE9E201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101FE7B-FE7A-678E-E0E6-F868430B6906}"/>
              </a:ext>
            </a:extLst>
          </p:cNvPr>
          <p:cNvSpPr>
            <a:spLocks noGrp="1"/>
          </p:cNvSpPr>
          <p:nvPr>
            <p:ph type="sldNum" sz="quarter" idx="5"/>
          </p:nvPr>
        </p:nvSpPr>
        <p:spPr/>
        <p:txBody>
          <a:bodyPr/>
          <a:lstStyle/>
          <a:p>
            <a:fld id="{B0A50571-0A7C-4EEC-8016-8FAD3913CC9E}" type="slidenum">
              <a:rPr kumimoji="1" lang="ja-JP" altLang="en-US" smtClean="0"/>
              <a:t>4</a:t>
            </a:fld>
            <a:endParaRPr kumimoji="1" lang="ja-JP" altLang="en-US"/>
          </a:p>
        </p:txBody>
      </p:sp>
    </p:spTree>
    <p:extLst>
      <p:ext uri="{BB962C8B-B14F-4D97-AF65-F5344CB8AC3E}">
        <p14:creationId xmlns:p14="http://schemas.microsoft.com/office/powerpoint/2010/main" val="3726046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E05E7-BBB9-2460-2DF0-6FDD1A03EF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2421998-6A9C-9730-AAF9-90CEA029E9C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14C6CE-4275-FABE-2AD6-EF5BD427CC7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4A9026C-F4E2-85E7-F2CB-BD17F46BFC82}"/>
              </a:ext>
            </a:extLst>
          </p:cNvPr>
          <p:cNvSpPr>
            <a:spLocks noGrp="1"/>
          </p:cNvSpPr>
          <p:nvPr>
            <p:ph type="sldNum" sz="quarter" idx="5"/>
          </p:nvPr>
        </p:nvSpPr>
        <p:spPr/>
        <p:txBody>
          <a:bodyPr/>
          <a:lstStyle/>
          <a:p>
            <a:fld id="{B0A50571-0A7C-4EEC-8016-8FAD3913CC9E}" type="slidenum">
              <a:rPr kumimoji="1" lang="ja-JP" altLang="en-US" smtClean="0"/>
              <a:t>5</a:t>
            </a:fld>
            <a:endParaRPr kumimoji="1" lang="ja-JP" altLang="en-US"/>
          </a:p>
        </p:txBody>
      </p:sp>
    </p:spTree>
    <p:extLst>
      <p:ext uri="{BB962C8B-B14F-4D97-AF65-F5344CB8AC3E}">
        <p14:creationId xmlns:p14="http://schemas.microsoft.com/office/powerpoint/2010/main" val="4165288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61637-083D-B0E8-8F41-2F8B248AE8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72E4E9-71BC-FC51-1A6C-6B0B58B6D64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1A2C2E-480C-644A-EDDA-50F957455F5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5AFA152-5E9F-611B-50F9-5D7320823383}"/>
              </a:ext>
            </a:extLst>
          </p:cNvPr>
          <p:cNvSpPr>
            <a:spLocks noGrp="1"/>
          </p:cNvSpPr>
          <p:nvPr>
            <p:ph type="sldNum" sz="quarter" idx="5"/>
          </p:nvPr>
        </p:nvSpPr>
        <p:spPr/>
        <p:txBody>
          <a:bodyPr/>
          <a:lstStyle/>
          <a:p>
            <a:fld id="{B0A50571-0A7C-4EEC-8016-8FAD3913CC9E}" type="slidenum">
              <a:rPr kumimoji="1" lang="ja-JP" altLang="en-US" smtClean="0"/>
              <a:t>6</a:t>
            </a:fld>
            <a:endParaRPr kumimoji="1" lang="ja-JP" altLang="en-US"/>
          </a:p>
        </p:txBody>
      </p:sp>
    </p:spTree>
    <p:extLst>
      <p:ext uri="{BB962C8B-B14F-4D97-AF65-F5344CB8AC3E}">
        <p14:creationId xmlns:p14="http://schemas.microsoft.com/office/powerpoint/2010/main" val="283154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0A58E-15C5-4D63-E973-5408B7C00B6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F299406-649C-4B05-FE2D-6DE203FD24A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E311FD-E1DD-AB98-A5F0-D878BFF631F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271972B-F307-FB6C-5D8D-7E0733DC84F6}"/>
              </a:ext>
            </a:extLst>
          </p:cNvPr>
          <p:cNvSpPr>
            <a:spLocks noGrp="1"/>
          </p:cNvSpPr>
          <p:nvPr>
            <p:ph type="sldNum" sz="quarter" idx="5"/>
          </p:nvPr>
        </p:nvSpPr>
        <p:spPr/>
        <p:txBody>
          <a:bodyPr/>
          <a:lstStyle/>
          <a:p>
            <a:fld id="{B0A50571-0A7C-4EEC-8016-8FAD3913CC9E}" type="slidenum">
              <a:rPr kumimoji="1" lang="ja-JP" altLang="en-US" smtClean="0"/>
              <a:t>7</a:t>
            </a:fld>
            <a:endParaRPr kumimoji="1" lang="ja-JP" altLang="en-US"/>
          </a:p>
        </p:txBody>
      </p:sp>
    </p:spTree>
    <p:extLst>
      <p:ext uri="{BB962C8B-B14F-4D97-AF65-F5344CB8AC3E}">
        <p14:creationId xmlns:p14="http://schemas.microsoft.com/office/powerpoint/2010/main" val="2853114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CE36C-EAED-4021-5DA3-2D05EB57EB7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4F2817F-055D-FD15-B13B-AC63A38976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BCC5BC-649F-5834-6C09-B755AA963B9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EF90B7D-8E3D-A711-ED8D-6F16516E188C}"/>
              </a:ext>
            </a:extLst>
          </p:cNvPr>
          <p:cNvSpPr>
            <a:spLocks noGrp="1"/>
          </p:cNvSpPr>
          <p:nvPr>
            <p:ph type="sldNum" sz="quarter" idx="5"/>
          </p:nvPr>
        </p:nvSpPr>
        <p:spPr/>
        <p:txBody>
          <a:bodyPr/>
          <a:lstStyle/>
          <a:p>
            <a:fld id="{B0A50571-0A7C-4EEC-8016-8FAD3913CC9E}" type="slidenum">
              <a:rPr kumimoji="1" lang="ja-JP" altLang="en-US" smtClean="0"/>
              <a:t>8</a:t>
            </a:fld>
            <a:endParaRPr kumimoji="1" lang="ja-JP" altLang="en-US"/>
          </a:p>
        </p:txBody>
      </p:sp>
    </p:spTree>
    <p:extLst>
      <p:ext uri="{BB962C8B-B14F-4D97-AF65-F5344CB8AC3E}">
        <p14:creationId xmlns:p14="http://schemas.microsoft.com/office/powerpoint/2010/main" val="4104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CA42E-ACA5-EAD0-877F-918812B9CB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BABBBC-19FF-D9F9-6A3D-B77D2C43DF2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D64C45C-3413-9E53-D9C0-9A689E68222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CF001E8-48DF-4219-65EE-F2542607F55A}"/>
              </a:ext>
            </a:extLst>
          </p:cNvPr>
          <p:cNvSpPr>
            <a:spLocks noGrp="1"/>
          </p:cNvSpPr>
          <p:nvPr>
            <p:ph type="sldNum" sz="quarter" idx="5"/>
          </p:nvPr>
        </p:nvSpPr>
        <p:spPr/>
        <p:txBody>
          <a:bodyPr/>
          <a:lstStyle/>
          <a:p>
            <a:fld id="{B0A50571-0A7C-4EEC-8016-8FAD3913CC9E}" type="slidenum">
              <a:rPr kumimoji="1" lang="ja-JP" altLang="en-US" smtClean="0"/>
              <a:t>9</a:t>
            </a:fld>
            <a:endParaRPr kumimoji="1" lang="ja-JP" altLang="en-US"/>
          </a:p>
        </p:txBody>
      </p:sp>
    </p:spTree>
    <p:extLst>
      <p:ext uri="{BB962C8B-B14F-4D97-AF65-F5344CB8AC3E}">
        <p14:creationId xmlns:p14="http://schemas.microsoft.com/office/powerpoint/2010/main" val="4236964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4FF2-D55D-718C-447D-0FF8EEEF017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F9AFA6-BD3F-65FE-3F17-9BF1CD11D5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7B83336-DF39-7331-F26B-04114D55552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3B62A39-9CB6-1B34-3672-2892513687CC}"/>
              </a:ext>
            </a:extLst>
          </p:cNvPr>
          <p:cNvSpPr>
            <a:spLocks noGrp="1"/>
          </p:cNvSpPr>
          <p:nvPr>
            <p:ph type="sldNum" sz="quarter" idx="5"/>
          </p:nvPr>
        </p:nvSpPr>
        <p:spPr/>
        <p:txBody>
          <a:bodyPr/>
          <a:lstStyle/>
          <a:p>
            <a:fld id="{B0A50571-0A7C-4EEC-8016-8FAD3913CC9E}" type="slidenum">
              <a:rPr kumimoji="1" lang="ja-JP" altLang="en-US" smtClean="0"/>
              <a:t>10</a:t>
            </a:fld>
            <a:endParaRPr kumimoji="1" lang="ja-JP" altLang="en-US"/>
          </a:p>
        </p:txBody>
      </p:sp>
    </p:spTree>
    <p:extLst>
      <p:ext uri="{BB962C8B-B14F-4D97-AF65-F5344CB8AC3E}">
        <p14:creationId xmlns:p14="http://schemas.microsoft.com/office/powerpoint/2010/main" val="3616188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7213" y="3316922"/>
            <a:ext cx="6428422" cy="2246947"/>
          </a:xfrm>
          <a:prstGeom prst="rect">
            <a:avLst/>
          </a:prstGeom>
        </p:spPr>
        <p:txBody>
          <a:bodyPr wrap="square" lIns="0" tIns="0" rIns="0" bIns="0">
            <a:spAutoFit/>
          </a:bodyPr>
          <a:lstStyle>
            <a:lvl1pPr>
              <a:defRPr sz="2500" b="1" i="0">
                <a:solidFill>
                  <a:schemeClr val="bg1"/>
                </a:solidFill>
                <a:latin typeface="Malgun Gothic"/>
                <a:cs typeface="Malgun Gothic"/>
              </a:defRPr>
            </a:lvl1pPr>
          </a:lstStyle>
          <a:p>
            <a:endParaRPr/>
          </a:p>
        </p:txBody>
      </p:sp>
      <p:sp>
        <p:nvSpPr>
          <p:cNvPr id="3" name="Holder 3"/>
          <p:cNvSpPr>
            <a:spLocks noGrp="1"/>
          </p:cNvSpPr>
          <p:nvPr>
            <p:ph type="subTitle" idx="4"/>
          </p:nvPr>
        </p:nvSpPr>
        <p:spPr>
          <a:xfrm>
            <a:off x="1134427" y="5991860"/>
            <a:ext cx="5293995" cy="2674937"/>
          </a:xfrm>
          <a:prstGeom prst="rect">
            <a:avLst/>
          </a:prstGeom>
        </p:spPr>
        <p:txBody>
          <a:bodyPr wrap="square" lIns="0" tIns="0" rIns="0" bIns="0">
            <a:spAutoFit/>
          </a:bodyPr>
          <a:lstStyle>
            <a:lvl1pPr>
              <a:defRPr sz="1350" b="0" i="0">
                <a:solidFill>
                  <a:srgbClr val="33424B"/>
                </a:solidFill>
                <a:latin typeface="SimSun"/>
                <a:cs typeface="SimSu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7/17/2026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chemeClr val="bg1"/>
                </a:solidFill>
                <a:latin typeface="Malgun Gothic"/>
                <a:cs typeface="Malgun Gothic"/>
              </a:defRPr>
            </a:lvl1pPr>
          </a:lstStyle>
          <a:p>
            <a:endParaRPr/>
          </a:p>
        </p:txBody>
      </p:sp>
      <p:sp>
        <p:nvSpPr>
          <p:cNvPr id="3" name="Holder 3"/>
          <p:cNvSpPr>
            <a:spLocks noGrp="1"/>
          </p:cNvSpPr>
          <p:nvPr>
            <p:ph type="body" idx="1"/>
          </p:nvPr>
        </p:nvSpPr>
        <p:spPr/>
        <p:txBody>
          <a:bodyPr lIns="0" tIns="0" rIns="0" bIns="0"/>
          <a:lstStyle>
            <a:lvl1pPr>
              <a:defRPr sz="1350" b="0" i="0">
                <a:solidFill>
                  <a:srgbClr val="33424B"/>
                </a:solidFill>
                <a:latin typeface="SimSun"/>
                <a:cs typeface="SimSu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7/17/2026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chemeClr val="bg1"/>
                </a:solidFill>
                <a:latin typeface="Malgun Gothic"/>
                <a:cs typeface="Malgun Gothic"/>
              </a:defRPr>
            </a:lvl1pPr>
          </a:lstStyle>
          <a:p>
            <a:endParaRPr/>
          </a:p>
        </p:txBody>
      </p:sp>
      <p:sp>
        <p:nvSpPr>
          <p:cNvPr id="3" name="Holder 3"/>
          <p:cNvSpPr>
            <a:spLocks noGrp="1"/>
          </p:cNvSpPr>
          <p:nvPr>
            <p:ph sz="half" idx="2"/>
          </p:nvPr>
        </p:nvSpPr>
        <p:spPr>
          <a:xfrm>
            <a:off x="378142" y="2460942"/>
            <a:ext cx="3289839" cy="706183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894867" y="2460942"/>
            <a:ext cx="3289839" cy="706183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7/17/2026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chemeClr val="bg1"/>
                </a:solidFill>
                <a:latin typeface="Malgun Gothic"/>
                <a:cs typeface="Malgun Gothic"/>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7/17/2026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6" name="bg object 16"/>
          <p:cNvSpPr/>
          <p:nvPr/>
        </p:nvSpPr>
        <p:spPr>
          <a:xfrm>
            <a:off x="962088" y="1287419"/>
            <a:ext cx="5641340" cy="29209"/>
          </a:xfrm>
          <a:custGeom>
            <a:avLst/>
            <a:gdLst/>
            <a:ahLst/>
            <a:cxnLst/>
            <a:rect l="l" t="t" r="r" b="b"/>
            <a:pathLst>
              <a:path w="5641340" h="29209">
                <a:moveTo>
                  <a:pt x="5640925" y="28585"/>
                </a:moveTo>
                <a:lnTo>
                  <a:pt x="0" y="28585"/>
                </a:lnTo>
                <a:lnTo>
                  <a:pt x="0" y="0"/>
                </a:lnTo>
                <a:lnTo>
                  <a:pt x="5640925" y="0"/>
                </a:lnTo>
                <a:lnTo>
                  <a:pt x="5640925" y="28585"/>
                </a:lnTo>
                <a:close/>
              </a:path>
            </a:pathLst>
          </a:custGeom>
          <a:solidFill>
            <a:srgbClr val="E60012"/>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1770129" y="4166000"/>
            <a:ext cx="4021064" cy="3398106"/>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7/17/2026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333890" y="461203"/>
            <a:ext cx="1502410" cy="408305"/>
          </a:xfrm>
          <a:prstGeom prst="rect">
            <a:avLst/>
          </a:prstGeom>
        </p:spPr>
        <p:txBody>
          <a:bodyPr wrap="square" lIns="0" tIns="0" rIns="0" bIns="0">
            <a:spAutoFit/>
          </a:bodyPr>
          <a:lstStyle>
            <a:lvl1pPr>
              <a:defRPr sz="2500" b="1" i="0">
                <a:solidFill>
                  <a:schemeClr val="bg1"/>
                </a:solidFill>
                <a:latin typeface="Malgun Gothic"/>
                <a:cs typeface="Malgun Gothic"/>
              </a:defRPr>
            </a:lvl1pPr>
          </a:lstStyle>
          <a:p>
            <a:endParaRPr/>
          </a:p>
        </p:txBody>
      </p:sp>
      <p:sp>
        <p:nvSpPr>
          <p:cNvPr id="3" name="Holder 3"/>
          <p:cNvSpPr>
            <a:spLocks noGrp="1"/>
          </p:cNvSpPr>
          <p:nvPr>
            <p:ph type="body" idx="1"/>
          </p:nvPr>
        </p:nvSpPr>
        <p:spPr>
          <a:xfrm>
            <a:off x="944654" y="3209368"/>
            <a:ext cx="5619115" cy="3853179"/>
          </a:xfrm>
          <a:prstGeom prst="rect">
            <a:avLst/>
          </a:prstGeom>
        </p:spPr>
        <p:txBody>
          <a:bodyPr wrap="square" lIns="0" tIns="0" rIns="0" bIns="0">
            <a:spAutoFit/>
          </a:bodyPr>
          <a:lstStyle>
            <a:lvl1pPr>
              <a:defRPr sz="1350" b="0" i="0">
                <a:solidFill>
                  <a:srgbClr val="33424B"/>
                </a:solidFill>
                <a:latin typeface="SimSun"/>
                <a:cs typeface="SimSun"/>
              </a:defRPr>
            </a:lvl1pPr>
          </a:lstStyle>
          <a:p>
            <a:endParaRPr/>
          </a:p>
        </p:txBody>
      </p:sp>
      <p:sp>
        <p:nvSpPr>
          <p:cNvPr id="4" name="Holder 4"/>
          <p:cNvSpPr>
            <a:spLocks noGrp="1"/>
          </p:cNvSpPr>
          <p:nvPr>
            <p:ph type="ftr" sz="quarter" idx="5"/>
          </p:nvPr>
        </p:nvSpPr>
        <p:spPr>
          <a:xfrm>
            <a:off x="2571369" y="9950768"/>
            <a:ext cx="2420112" cy="53498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8142" y="9950768"/>
            <a:ext cx="1739455" cy="53498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7/17/2026</a:t>
            </a:fld>
            <a:endParaRPr lang="en-US"/>
          </a:p>
        </p:txBody>
      </p:sp>
      <p:sp>
        <p:nvSpPr>
          <p:cNvPr id="6" name="Holder 6"/>
          <p:cNvSpPr>
            <a:spLocks noGrp="1"/>
          </p:cNvSpPr>
          <p:nvPr>
            <p:ph type="sldNum" sz="quarter" idx="7"/>
          </p:nvPr>
        </p:nvSpPr>
        <p:spPr>
          <a:xfrm>
            <a:off x="5445252" y="9950768"/>
            <a:ext cx="1739455" cy="53498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expo2027yokohama.or.jp/" TargetMode="External"/><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288924" y="4108107"/>
            <a:ext cx="6978649" cy="583493"/>
          </a:xfrm>
          <a:prstGeom prst="rect">
            <a:avLst/>
          </a:prstGeom>
        </p:spPr>
        <p:txBody>
          <a:bodyPr vert="horz" wrap="square" lIns="0" tIns="13970" rIns="0" bIns="0" rtlCol="0">
            <a:spAutoFit/>
          </a:bodyPr>
          <a:lstStyle/>
          <a:p>
            <a:pPr marL="12700" algn="ctr">
              <a:lnSpc>
                <a:spcPct val="100000"/>
              </a:lnSpc>
              <a:spcBef>
                <a:spcPts val="110"/>
              </a:spcBef>
            </a:pPr>
            <a:r>
              <a:rPr sz="3700" spc="-20"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教師用手引き</a:t>
            </a:r>
            <a:endParaRPr sz="3700" dirty="0">
              <a:latin typeface="UD デジタル 教科書体 NK-B" panose="02020700000000000000" pitchFamily="18" charset="-128"/>
              <a:ea typeface="UD デジタル 教科書体 NK-B" panose="02020700000000000000" pitchFamily="18" charset="-128"/>
              <a:cs typeface="Microsoft JhengHei"/>
            </a:endParaRPr>
          </a:p>
        </p:txBody>
      </p:sp>
      <p:sp>
        <p:nvSpPr>
          <p:cNvPr id="6" name="object 6"/>
          <p:cNvSpPr txBox="1"/>
          <p:nvPr/>
        </p:nvSpPr>
        <p:spPr>
          <a:xfrm>
            <a:off x="1" y="2415127"/>
            <a:ext cx="7556499" cy="670696"/>
          </a:xfrm>
          <a:prstGeom prst="rect">
            <a:avLst/>
          </a:prstGeom>
        </p:spPr>
        <p:txBody>
          <a:bodyPr vert="horz" wrap="square" lIns="0" tIns="46990" rIns="0" bIns="0" rtlCol="0">
            <a:spAutoFit/>
          </a:bodyPr>
          <a:lstStyle/>
          <a:p>
            <a:pPr marL="12700" algn="ctr">
              <a:lnSpc>
                <a:spcPct val="100000"/>
              </a:lnSpc>
              <a:spcBef>
                <a:spcPts val="370"/>
              </a:spcBef>
            </a:pPr>
            <a:r>
              <a:rPr sz="1900" b="1" spc="125"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GREEN×EXPO</a:t>
            </a:r>
            <a:r>
              <a:rPr sz="1900" b="1" spc="25"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  </a:t>
            </a:r>
            <a:r>
              <a:rPr sz="1900" b="1" spc="200"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2027</a:t>
            </a:r>
            <a:endParaRPr sz="1900" dirty="0">
              <a:latin typeface="UD デジタル 教科書体 NK-B" panose="02020700000000000000" pitchFamily="18" charset="-128"/>
              <a:ea typeface="UD デジタル 教科書体 NK-B" panose="02020700000000000000" pitchFamily="18" charset="-128"/>
              <a:cs typeface="Microsoft JhengHei"/>
            </a:endParaRPr>
          </a:p>
          <a:p>
            <a:pPr marL="137160" algn="ctr">
              <a:lnSpc>
                <a:spcPct val="100000"/>
              </a:lnSpc>
              <a:spcBef>
                <a:spcPts val="270"/>
              </a:spcBef>
            </a:pPr>
            <a:r>
              <a:rPr sz="1900" b="1" spc="155"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高校生向け学習教材</a:t>
            </a:r>
            <a:endParaRPr sz="1900" dirty="0">
              <a:latin typeface="UD デジタル 教科書体 NK-B" panose="02020700000000000000" pitchFamily="18" charset="-128"/>
              <a:ea typeface="UD デジタル 教科書体 NK-B" panose="02020700000000000000" pitchFamily="18" charset="-128"/>
              <a:cs typeface="Microsoft JhengHei"/>
            </a:endParaRPr>
          </a:p>
        </p:txBody>
      </p:sp>
      <p:pic>
        <p:nvPicPr>
          <p:cNvPr id="7" name="object 7"/>
          <p:cNvPicPr/>
          <p:nvPr/>
        </p:nvPicPr>
        <p:blipFill>
          <a:blip r:embed="rId2" cstate="print"/>
          <a:stretch>
            <a:fillRect/>
          </a:stretch>
        </p:blipFill>
        <p:spPr>
          <a:xfrm>
            <a:off x="3096954" y="6967917"/>
            <a:ext cx="1362588" cy="2086761"/>
          </a:xfrm>
          <a:prstGeom prst="rect">
            <a:avLst/>
          </a:prstGeom>
        </p:spPr>
      </p:pic>
      <p:sp>
        <p:nvSpPr>
          <p:cNvPr id="8" name="object 8"/>
          <p:cNvSpPr txBox="1"/>
          <p:nvPr/>
        </p:nvSpPr>
        <p:spPr>
          <a:xfrm>
            <a:off x="0" y="9617075"/>
            <a:ext cx="7556499" cy="262892"/>
          </a:xfrm>
          <a:prstGeom prst="rect">
            <a:avLst/>
          </a:prstGeom>
        </p:spPr>
        <p:txBody>
          <a:bodyPr vert="horz" wrap="square" lIns="0" tIns="16510" rIns="0" bIns="0" rtlCol="0">
            <a:spAutoFit/>
          </a:bodyPr>
          <a:lstStyle/>
          <a:p>
            <a:pPr marL="12700" algn="ctr">
              <a:lnSpc>
                <a:spcPct val="100000"/>
              </a:lnSpc>
              <a:spcBef>
                <a:spcPts val="130"/>
              </a:spcBef>
            </a:pP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algun Gothic"/>
              </a:rPr>
              <a:t>公益社</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団</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algun Gothic"/>
              </a:rPr>
              <a:t>法人２０２７年</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国</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algun Gothic"/>
              </a:rPr>
              <a:t>際</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園</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algun Gothic"/>
              </a:rPr>
              <a:t>芸博</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覧会</a:t>
            </a:r>
            <a:r>
              <a:rPr sz="1600" b="1" spc="-125" dirty="0">
                <a:solidFill>
                  <a:srgbClr val="33424B"/>
                </a:solidFill>
                <a:latin typeface="UD デジタル 教科書体 NK-B" panose="02020700000000000000" pitchFamily="18" charset="-128"/>
                <a:ea typeface="UD デジタル 教科書体 NK-B" panose="02020700000000000000" pitchFamily="18" charset="-128"/>
                <a:cs typeface="Malgun Gothic"/>
              </a:rPr>
              <a:t>協</a:t>
            </a:r>
            <a:r>
              <a:rPr sz="1600" b="1" spc="100"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会</a:t>
            </a:r>
            <a:endParaRPr sz="1600" dirty="0">
              <a:latin typeface="UD デジタル 教科書体 NK-B" panose="02020700000000000000" pitchFamily="18" charset="-128"/>
              <a:ea typeface="UD デジタル 教科書体 NK-B" panose="02020700000000000000" pitchFamily="18" charset="-128"/>
              <a:cs typeface="Malgun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4C6CD-B504-B0C5-9814-9D7E335BEBA4}"/>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B0971DF7-66EB-E5DC-8A6D-0F9435E740D7}"/>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97910DA3-75FD-11BE-A6E3-C9D085CFC769}"/>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49753DFA-2A89-F480-1AA6-B833142BBF8F}"/>
              </a:ext>
            </a:extLst>
          </p:cNvPr>
          <p:cNvSpPr>
            <a:spLocks noGrp="1"/>
          </p:cNvSpPr>
          <p:nvPr>
            <p:ph type="title"/>
          </p:nvPr>
        </p:nvSpPr>
        <p:spPr>
          <a:xfrm>
            <a:off x="1263650" y="586451"/>
            <a:ext cx="5029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2. </a:t>
            </a:r>
            <a:r>
              <a:rPr lang="ja-JP" altLang="en-US">
                <a:latin typeface="UD デジタル 教科書体 NK-B" panose="02020700000000000000" pitchFamily="18" charset="-128"/>
                <a:ea typeface="UD デジタル 教科書体 NK-B" panose="02020700000000000000" pitchFamily="18" charset="-128"/>
              </a:rPr>
              <a:t>教材について</a:t>
            </a:r>
          </a:p>
        </p:txBody>
      </p:sp>
      <p:sp>
        <p:nvSpPr>
          <p:cNvPr id="4" name="object 15">
            <a:extLst>
              <a:ext uri="{FF2B5EF4-FFF2-40B4-BE49-F238E27FC236}">
                <a16:creationId xmlns:a16="http://schemas.microsoft.com/office/drawing/2014/main" id="{17526E72-A971-9B1A-1841-94FD72BA2556}"/>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■教材④</a:t>
            </a:r>
          </a:p>
        </p:txBody>
      </p:sp>
      <p:sp>
        <p:nvSpPr>
          <p:cNvPr id="5" name="四角形: 角を丸くする 4">
            <a:extLst>
              <a:ext uri="{FF2B5EF4-FFF2-40B4-BE49-F238E27FC236}">
                <a16:creationId xmlns:a16="http://schemas.microsoft.com/office/drawing/2014/main" id="{D7875FA7-D98E-D804-583F-9250740DF76E}"/>
              </a:ext>
            </a:extLst>
          </p:cNvPr>
          <p:cNvSpPr/>
          <p:nvPr/>
        </p:nvSpPr>
        <p:spPr>
          <a:xfrm>
            <a:off x="1063570" y="1573480"/>
            <a:ext cx="5556939" cy="1028274"/>
          </a:xfrm>
          <a:prstGeom prst="roundRect">
            <a:avLst>
              <a:gd name="adj" fmla="val 11705"/>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ja-JP" altLang="en-US"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建物を「壊す」から「活かし継ぐ」社会へ </a:t>
            </a:r>
            <a:endParaRPr kumimoji="1" lang="en-US" altLang="ja-JP"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a:t>
            </a:r>
            <a:r>
              <a:rPr kumimoji="1" lang="ja-JP" altLang="en-US"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サーキュラー建築で描く</a:t>
            </a: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2050</a:t>
            </a:r>
            <a:r>
              <a:rPr kumimoji="1" lang="ja-JP" altLang="en-US"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年の暮らし</a:t>
            </a: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a:t>
            </a:r>
          </a:p>
          <a:p>
            <a:pPr algn="ctr"/>
            <a:endParaRPr kumimoji="1" lang="ja-JP" altLang="en-US" dirty="0">
              <a:latin typeface="UD デジタル 教科書体 NK-B" panose="02020700000000000000" pitchFamily="18" charset="-128"/>
              <a:ea typeface="UD デジタル 教科書体 NK-B" panose="02020700000000000000" pitchFamily="18" charset="-128"/>
            </a:endParaRPr>
          </a:p>
        </p:txBody>
      </p:sp>
      <p:grpSp>
        <p:nvGrpSpPr>
          <p:cNvPr id="38" name="グループ化 37">
            <a:extLst>
              <a:ext uri="{FF2B5EF4-FFF2-40B4-BE49-F238E27FC236}">
                <a16:creationId xmlns:a16="http://schemas.microsoft.com/office/drawing/2014/main" id="{F3DC864B-C28E-0CFE-1961-6F3CDCF9D364}"/>
              </a:ext>
            </a:extLst>
          </p:cNvPr>
          <p:cNvGrpSpPr/>
          <p:nvPr/>
        </p:nvGrpSpPr>
        <p:grpSpPr>
          <a:xfrm>
            <a:off x="949324" y="2847676"/>
            <a:ext cx="5671185" cy="1255349"/>
            <a:chOff x="955675" y="2847676"/>
            <a:chExt cx="5671185" cy="1255349"/>
          </a:xfrm>
        </p:grpSpPr>
        <p:sp>
          <p:nvSpPr>
            <p:cNvPr id="15" name="テキスト ボックス 14">
              <a:extLst>
                <a:ext uri="{FF2B5EF4-FFF2-40B4-BE49-F238E27FC236}">
                  <a16:creationId xmlns:a16="http://schemas.microsoft.com/office/drawing/2014/main" id="{1F659959-507E-3A0F-35FA-4E97C7F52564}"/>
                </a:ext>
              </a:extLst>
            </p:cNvPr>
            <p:cNvSpPr txBox="1"/>
            <p:nvPr/>
          </p:nvSpPr>
          <p:spPr>
            <a:xfrm>
              <a:off x="955675" y="2847676"/>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教材の概要</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p>
          </p:txBody>
        </p:sp>
        <p:sp>
          <p:nvSpPr>
            <p:cNvPr id="10" name="テキスト ボックス 9">
              <a:extLst>
                <a:ext uri="{FF2B5EF4-FFF2-40B4-BE49-F238E27FC236}">
                  <a16:creationId xmlns:a16="http://schemas.microsoft.com/office/drawing/2014/main" id="{79ABF948-1823-D53D-A1FA-3C136985DC2B}"/>
                </a:ext>
              </a:extLst>
            </p:cNvPr>
            <p:cNvSpPr txBox="1"/>
            <p:nvPr/>
          </p:nvSpPr>
          <p:spPr>
            <a:xfrm>
              <a:off x="1063572" y="3164306"/>
              <a:ext cx="5537254" cy="938719"/>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これまでの「作る・使う・捨てる」という一方通行の経済（リニアエコノミー）から、資源を繰り返し循環させ続ける「サーキュラーエコノミー」への転換を学びます。その舞台となるのは、</a:t>
              </a:r>
              <a:r>
                <a:rPr lang="en-US" altLang="ja-JP" sz="1100">
                  <a:latin typeface="UD デジタル 教科書体 NK-B" panose="02020700000000000000" pitchFamily="18" charset="-128"/>
                  <a:ea typeface="UD デジタル 教科書体 NK-B" panose="02020700000000000000" pitchFamily="18" charset="-128"/>
                  <a:cs typeface="SimSun"/>
                </a:rPr>
                <a:t>2025</a:t>
              </a:r>
              <a:r>
                <a:rPr lang="ja-JP" altLang="en-US" sz="1100">
                  <a:latin typeface="UD デジタル 教科書体 NK-B" panose="02020700000000000000" pitchFamily="18" charset="-128"/>
                  <a:ea typeface="UD デジタル 教科書体 NK-B" panose="02020700000000000000" pitchFamily="18" charset="-128"/>
                  <a:cs typeface="SimSun"/>
                </a:rPr>
                <a:t>年大阪・関西万博から、</a:t>
              </a:r>
              <a:r>
                <a:rPr lang="en-US" altLang="ja-JP" sz="1100">
                  <a:latin typeface="UD デジタル 教科書体 NK-B" panose="02020700000000000000" pitchFamily="18" charset="-128"/>
                  <a:ea typeface="UD デジタル 教科書体 NK-B" panose="02020700000000000000" pitchFamily="18" charset="-128"/>
                  <a:cs typeface="SimSun"/>
                </a:rPr>
                <a:t>2027</a:t>
              </a:r>
              <a:r>
                <a:rPr lang="ja-JP" altLang="en-US" sz="1100">
                  <a:latin typeface="UD デジタル 教科書体 NK-B" panose="02020700000000000000" pitchFamily="18" charset="-128"/>
                  <a:ea typeface="UD デジタル 教科書体 NK-B" panose="02020700000000000000" pitchFamily="18" charset="-128"/>
                  <a:cs typeface="SimSun"/>
                </a:rPr>
                <a:t>年横浜の</a:t>
              </a:r>
              <a:r>
                <a:rPr lang="en-US" altLang="ja-JP" sz="1100">
                  <a:latin typeface="UD デジタル 教科書体 NK-B" panose="02020700000000000000" pitchFamily="18" charset="-128"/>
                  <a:ea typeface="UD デジタル 教科書体 NK-B" panose="02020700000000000000" pitchFamily="18" charset="-128"/>
                  <a:cs typeface="SimSun"/>
                </a:rPr>
                <a:t>GREEN×EXPO</a:t>
              </a:r>
              <a:r>
                <a:rPr lang="ja-JP" altLang="en-US" sz="1100">
                  <a:latin typeface="UD デジタル 教科書体 NK-B" panose="02020700000000000000" pitchFamily="18" charset="-128"/>
                  <a:ea typeface="UD デジタル 教科書体 NK-B" panose="02020700000000000000" pitchFamily="18" charset="-128"/>
                  <a:cs typeface="SimSun"/>
                </a:rPr>
                <a:t>へ、建物の部材をそのまま持ってきて再利用する最先端の「サーキュラー建築」の現場です。企業のリアルな挑戦を体感し、資源循環について考えます。</a:t>
              </a:r>
            </a:p>
          </p:txBody>
        </p:sp>
      </p:grpSp>
      <p:sp>
        <p:nvSpPr>
          <p:cNvPr id="16" name="テキスト ボックス 15">
            <a:extLst>
              <a:ext uri="{FF2B5EF4-FFF2-40B4-BE49-F238E27FC236}">
                <a16:creationId xmlns:a16="http://schemas.microsoft.com/office/drawing/2014/main" id="{C380ACEA-1BD7-3628-4CE7-7637C1684DDA}"/>
              </a:ext>
            </a:extLst>
          </p:cNvPr>
          <p:cNvSpPr txBox="1"/>
          <p:nvPr/>
        </p:nvSpPr>
        <p:spPr>
          <a:xfrm>
            <a:off x="949324" y="8663848"/>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協力企業のご紹介</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大和ハウスグループ</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p:txBody>
      </p:sp>
      <p:sp>
        <p:nvSpPr>
          <p:cNvPr id="28" name="テキスト ボックス 27">
            <a:extLst>
              <a:ext uri="{FF2B5EF4-FFF2-40B4-BE49-F238E27FC236}">
                <a16:creationId xmlns:a16="http://schemas.microsoft.com/office/drawing/2014/main" id="{CDC6CF0A-D253-97D5-3403-6B48E6973FAB}"/>
              </a:ext>
            </a:extLst>
          </p:cNvPr>
          <p:cNvSpPr txBox="1"/>
          <p:nvPr/>
        </p:nvSpPr>
        <p:spPr>
          <a:xfrm>
            <a:off x="1029670" y="8991035"/>
            <a:ext cx="3604933" cy="1200329"/>
          </a:xfrm>
          <a:prstGeom prst="rect">
            <a:avLst/>
          </a:prstGeom>
          <a:noFill/>
        </p:spPr>
        <p:txBody>
          <a:bodyPr wrap="square" rtlCol="0">
            <a:spAutoFit/>
          </a:bodyPr>
          <a:lstStyle/>
          <a:p>
            <a:r>
              <a:rPr kumimoji="1" lang="ja-JP" altLang="en-US" sz="1200">
                <a:latin typeface="UD デジタル 教科書体 NK-B" panose="02020700000000000000" pitchFamily="18" charset="-128"/>
                <a:ea typeface="UD デジタル 教科書体 NK-B" panose="02020700000000000000" pitchFamily="18" charset="-128"/>
              </a:rPr>
              <a:t>「共に創る。共に生きる。」をグループの基本姿勢に掲げ、建物を建てるだけでなく「創る・育む・再生する」という循環型バリューチェーンの構築を目指す企業グループです。創業</a:t>
            </a:r>
            <a:r>
              <a:rPr kumimoji="1" lang="en-US" altLang="ja-JP" sz="1200">
                <a:latin typeface="UD デジタル 教科書体 NK-B" panose="02020700000000000000" pitchFamily="18" charset="-128"/>
                <a:ea typeface="UD デジタル 教科書体 NK-B" panose="02020700000000000000" pitchFamily="18" charset="-128"/>
              </a:rPr>
              <a:t>100</a:t>
            </a:r>
            <a:r>
              <a:rPr kumimoji="1" lang="ja-JP" altLang="en-US" sz="1200">
                <a:latin typeface="UD デジタル 教科書体 NK-B" panose="02020700000000000000" pitchFamily="18" charset="-128"/>
                <a:ea typeface="UD デジタル 教科書体 NK-B" panose="02020700000000000000" pitchFamily="18" charset="-128"/>
              </a:rPr>
              <a:t>周年となる</a:t>
            </a:r>
            <a:r>
              <a:rPr kumimoji="1" lang="en-US" altLang="ja-JP" sz="1200">
                <a:latin typeface="UD デジタル 教科書体 NK-B" panose="02020700000000000000" pitchFamily="18" charset="-128"/>
                <a:ea typeface="UD デジタル 教科書体 NK-B" panose="02020700000000000000" pitchFamily="18" charset="-128"/>
              </a:rPr>
              <a:t>2055</a:t>
            </a:r>
            <a:r>
              <a:rPr kumimoji="1" lang="ja-JP" altLang="en-US" sz="1200">
                <a:latin typeface="UD デジタル 教科書体 NK-B" panose="02020700000000000000" pitchFamily="18" charset="-128"/>
                <a:ea typeface="UD デジタル 教科書体 NK-B" panose="02020700000000000000" pitchFamily="18" charset="-128"/>
              </a:rPr>
              <a:t>年に向け、環境負荷ゼロに挑む「</a:t>
            </a:r>
            <a:r>
              <a:rPr kumimoji="1" lang="en-US" altLang="ja-JP" sz="1200">
                <a:latin typeface="UD デジタル 教科書体 NK-B" panose="02020700000000000000" pitchFamily="18" charset="-128"/>
                <a:ea typeface="UD デジタル 教科書体 NK-B" panose="02020700000000000000" pitchFamily="18" charset="-128"/>
              </a:rPr>
              <a:t>Challenge ZERO 2055</a:t>
            </a:r>
            <a:r>
              <a:rPr kumimoji="1" lang="ja-JP" altLang="en-US" sz="1200">
                <a:latin typeface="UD デジタル 教科書体 NK-B" panose="02020700000000000000" pitchFamily="18" charset="-128"/>
                <a:ea typeface="UD デジタル 教科書体 NK-B" panose="02020700000000000000" pitchFamily="18" charset="-128"/>
              </a:rPr>
              <a:t>」を策定しています。</a:t>
            </a:r>
          </a:p>
        </p:txBody>
      </p:sp>
      <p:grpSp>
        <p:nvGrpSpPr>
          <p:cNvPr id="37" name="グループ化 36">
            <a:extLst>
              <a:ext uri="{FF2B5EF4-FFF2-40B4-BE49-F238E27FC236}">
                <a16:creationId xmlns:a16="http://schemas.microsoft.com/office/drawing/2014/main" id="{FB134943-2E38-B294-194E-3B8586D8DF4A}"/>
              </a:ext>
            </a:extLst>
          </p:cNvPr>
          <p:cNvGrpSpPr/>
          <p:nvPr/>
        </p:nvGrpSpPr>
        <p:grpSpPr>
          <a:xfrm>
            <a:off x="949324" y="4349066"/>
            <a:ext cx="5724526" cy="1254538"/>
            <a:chOff x="955674" y="4285638"/>
            <a:chExt cx="5724526" cy="1254538"/>
          </a:xfrm>
        </p:grpSpPr>
        <p:sp>
          <p:nvSpPr>
            <p:cNvPr id="29" name="テキスト ボックス 28">
              <a:extLst>
                <a:ext uri="{FF2B5EF4-FFF2-40B4-BE49-F238E27FC236}">
                  <a16:creationId xmlns:a16="http://schemas.microsoft.com/office/drawing/2014/main" id="{82B94C8B-B72B-642C-41EE-F67E4092F705}"/>
                </a:ext>
              </a:extLst>
            </p:cNvPr>
            <p:cNvSpPr txBox="1"/>
            <p:nvPr/>
          </p:nvSpPr>
          <p:spPr>
            <a:xfrm>
              <a:off x="955674" y="4285638"/>
              <a:ext cx="5724526"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教材④のキーワード</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サーキュラーエコノミー</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p:txBody>
        </p:sp>
        <p:sp>
          <p:nvSpPr>
            <p:cNvPr id="31" name="テキスト ボックス 30">
              <a:extLst>
                <a:ext uri="{FF2B5EF4-FFF2-40B4-BE49-F238E27FC236}">
                  <a16:creationId xmlns:a16="http://schemas.microsoft.com/office/drawing/2014/main" id="{7929F387-5295-276E-F657-E4E9B2B86A14}"/>
                </a:ext>
              </a:extLst>
            </p:cNvPr>
            <p:cNvSpPr txBox="1"/>
            <p:nvPr/>
          </p:nvSpPr>
          <p:spPr>
            <a:xfrm>
              <a:off x="1063571" y="4601457"/>
              <a:ext cx="5537254" cy="938719"/>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従来の「３</a:t>
              </a:r>
              <a:r>
                <a:rPr lang="en-US" altLang="ja-JP" sz="1100">
                  <a:latin typeface="UD デジタル 教科書体 NK-B" panose="02020700000000000000" pitchFamily="18" charset="-128"/>
                  <a:ea typeface="UD デジタル 教科書体 NK-B" panose="02020700000000000000" pitchFamily="18" charset="-128"/>
                  <a:cs typeface="SimSun"/>
                </a:rPr>
                <a:t>R</a:t>
              </a:r>
              <a:r>
                <a:rPr lang="ja-JP" altLang="en-US" sz="1100">
                  <a:latin typeface="UD デジタル 教科書体 NK-B" panose="02020700000000000000" pitchFamily="18" charset="-128"/>
                  <a:ea typeface="UD デジタル 教科書体 NK-B" panose="02020700000000000000" pitchFamily="18" charset="-128"/>
                  <a:cs typeface="SimSun"/>
                </a:rPr>
                <a:t>（リデュース・リユース・リサイクル）」をさらに一歩進め、設計段階から「廃棄物を出さないこと」や「次に使うこと」を前提とした、資源が循環し続ける経済システムです。</a:t>
              </a:r>
              <a:endParaRPr lang="en-US" altLang="ja-JP" sz="11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100">
                  <a:latin typeface="UD デジタル 教科書体 NK-B" panose="02020700000000000000" pitchFamily="18" charset="-128"/>
                  <a:ea typeface="UD デジタル 教科書体 NK-B" panose="02020700000000000000" pitchFamily="18" charset="-128"/>
                  <a:cs typeface="SimSun"/>
                </a:rPr>
                <a:t>本教材では、建物を使い捨てにするのではなく、鉄骨やアルミサッシ、外壁パネルにいたるまでパーツごとに徹底管理・修繕し、素材の価値を高く保ったまま何度も活かし継ぐ「サーキュラー建築」の具体例から、その革新的な考え方を学びます 。</a:t>
              </a:r>
              <a:endParaRPr lang="en-US" altLang="ja-JP" sz="1100">
                <a:latin typeface="UD デジタル 教科書体 NK-B" panose="02020700000000000000" pitchFamily="18" charset="-128"/>
                <a:ea typeface="UD デジタル 教科書体 NK-B" panose="02020700000000000000" pitchFamily="18" charset="-128"/>
                <a:cs typeface="SimSun"/>
              </a:endParaRPr>
            </a:p>
          </p:txBody>
        </p:sp>
      </p:grpSp>
      <p:grpSp>
        <p:nvGrpSpPr>
          <p:cNvPr id="36" name="グループ化 35">
            <a:extLst>
              <a:ext uri="{FF2B5EF4-FFF2-40B4-BE49-F238E27FC236}">
                <a16:creationId xmlns:a16="http://schemas.microsoft.com/office/drawing/2014/main" id="{75E2C68E-05D1-BA18-8CCB-AD363E468276}"/>
              </a:ext>
            </a:extLst>
          </p:cNvPr>
          <p:cNvGrpSpPr/>
          <p:nvPr/>
        </p:nvGrpSpPr>
        <p:grpSpPr>
          <a:xfrm>
            <a:off x="949324" y="6034311"/>
            <a:ext cx="5671185" cy="593629"/>
            <a:chOff x="949324" y="5993071"/>
            <a:chExt cx="5671185" cy="593629"/>
          </a:xfrm>
        </p:grpSpPr>
        <p:sp>
          <p:nvSpPr>
            <p:cNvPr id="32" name="テキスト ボックス 31">
              <a:extLst>
                <a:ext uri="{FF2B5EF4-FFF2-40B4-BE49-F238E27FC236}">
                  <a16:creationId xmlns:a16="http://schemas.microsoft.com/office/drawing/2014/main" id="{89BFBB07-ABA8-8C4C-3596-67F3EF3D4D3E}"/>
                </a:ext>
              </a:extLst>
            </p:cNvPr>
            <p:cNvSpPr txBox="1"/>
            <p:nvPr/>
          </p:nvSpPr>
          <p:spPr>
            <a:xfrm>
              <a:off x="949324" y="5993071"/>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教材④のワーク</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p>
          </p:txBody>
        </p:sp>
        <p:sp>
          <p:nvSpPr>
            <p:cNvPr id="33" name="テキスト ボックス 32">
              <a:extLst>
                <a:ext uri="{FF2B5EF4-FFF2-40B4-BE49-F238E27FC236}">
                  <a16:creationId xmlns:a16="http://schemas.microsoft.com/office/drawing/2014/main" id="{02E95DBA-967B-56A7-47F1-C274767FDB14}"/>
                </a:ext>
              </a:extLst>
            </p:cNvPr>
            <p:cNvSpPr txBox="1"/>
            <p:nvPr/>
          </p:nvSpPr>
          <p:spPr>
            <a:xfrm>
              <a:off x="1057221" y="6309701"/>
              <a:ext cx="5537254" cy="276999"/>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■テーマ</a:t>
              </a:r>
              <a:r>
                <a:rPr lang="en-US" altLang="ja-JP" sz="1200">
                  <a:latin typeface="UD デジタル 教科書体 NK-B" panose="02020700000000000000" pitchFamily="18" charset="-128"/>
                  <a:ea typeface="UD デジタル 教科書体 NK-B" panose="02020700000000000000" pitchFamily="18" charset="-128"/>
                  <a:cs typeface="SimSun"/>
                </a:rPr>
                <a:t>『</a:t>
              </a:r>
              <a:r>
                <a:rPr lang="ja-JP" altLang="en-US" sz="1200">
                  <a:latin typeface="UD デジタル 教科書体 NK-B" panose="02020700000000000000" pitchFamily="18" charset="-128"/>
                  <a:ea typeface="UD デジタル 教科書体 NK-B" panose="02020700000000000000" pitchFamily="18" charset="-128"/>
                  <a:cs typeface="SimSun"/>
                </a:rPr>
                <a:t>捨てずに活かし継ぐ</a:t>
              </a:r>
              <a:r>
                <a:rPr lang="en-US" altLang="ja-JP" sz="1200">
                  <a:latin typeface="UD デジタル 教科書体 NK-B" panose="02020700000000000000" pitchFamily="18" charset="-128"/>
                  <a:ea typeface="UD デジタル 教科書体 NK-B" panose="02020700000000000000" pitchFamily="18" charset="-128"/>
                  <a:cs typeface="SimSun"/>
                </a:rPr>
                <a:t>2050</a:t>
              </a:r>
              <a:r>
                <a:rPr lang="ja-JP" altLang="en-US" sz="1200">
                  <a:latin typeface="UD デジタル 教科書体 NK-B" panose="02020700000000000000" pitchFamily="18" charset="-128"/>
                  <a:ea typeface="UD デジタル 教科書体 NK-B" panose="02020700000000000000" pitchFamily="18" charset="-128"/>
                  <a:cs typeface="SimSun"/>
                </a:rPr>
                <a:t>年の社会</a:t>
              </a:r>
              <a:r>
                <a:rPr lang="en-US" altLang="ja-JP" sz="1200">
                  <a:latin typeface="UD デジタル 教科書体 NK-B" panose="02020700000000000000" pitchFamily="18" charset="-128"/>
                  <a:ea typeface="UD デジタル 教科書体 NK-B" panose="02020700000000000000" pitchFamily="18" charset="-128"/>
                  <a:cs typeface="SimSun"/>
                </a:rPr>
                <a:t>』</a:t>
              </a:r>
              <a:r>
                <a:rPr lang="ja-JP" altLang="en-US" sz="1200">
                  <a:latin typeface="UD デジタル 教科書体 NK-B" panose="02020700000000000000" pitchFamily="18" charset="-128"/>
                  <a:ea typeface="UD デジタル 教科書体 NK-B" panose="02020700000000000000" pitchFamily="18" charset="-128"/>
                  <a:cs typeface="SimSun"/>
                </a:rPr>
                <a:t> </a:t>
              </a:r>
            </a:p>
          </p:txBody>
        </p:sp>
      </p:grpSp>
      <p:sp>
        <p:nvSpPr>
          <p:cNvPr id="9" name="スライド番号プレースホルダー 1">
            <a:extLst>
              <a:ext uri="{FF2B5EF4-FFF2-40B4-BE49-F238E27FC236}">
                <a16:creationId xmlns:a16="http://schemas.microsoft.com/office/drawing/2014/main" id="{E9D24900-6274-7195-1B64-F1C94A7B1A2F}"/>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10</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pic>
        <p:nvPicPr>
          <p:cNvPr id="13" name="図 12" descr="ロゴ, 会社名&#10;&#10;AI 生成コンテンツは誤りを含む可能性があります。">
            <a:extLst>
              <a:ext uri="{FF2B5EF4-FFF2-40B4-BE49-F238E27FC236}">
                <a16:creationId xmlns:a16="http://schemas.microsoft.com/office/drawing/2014/main" id="{4F6F459F-3F2E-9BAD-2B87-DFDB7C3849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3150" y="8817736"/>
            <a:ext cx="1488813" cy="1529270"/>
          </a:xfrm>
          <a:prstGeom prst="rect">
            <a:avLst/>
          </a:prstGeom>
        </p:spPr>
      </p:pic>
      <p:pic>
        <p:nvPicPr>
          <p:cNvPr id="7" name="図 6">
            <a:extLst>
              <a:ext uri="{FF2B5EF4-FFF2-40B4-BE49-F238E27FC236}">
                <a16:creationId xmlns:a16="http://schemas.microsoft.com/office/drawing/2014/main" id="{C580AD43-3C36-7B37-9693-B69AB79C7F84}"/>
              </a:ext>
            </a:extLst>
          </p:cNvPr>
          <p:cNvPicPr>
            <a:picLocks noChangeAspect="1"/>
          </p:cNvPicPr>
          <p:nvPr/>
        </p:nvPicPr>
        <p:blipFill>
          <a:blip r:embed="rId4"/>
          <a:stretch>
            <a:fillRect/>
          </a:stretch>
        </p:blipFill>
        <p:spPr>
          <a:xfrm>
            <a:off x="1120305" y="6610335"/>
            <a:ext cx="5172545" cy="1946370"/>
          </a:xfrm>
          <a:prstGeom prst="rect">
            <a:avLst/>
          </a:prstGeom>
        </p:spPr>
      </p:pic>
      <p:sp>
        <p:nvSpPr>
          <p:cNvPr id="6" name="四角形: 角を丸くする 5">
            <a:extLst>
              <a:ext uri="{FF2B5EF4-FFF2-40B4-BE49-F238E27FC236}">
                <a16:creationId xmlns:a16="http://schemas.microsoft.com/office/drawing/2014/main" id="{0179CCCE-1F2E-6E54-72F8-E8C77F1C0092}"/>
              </a:ext>
            </a:extLst>
          </p:cNvPr>
          <p:cNvSpPr/>
          <p:nvPr/>
        </p:nvSpPr>
        <p:spPr>
          <a:xfrm>
            <a:off x="2254250" y="2905651"/>
            <a:ext cx="1270000" cy="199384"/>
          </a:xfrm>
          <a:prstGeom prst="roundRect">
            <a:avLst/>
          </a:prstGeom>
          <a:solidFill>
            <a:srgbClr val="FF6699"/>
          </a:solidFill>
          <a:ln>
            <a:solidFill>
              <a:srgbClr val="FF66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latin typeface="BIZ UDPゴシック" panose="020B0400000000000000" pitchFamily="50" charset="-128"/>
                <a:ea typeface="BIZ UDPゴシック" panose="020B0400000000000000" pitchFamily="50" charset="-128"/>
              </a:rPr>
              <a:t>動画視聴約</a:t>
            </a:r>
            <a:r>
              <a:rPr kumimoji="1" lang="en-US" altLang="ja-JP" sz="1100" b="1">
                <a:latin typeface="BIZ UDPゴシック" panose="020B0400000000000000" pitchFamily="50" charset="-128"/>
                <a:ea typeface="BIZ UDPゴシック" panose="020B0400000000000000" pitchFamily="50" charset="-128"/>
              </a:rPr>
              <a:t>10</a:t>
            </a:r>
            <a:r>
              <a:rPr kumimoji="1" lang="ja-JP" altLang="en-US" sz="1100" b="1">
                <a:latin typeface="BIZ UDPゴシック" panose="020B0400000000000000" pitchFamily="50" charset="-128"/>
                <a:ea typeface="BIZ UDPゴシック" panose="020B0400000000000000" pitchFamily="50" charset="-128"/>
              </a:rPr>
              <a:t>分</a:t>
            </a:r>
          </a:p>
        </p:txBody>
      </p:sp>
    </p:spTree>
    <p:extLst>
      <p:ext uri="{BB962C8B-B14F-4D97-AF65-F5344CB8AC3E}">
        <p14:creationId xmlns:p14="http://schemas.microsoft.com/office/powerpoint/2010/main" val="325039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7C97D-EF1F-25B9-19F2-B102341EEA29}"/>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53BA81E5-3817-7C76-D15E-F73E572E8E29}"/>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7D9801EE-C432-DB5C-D055-D1226F8952F2}"/>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C4C00B18-E207-B97A-1843-388F9ED283EF}"/>
              </a:ext>
            </a:extLst>
          </p:cNvPr>
          <p:cNvSpPr>
            <a:spLocks noGrp="1"/>
          </p:cNvSpPr>
          <p:nvPr>
            <p:ph type="title"/>
          </p:nvPr>
        </p:nvSpPr>
        <p:spPr>
          <a:xfrm>
            <a:off x="1263650" y="586451"/>
            <a:ext cx="5410200" cy="384721"/>
          </a:xfrm>
        </p:spPr>
        <p:txBody>
          <a:bodyPr/>
          <a:lstStyle/>
          <a:p>
            <a:r>
              <a:rPr lang="ja-JP" altLang="en-US">
                <a:latin typeface="UD デジタル 教科書体 NK-B" panose="02020700000000000000" pitchFamily="18" charset="-128"/>
                <a:ea typeface="UD デジタル 教科書体 NK-B" panose="02020700000000000000" pitchFamily="18" charset="-128"/>
              </a:rPr>
              <a:t>３．教材セットのご利用にあたって</a:t>
            </a:r>
          </a:p>
        </p:txBody>
      </p:sp>
      <p:sp>
        <p:nvSpPr>
          <p:cNvPr id="27" name="テキスト ボックス 26">
            <a:extLst>
              <a:ext uri="{FF2B5EF4-FFF2-40B4-BE49-F238E27FC236}">
                <a16:creationId xmlns:a16="http://schemas.microsoft.com/office/drawing/2014/main" id="{DD445CD1-F163-963A-AA1D-A4C5075956D8}"/>
              </a:ext>
            </a:extLst>
          </p:cNvPr>
          <p:cNvSpPr txBox="1"/>
          <p:nvPr/>
        </p:nvSpPr>
        <p:spPr>
          <a:xfrm>
            <a:off x="3568435" y="9055302"/>
            <a:ext cx="3052074" cy="369332"/>
          </a:xfrm>
          <a:prstGeom prst="rect">
            <a:avLst/>
          </a:prstGeom>
          <a:noFill/>
        </p:spPr>
        <p:txBody>
          <a:bodyPr wrap="square" rtlCol="0">
            <a:spAutoFit/>
          </a:bodyPr>
          <a:lstStyle/>
          <a:p>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9" name="object 15">
            <a:extLst>
              <a:ext uri="{FF2B5EF4-FFF2-40B4-BE49-F238E27FC236}">
                <a16:creationId xmlns:a16="http://schemas.microsoft.com/office/drawing/2014/main" id="{C6B12216-BE55-C374-7944-E2756CE66E92}"/>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■教材セットの内容</a:t>
            </a:r>
            <a:r>
              <a:rPr lang="ja-JP" altLang="en-US" sz="1200" b="1">
                <a:solidFill>
                  <a:srgbClr val="0067B6"/>
                </a:solidFill>
                <a:latin typeface="UD デジタル 教科書体 NK-B" panose="02020700000000000000" pitchFamily="18" charset="-128"/>
                <a:ea typeface="UD デジタル 教科書体 NK-B" panose="02020700000000000000" pitchFamily="18" charset="-128"/>
                <a:cs typeface="BIZ UDPGothic"/>
              </a:rPr>
              <a:t>（スライド、台本、生徒用ワークシート）</a:t>
            </a:r>
            <a:endPar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endParaRPr>
          </a:p>
        </p:txBody>
      </p:sp>
      <p:sp>
        <p:nvSpPr>
          <p:cNvPr id="11" name="テキスト ボックス 10">
            <a:extLst>
              <a:ext uri="{FF2B5EF4-FFF2-40B4-BE49-F238E27FC236}">
                <a16:creationId xmlns:a16="http://schemas.microsoft.com/office/drawing/2014/main" id="{E764B117-3586-33DB-3787-FECDBD011E89}"/>
              </a:ext>
            </a:extLst>
          </p:cNvPr>
          <p:cNvSpPr txBox="1"/>
          <p:nvPr/>
        </p:nvSpPr>
        <p:spPr>
          <a:xfrm>
            <a:off x="881062" y="1735313"/>
            <a:ext cx="5820410" cy="677108"/>
          </a:xfrm>
          <a:prstGeom prst="rect">
            <a:avLst/>
          </a:prstGeom>
          <a:noFill/>
        </p:spPr>
        <p:txBody>
          <a:bodyPr wrap="square">
            <a:spAutoFit/>
          </a:bodyPr>
          <a:lstStyle/>
          <a:p>
            <a:pPr>
              <a:buNone/>
            </a:pPr>
            <a:r>
              <a:rPr lang="en-US" altLang="ja-JP" sz="1400">
                <a:latin typeface="UD デジタル 教科書体 NK-B" panose="02020700000000000000" pitchFamily="18" charset="-128"/>
                <a:ea typeface="UD デジタル 教科書体 NK-B" panose="02020700000000000000" pitchFamily="18" charset="-128"/>
              </a:rPr>
              <a:t>【</a:t>
            </a:r>
            <a:r>
              <a:rPr lang="ja-JP" altLang="en-US" sz="1400">
                <a:latin typeface="UD デジタル 教科書体 NK-B" panose="02020700000000000000" pitchFamily="18" charset="-128"/>
                <a:ea typeface="UD デジタル 教科書体 NK-B" panose="02020700000000000000" pitchFamily="18" charset="-128"/>
              </a:rPr>
              <a:t>本教材の全体構成</a:t>
            </a:r>
            <a:r>
              <a:rPr lang="en-US" altLang="ja-JP" sz="1400">
                <a:latin typeface="UD デジタル 教科書体 NK-B" panose="02020700000000000000" pitchFamily="18" charset="-128"/>
                <a:ea typeface="UD デジタル 教科書体 NK-B" panose="02020700000000000000" pitchFamily="18" charset="-128"/>
              </a:rPr>
              <a:t>】</a:t>
            </a: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　授業スライド、教員用台本、生徒用ワークシートを準備しています。</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　企業映像は授業スライドの中に</a:t>
            </a:r>
            <a:r>
              <a:rPr lang="en-US" altLang="ja-JP" sz="1200">
                <a:latin typeface="UD デジタル 教科書体 NK-B" panose="02020700000000000000" pitchFamily="18" charset="-128"/>
                <a:ea typeface="UD デジタル 教科書体 NK-B" panose="02020700000000000000" pitchFamily="18" charset="-128"/>
                <a:cs typeface="SimSun"/>
              </a:rPr>
              <a:t>YouTube</a:t>
            </a:r>
            <a:r>
              <a:rPr lang="ja-JP" altLang="en-US" sz="1200">
                <a:latin typeface="UD デジタル 教科書体 NK-B" panose="02020700000000000000" pitchFamily="18" charset="-128"/>
                <a:ea typeface="UD デジタル 教科書体 NK-B" panose="02020700000000000000" pitchFamily="18" charset="-128"/>
                <a:cs typeface="SimSun"/>
              </a:rPr>
              <a:t>で埋め込まれています。</a:t>
            </a:r>
            <a:endParaRPr lang="ja-JP" altLang="en-US" sz="1200">
              <a:latin typeface="UD デジタル 教科書体 NK-B" panose="02020700000000000000" pitchFamily="18" charset="-128"/>
              <a:ea typeface="UD デジタル 教科書体 NK-B" panose="02020700000000000000" pitchFamily="18" charset="-128"/>
              <a:cs typeface="PMingLiU"/>
            </a:endParaRPr>
          </a:p>
        </p:txBody>
      </p:sp>
      <p:pic>
        <p:nvPicPr>
          <p:cNvPr id="35" name="図 34">
            <a:extLst>
              <a:ext uri="{FF2B5EF4-FFF2-40B4-BE49-F238E27FC236}">
                <a16:creationId xmlns:a16="http://schemas.microsoft.com/office/drawing/2014/main" id="{326A34A5-965A-907A-CA70-E175D69D39F2}"/>
              </a:ext>
            </a:extLst>
          </p:cNvPr>
          <p:cNvPicPr>
            <a:picLocks noChangeAspect="1"/>
          </p:cNvPicPr>
          <p:nvPr/>
        </p:nvPicPr>
        <p:blipFill>
          <a:blip r:embed="rId3"/>
          <a:stretch>
            <a:fillRect/>
          </a:stretch>
        </p:blipFill>
        <p:spPr>
          <a:xfrm>
            <a:off x="4574976" y="2647977"/>
            <a:ext cx="2025849" cy="1139540"/>
          </a:xfrm>
          <a:prstGeom prst="rect">
            <a:avLst/>
          </a:prstGeom>
        </p:spPr>
      </p:pic>
      <p:grpSp>
        <p:nvGrpSpPr>
          <p:cNvPr id="45" name="グループ化 44">
            <a:extLst>
              <a:ext uri="{FF2B5EF4-FFF2-40B4-BE49-F238E27FC236}">
                <a16:creationId xmlns:a16="http://schemas.microsoft.com/office/drawing/2014/main" id="{B17CA0C8-7EAF-2DD0-F978-8FBC95627ACB}"/>
              </a:ext>
            </a:extLst>
          </p:cNvPr>
          <p:cNvGrpSpPr/>
          <p:nvPr/>
        </p:nvGrpSpPr>
        <p:grpSpPr>
          <a:xfrm>
            <a:off x="866958" y="4778194"/>
            <a:ext cx="6595240" cy="1893380"/>
            <a:chOff x="955177" y="3928715"/>
            <a:chExt cx="6595240" cy="1893380"/>
          </a:xfrm>
        </p:grpSpPr>
        <p:sp>
          <p:nvSpPr>
            <p:cNvPr id="28" name="テキスト ボックス 27">
              <a:extLst>
                <a:ext uri="{FF2B5EF4-FFF2-40B4-BE49-F238E27FC236}">
                  <a16:creationId xmlns:a16="http://schemas.microsoft.com/office/drawing/2014/main" id="{9F626BBB-EEAE-6455-D968-A5F6B0AA2318}"/>
                </a:ext>
              </a:extLst>
            </p:cNvPr>
            <p:cNvSpPr txBox="1"/>
            <p:nvPr/>
          </p:nvSpPr>
          <p:spPr>
            <a:xfrm>
              <a:off x="2314578" y="5360430"/>
              <a:ext cx="5235839" cy="461665"/>
            </a:xfrm>
            <a:prstGeom prst="rect">
              <a:avLst/>
            </a:prstGeom>
            <a:noFill/>
          </p:spPr>
          <p:txBody>
            <a:bodyPr wrap="square" rtlCol="0">
              <a:spAutoFit/>
            </a:bodyPr>
            <a:lstStyle/>
            <a:p>
              <a:r>
                <a:rPr kumimoji="1" lang="ja-JP" altLang="en-US" sz="1200">
                  <a:latin typeface="UD デジタル 教科書体 NK-B" panose="02020700000000000000" pitchFamily="18" charset="-128"/>
                  <a:ea typeface="UD デジタル 教科書体 NK-B" panose="02020700000000000000" pitchFamily="18" charset="-128"/>
                </a:rPr>
                <a:t>授業進⾏に必要な情報がまとまっています。</a:t>
              </a:r>
            </a:p>
            <a:p>
              <a:r>
                <a:rPr kumimoji="1" lang="en-US" altLang="ja-JP" sz="1200">
                  <a:latin typeface="UD デジタル 教科書体 NK-B" panose="02020700000000000000" pitchFamily="18" charset="-128"/>
                  <a:ea typeface="UD デジタル 教科書体 NK-B" panose="02020700000000000000" pitchFamily="18" charset="-128"/>
                </a:rPr>
                <a:t>※</a:t>
              </a:r>
              <a:r>
                <a:rPr kumimoji="1" lang="ja-JP" altLang="en-US" sz="1200">
                  <a:latin typeface="UD デジタル 教科書体 NK-B" panose="02020700000000000000" pitchFamily="18" charset="-128"/>
                  <a:ea typeface="UD デジタル 教科書体 NK-B" panose="02020700000000000000" pitchFamily="18" charset="-128"/>
                </a:rPr>
                <a:t>台本通りに授業を実施しなくても構いません。必要に応じてご活⽤ください。</a:t>
              </a:r>
            </a:p>
          </p:txBody>
        </p:sp>
        <p:pic>
          <p:nvPicPr>
            <p:cNvPr id="22" name="図 21">
              <a:extLst>
                <a:ext uri="{FF2B5EF4-FFF2-40B4-BE49-F238E27FC236}">
                  <a16:creationId xmlns:a16="http://schemas.microsoft.com/office/drawing/2014/main" id="{06980470-8C13-2A38-9C8B-17C99E79A847}"/>
                </a:ext>
              </a:extLst>
            </p:cNvPr>
            <p:cNvPicPr>
              <a:picLocks noChangeAspect="1"/>
            </p:cNvPicPr>
            <p:nvPr/>
          </p:nvPicPr>
          <p:blipFill>
            <a:blip r:embed="rId4"/>
            <a:srcRect r="83747"/>
            <a:stretch>
              <a:fillRect/>
            </a:stretch>
          </p:blipFill>
          <p:spPr>
            <a:xfrm>
              <a:off x="955177" y="3928715"/>
              <a:ext cx="990864" cy="1188823"/>
            </a:xfrm>
            <a:prstGeom prst="rect">
              <a:avLst/>
            </a:prstGeom>
          </p:spPr>
        </p:pic>
        <p:pic>
          <p:nvPicPr>
            <p:cNvPr id="42" name="図 41">
              <a:extLst>
                <a:ext uri="{FF2B5EF4-FFF2-40B4-BE49-F238E27FC236}">
                  <a16:creationId xmlns:a16="http://schemas.microsoft.com/office/drawing/2014/main" id="{4ADAED7A-1A4E-8BEA-760F-A38C2B6C4E1A}"/>
                </a:ext>
              </a:extLst>
            </p:cNvPr>
            <p:cNvPicPr>
              <a:picLocks noChangeAspect="1"/>
            </p:cNvPicPr>
            <p:nvPr/>
          </p:nvPicPr>
          <p:blipFill>
            <a:blip r:embed="rId5"/>
            <a:stretch>
              <a:fillRect/>
            </a:stretch>
          </p:blipFill>
          <p:spPr>
            <a:xfrm>
              <a:off x="2368814" y="3928715"/>
              <a:ext cx="4768850" cy="1421160"/>
            </a:xfrm>
            <a:prstGeom prst="rect">
              <a:avLst/>
            </a:prstGeom>
          </p:spPr>
        </p:pic>
      </p:grpSp>
      <p:grpSp>
        <p:nvGrpSpPr>
          <p:cNvPr id="47" name="グループ化 46">
            <a:extLst>
              <a:ext uri="{FF2B5EF4-FFF2-40B4-BE49-F238E27FC236}">
                <a16:creationId xmlns:a16="http://schemas.microsoft.com/office/drawing/2014/main" id="{34A85B66-9B20-E899-8E3A-C20239CF7475}"/>
              </a:ext>
            </a:extLst>
          </p:cNvPr>
          <p:cNvGrpSpPr/>
          <p:nvPr/>
        </p:nvGrpSpPr>
        <p:grpSpPr>
          <a:xfrm>
            <a:off x="866958" y="7097196"/>
            <a:ext cx="6678734" cy="1581430"/>
            <a:chOff x="935080" y="5602707"/>
            <a:chExt cx="6678734" cy="1581430"/>
          </a:xfrm>
        </p:grpSpPr>
        <p:pic>
          <p:nvPicPr>
            <p:cNvPr id="25" name="図 24">
              <a:extLst>
                <a:ext uri="{FF2B5EF4-FFF2-40B4-BE49-F238E27FC236}">
                  <a16:creationId xmlns:a16="http://schemas.microsoft.com/office/drawing/2014/main" id="{B2C98143-57BC-559C-CEEF-E979F5335827}"/>
                </a:ext>
              </a:extLst>
            </p:cNvPr>
            <p:cNvPicPr>
              <a:picLocks noChangeAspect="1"/>
            </p:cNvPicPr>
            <p:nvPr/>
          </p:nvPicPr>
          <p:blipFill>
            <a:blip r:embed="rId4"/>
            <a:srcRect l="56695" r="24865"/>
            <a:stretch>
              <a:fillRect/>
            </a:stretch>
          </p:blipFill>
          <p:spPr>
            <a:xfrm>
              <a:off x="935080" y="5602707"/>
              <a:ext cx="1124216" cy="1188823"/>
            </a:xfrm>
            <a:prstGeom prst="rect">
              <a:avLst/>
            </a:prstGeom>
          </p:spPr>
        </p:pic>
        <p:pic>
          <p:nvPicPr>
            <p:cNvPr id="44" name="図 43">
              <a:extLst>
                <a:ext uri="{FF2B5EF4-FFF2-40B4-BE49-F238E27FC236}">
                  <a16:creationId xmlns:a16="http://schemas.microsoft.com/office/drawing/2014/main" id="{1397CB98-37F4-F82D-C67F-05E20D1F614C}"/>
                </a:ext>
              </a:extLst>
            </p:cNvPr>
            <p:cNvPicPr>
              <a:picLocks noChangeAspect="1"/>
            </p:cNvPicPr>
            <p:nvPr/>
          </p:nvPicPr>
          <p:blipFill>
            <a:blip r:embed="rId6"/>
            <a:stretch>
              <a:fillRect/>
            </a:stretch>
          </p:blipFill>
          <p:spPr>
            <a:xfrm>
              <a:off x="2368814" y="5602707"/>
              <a:ext cx="2035010" cy="1260243"/>
            </a:xfrm>
            <a:prstGeom prst="rect">
              <a:avLst/>
            </a:prstGeom>
          </p:spPr>
        </p:pic>
        <p:sp>
          <p:nvSpPr>
            <p:cNvPr id="46" name="テキスト ボックス 45">
              <a:extLst>
                <a:ext uri="{FF2B5EF4-FFF2-40B4-BE49-F238E27FC236}">
                  <a16:creationId xmlns:a16="http://schemas.microsoft.com/office/drawing/2014/main" id="{12823B20-8695-723A-22F5-D4E38832D0B9}"/>
                </a:ext>
              </a:extLst>
            </p:cNvPr>
            <p:cNvSpPr txBox="1"/>
            <p:nvPr/>
          </p:nvSpPr>
          <p:spPr>
            <a:xfrm>
              <a:off x="2377975" y="6907138"/>
              <a:ext cx="5235839" cy="276999"/>
            </a:xfrm>
            <a:prstGeom prst="rect">
              <a:avLst/>
            </a:prstGeom>
            <a:noFill/>
          </p:spPr>
          <p:txBody>
            <a:bodyPr wrap="square" rtlCol="0">
              <a:spAutoFit/>
            </a:bodyPr>
            <a:lstStyle/>
            <a:p>
              <a:r>
                <a:rPr kumimoji="1" lang="ja-JP" altLang="en-US" sz="1200">
                  <a:latin typeface="UD デジタル 教科書体 NK-B" panose="02020700000000000000" pitchFamily="18" charset="-128"/>
                  <a:ea typeface="UD デジタル 教科書体 NK-B" panose="02020700000000000000" pitchFamily="18" charset="-128"/>
                </a:rPr>
                <a:t>必要な枚数をプリントアウトの上ご活用ください。</a:t>
              </a:r>
            </a:p>
          </p:txBody>
        </p:sp>
      </p:grpSp>
      <p:grpSp>
        <p:nvGrpSpPr>
          <p:cNvPr id="49" name="グループ化 48">
            <a:extLst>
              <a:ext uri="{FF2B5EF4-FFF2-40B4-BE49-F238E27FC236}">
                <a16:creationId xmlns:a16="http://schemas.microsoft.com/office/drawing/2014/main" id="{E923D2F6-3344-BE6F-D748-C51F7EBF1A07}"/>
              </a:ext>
            </a:extLst>
          </p:cNvPr>
          <p:cNvGrpSpPr/>
          <p:nvPr/>
        </p:nvGrpSpPr>
        <p:grpSpPr>
          <a:xfrm>
            <a:off x="866958" y="2647977"/>
            <a:ext cx="6677213" cy="1704595"/>
            <a:chOff x="866958" y="2647977"/>
            <a:chExt cx="6677213" cy="1704595"/>
          </a:xfrm>
        </p:grpSpPr>
        <p:pic>
          <p:nvPicPr>
            <p:cNvPr id="24" name="図 23">
              <a:extLst>
                <a:ext uri="{FF2B5EF4-FFF2-40B4-BE49-F238E27FC236}">
                  <a16:creationId xmlns:a16="http://schemas.microsoft.com/office/drawing/2014/main" id="{4043C1CB-7CB3-2E0A-A2BE-E2778A43AAF3}"/>
                </a:ext>
              </a:extLst>
            </p:cNvPr>
            <p:cNvPicPr>
              <a:picLocks noChangeAspect="1"/>
            </p:cNvPicPr>
            <p:nvPr/>
          </p:nvPicPr>
          <p:blipFill>
            <a:blip r:embed="rId4"/>
            <a:srcRect l="36373" r="44588"/>
            <a:stretch>
              <a:fillRect/>
            </a:stretch>
          </p:blipFill>
          <p:spPr>
            <a:xfrm>
              <a:off x="866958" y="2647977"/>
              <a:ext cx="1160691" cy="1188823"/>
            </a:xfrm>
            <a:prstGeom prst="rect">
              <a:avLst/>
            </a:prstGeom>
          </p:spPr>
        </p:pic>
        <p:sp>
          <p:nvSpPr>
            <p:cNvPr id="48" name="テキスト ボックス 47">
              <a:extLst>
                <a:ext uri="{FF2B5EF4-FFF2-40B4-BE49-F238E27FC236}">
                  <a16:creationId xmlns:a16="http://schemas.microsoft.com/office/drawing/2014/main" id="{A0481739-CE2A-EBA6-9885-71C4E7B647B2}"/>
                </a:ext>
              </a:extLst>
            </p:cNvPr>
            <p:cNvSpPr txBox="1"/>
            <p:nvPr/>
          </p:nvSpPr>
          <p:spPr>
            <a:xfrm>
              <a:off x="2308332" y="3890907"/>
              <a:ext cx="5235839" cy="461665"/>
            </a:xfrm>
            <a:prstGeom prst="rect">
              <a:avLst/>
            </a:prstGeom>
            <a:noFill/>
          </p:spPr>
          <p:txBody>
            <a:bodyPr wrap="square" rtlCol="0">
              <a:spAutoFit/>
            </a:bodyPr>
            <a:lstStyle/>
            <a:p>
              <a:r>
                <a:rPr kumimoji="1" lang="ja-JP" altLang="en-US" sz="1200">
                  <a:latin typeface="UD デジタル 教科書体 NK-B" panose="02020700000000000000" pitchFamily="18" charset="-128"/>
                  <a:ea typeface="UD デジタル 教科書体 NK-B" panose="02020700000000000000" pitchFamily="18" charset="-128"/>
                </a:rPr>
                <a:t>教員用台本に沿って、そのままご利用いただけます。</a:t>
              </a:r>
            </a:p>
            <a:p>
              <a:r>
                <a:rPr kumimoji="1" lang="en-US" altLang="ja-JP" sz="1200">
                  <a:latin typeface="UD デジタル 教科書体 NK-B" panose="02020700000000000000" pitchFamily="18" charset="-128"/>
                  <a:ea typeface="UD デジタル 教科書体 NK-B" panose="02020700000000000000" pitchFamily="18" charset="-128"/>
                </a:rPr>
                <a:t>※</a:t>
              </a:r>
              <a:r>
                <a:rPr kumimoji="1" lang="ja-JP" altLang="en-US" sz="1200">
                  <a:latin typeface="UD デジタル 教科書体 NK-B" panose="02020700000000000000" pitchFamily="18" charset="-128"/>
                  <a:ea typeface="UD デジタル 教科書体 NK-B" panose="02020700000000000000" pitchFamily="18" charset="-128"/>
                </a:rPr>
                <a:t>映像は</a:t>
              </a:r>
              <a:r>
                <a:rPr kumimoji="1" lang="en-US" altLang="ja-JP" sz="1200">
                  <a:latin typeface="UD デジタル 教科書体 NK-B" panose="02020700000000000000" pitchFamily="18" charset="-128"/>
                  <a:ea typeface="UD デジタル 教科書体 NK-B" panose="02020700000000000000" pitchFamily="18" charset="-128"/>
                </a:rPr>
                <a:t>YouTube</a:t>
              </a:r>
              <a:r>
                <a:rPr kumimoji="1" lang="ja-JP" altLang="en-US" sz="1200">
                  <a:latin typeface="UD デジタル 教科書体 NK-B" panose="02020700000000000000" pitchFamily="18" charset="-128"/>
                  <a:ea typeface="UD デジタル 教科書体 NK-B" panose="02020700000000000000" pitchFamily="18" charset="-128"/>
                </a:rPr>
                <a:t>を埋め込んでいます。通信環境に繋いでご利用ください。</a:t>
              </a:r>
            </a:p>
          </p:txBody>
        </p:sp>
      </p:grpSp>
      <p:sp>
        <p:nvSpPr>
          <p:cNvPr id="51" name="テキスト ボックス 50">
            <a:extLst>
              <a:ext uri="{FF2B5EF4-FFF2-40B4-BE49-F238E27FC236}">
                <a16:creationId xmlns:a16="http://schemas.microsoft.com/office/drawing/2014/main" id="{A0B5183E-183D-182D-84CC-BC134968F819}"/>
              </a:ext>
            </a:extLst>
          </p:cNvPr>
          <p:cNvSpPr txBox="1"/>
          <p:nvPr/>
        </p:nvSpPr>
        <p:spPr>
          <a:xfrm>
            <a:off x="883000" y="8944102"/>
            <a:ext cx="6183490" cy="827278"/>
          </a:xfrm>
          <a:prstGeom prst="rect">
            <a:avLst/>
          </a:prstGeom>
          <a:noFill/>
        </p:spPr>
        <p:txBody>
          <a:bodyPr wrap="square">
            <a:spAutoFit/>
          </a:bodyPr>
          <a:lstStyle/>
          <a:p>
            <a:pPr marL="12700" marR="5080">
              <a:lnSpc>
                <a:spcPct val="111100"/>
              </a:lnSpc>
              <a:spcBef>
                <a:spcPts val="95"/>
              </a:spcBef>
            </a:pPr>
            <a:r>
              <a:rPr lang="ja-JP" altLang="en-US" sz="1400">
                <a:latin typeface="UD デジタル 教科書体 NK-B" panose="02020700000000000000" pitchFamily="18" charset="-128"/>
                <a:ea typeface="UD デジタル 教科書体 NK-B" panose="02020700000000000000" pitchFamily="18" charset="-128"/>
                <a:cs typeface="Malgun Gothic"/>
              </a:rPr>
              <a:t>その他機材は学校環境にあわせてご用意ください。</a:t>
            </a:r>
            <a:endParaRPr lang="en-US" altLang="ja-JP" sz="1400">
              <a:latin typeface="UD デジタル 教科書体 NK-B" panose="02020700000000000000" pitchFamily="18" charset="-128"/>
              <a:ea typeface="UD デジタル 教科書体 NK-B" panose="02020700000000000000" pitchFamily="18" charset="-128"/>
              <a:cs typeface="Malgun Gothic"/>
            </a:endParaRPr>
          </a:p>
          <a:p>
            <a:pPr marL="12700" marR="5080">
              <a:lnSpc>
                <a:spcPct val="111100"/>
              </a:lnSpc>
              <a:spcBef>
                <a:spcPts val="95"/>
              </a:spcBef>
            </a:pPr>
            <a:r>
              <a:rPr lang="ja-JP" altLang="en-US" sz="1400">
                <a:latin typeface="UD デジタル 教科書体 NK-B" panose="02020700000000000000" pitchFamily="18" charset="-128"/>
                <a:ea typeface="UD デジタル 教科書体 NK-B" panose="02020700000000000000" pitchFamily="18" charset="-128"/>
                <a:cs typeface="Malgun Gothic"/>
              </a:rPr>
              <a:t>　・映像視聴用スクリーン／プロジェクター</a:t>
            </a:r>
            <a:endParaRPr lang="en-US" altLang="ja-JP" sz="1400">
              <a:latin typeface="UD デジタル 教科書体 NK-B" panose="02020700000000000000" pitchFamily="18" charset="-128"/>
              <a:ea typeface="UD デジタル 教科書体 NK-B" panose="02020700000000000000" pitchFamily="18" charset="-128"/>
              <a:cs typeface="Malgun Gothic"/>
            </a:endParaRPr>
          </a:p>
          <a:p>
            <a:pPr marL="12700" marR="5080">
              <a:lnSpc>
                <a:spcPct val="111100"/>
              </a:lnSpc>
              <a:spcBef>
                <a:spcPts val="95"/>
              </a:spcBef>
            </a:pPr>
            <a:r>
              <a:rPr lang="ja-JP" altLang="en-US" sz="1400">
                <a:latin typeface="UD デジタル 教科書体 NK-B" panose="02020700000000000000" pitchFamily="18" charset="-128"/>
                <a:ea typeface="UD デジタル 教科書体 NK-B" panose="02020700000000000000" pitchFamily="18" charset="-128"/>
                <a:cs typeface="Malgun Gothic"/>
              </a:rPr>
              <a:t>　・筆記用具</a:t>
            </a:r>
            <a:endParaRPr lang="en-US" altLang="ja-JP" sz="1400" dirty="0">
              <a:latin typeface="UD デジタル 教科書体 NK-B" panose="02020700000000000000" pitchFamily="18" charset="-128"/>
              <a:ea typeface="UD デジタル 教科書体 NK-B" panose="02020700000000000000" pitchFamily="18" charset="-128"/>
              <a:cs typeface="Malgun Gothic"/>
            </a:endParaRPr>
          </a:p>
        </p:txBody>
      </p:sp>
      <p:grpSp>
        <p:nvGrpSpPr>
          <p:cNvPr id="55" name="グループ化 54">
            <a:extLst>
              <a:ext uri="{FF2B5EF4-FFF2-40B4-BE49-F238E27FC236}">
                <a16:creationId xmlns:a16="http://schemas.microsoft.com/office/drawing/2014/main" id="{A6BAFBB2-1213-1B8A-F5F6-3B62C9203167}"/>
              </a:ext>
            </a:extLst>
          </p:cNvPr>
          <p:cNvGrpSpPr/>
          <p:nvPr/>
        </p:nvGrpSpPr>
        <p:grpSpPr>
          <a:xfrm>
            <a:off x="1639415" y="9889943"/>
            <a:ext cx="4277670" cy="273793"/>
            <a:chOff x="1869115" y="9889943"/>
            <a:chExt cx="4277670" cy="273793"/>
          </a:xfrm>
        </p:grpSpPr>
        <p:sp>
          <p:nvSpPr>
            <p:cNvPr id="52" name="object 14">
              <a:extLst>
                <a:ext uri="{FF2B5EF4-FFF2-40B4-BE49-F238E27FC236}">
                  <a16:creationId xmlns:a16="http://schemas.microsoft.com/office/drawing/2014/main" id="{2E45A3AA-FC3E-7F29-A8F7-9D02624F10D8}"/>
                </a:ext>
              </a:extLst>
            </p:cNvPr>
            <p:cNvSpPr txBox="1"/>
            <p:nvPr/>
          </p:nvSpPr>
          <p:spPr>
            <a:xfrm>
              <a:off x="2870185" y="9889943"/>
              <a:ext cx="3276600" cy="273793"/>
            </a:xfrm>
            <a:prstGeom prst="rect">
              <a:avLst/>
            </a:prstGeom>
          </p:spPr>
          <p:txBody>
            <a:bodyPr vert="horz" wrap="square" lIns="0" tIns="12065" rIns="0" bIns="0" rtlCol="0">
              <a:spAutoFit/>
            </a:bodyPr>
            <a:lstStyle/>
            <a:p>
              <a:pPr marL="12700">
                <a:lnSpc>
                  <a:spcPct val="100000"/>
                </a:lnSpc>
                <a:spcBef>
                  <a:spcPts val="95"/>
                </a:spcBef>
              </a:pPr>
              <a:r>
                <a:rPr sz="1700" b="1" dirty="0">
                  <a:latin typeface="UD デジタル 教科書体 NK-B" panose="02020700000000000000" pitchFamily="18" charset="-128"/>
                  <a:ea typeface="UD デジタル 教科書体 NK-B" panose="02020700000000000000" pitchFamily="18" charset="-128"/>
                  <a:cs typeface="Microsoft JhengHei"/>
                </a:rPr>
                <a:t>教</a:t>
              </a:r>
              <a:r>
                <a:rPr sz="1700" b="1" dirty="0">
                  <a:latin typeface="UD デジタル 教科書体 NK-B" panose="02020700000000000000" pitchFamily="18" charset="-128"/>
                  <a:ea typeface="UD デジタル 教科書体 NK-B" panose="02020700000000000000" pitchFamily="18" charset="-128"/>
                  <a:cs typeface="Malgun Gothic"/>
                </a:rPr>
                <a:t>材の無</a:t>
              </a:r>
              <a:r>
                <a:rPr sz="1700" b="1" dirty="0">
                  <a:latin typeface="UD デジタル 教科書体 NK-B" panose="02020700000000000000" pitchFamily="18" charset="-128"/>
                  <a:ea typeface="UD デジタル 教科書体 NK-B" panose="02020700000000000000" pitchFamily="18" charset="-128"/>
                  <a:cs typeface="Microsoft JhengHei"/>
                </a:rPr>
                <a:t>断転⽤</a:t>
              </a:r>
              <a:r>
                <a:rPr sz="1700" b="1" dirty="0">
                  <a:latin typeface="UD デジタル 教科書体 NK-B" panose="02020700000000000000" pitchFamily="18" charset="-128"/>
                  <a:ea typeface="UD デジタル 教科書体 NK-B" panose="02020700000000000000" pitchFamily="18" charset="-128"/>
                  <a:cs typeface="Malgun Gothic"/>
                </a:rPr>
                <a:t>はお控えください。</a:t>
              </a:r>
              <a:endParaRPr sz="1700" dirty="0">
                <a:latin typeface="UD デジタル 教科書体 NK-B" panose="02020700000000000000" pitchFamily="18" charset="-128"/>
                <a:ea typeface="UD デジタル 教科書体 NK-B" panose="02020700000000000000" pitchFamily="18" charset="-128"/>
                <a:cs typeface="Malgun Gothic"/>
              </a:endParaRPr>
            </a:p>
          </p:txBody>
        </p:sp>
        <p:sp>
          <p:nvSpPr>
            <p:cNvPr id="53" name="object 15">
              <a:extLst>
                <a:ext uri="{FF2B5EF4-FFF2-40B4-BE49-F238E27FC236}">
                  <a16:creationId xmlns:a16="http://schemas.microsoft.com/office/drawing/2014/main" id="{85F192AC-C7F1-1328-EC5B-C120852C09FA}"/>
                </a:ext>
              </a:extLst>
            </p:cNvPr>
            <p:cNvSpPr/>
            <p:nvPr/>
          </p:nvSpPr>
          <p:spPr>
            <a:xfrm>
              <a:off x="1869115" y="9920479"/>
              <a:ext cx="967105" cy="212725"/>
            </a:xfrm>
            <a:custGeom>
              <a:avLst/>
              <a:gdLst/>
              <a:ahLst/>
              <a:cxnLst/>
              <a:rect l="l" t="t" r="r" b="b"/>
              <a:pathLst>
                <a:path w="967105" h="212725">
                  <a:moveTo>
                    <a:pt x="881100" y="212291"/>
                  </a:moveTo>
                  <a:lnTo>
                    <a:pt x="86064" y="212291"/>
                  </a:lnTo>
                  <a:lnTo>
                    <a:pt x="52586" y="205520"/>
                  </a:lnTo>
                  <a:lnTo>
                    <a:pt x="25227" y="187064"/>
                  </a:lnTo>
                  <a:lnTo>
                    <a:pt x="6770" y="159705"/>
                  </a:lnTo>
                  <a:lnTo>
                    <a:pt x="0" y="126227"/>
                  </a:lnTo>
                  <a:lnTo>
                    <a:pt x="0" y="86064"/>
                  </a:lnTo>
                  <a:lnTo>
                    <a:pt x="6770" y="52586"/>
                  </a:lnTo>
                  <a:lnTo>
                    <a:pt x="25227" y="25227"/>
                  </a:lnTo>
                  <a:lnTo>
                    <a:pt x="52586" y="6771"/>
                  </a:lnTo>
                  <a:lnTo>
                    <a:pt x="86064" y="0"/>
                  </a:lnTo>
                  <a:lnTo>
                    <a:pt x="881100" y="0"/>
                  </a:lnTo>
                  <a:lnTo>
                    <a:pt x="914577" y="6771"/>
                  </a:lnTo>
                  <a:lnTo>
                    <a:pt x="941936" y="25227"/>
                  </a:lnTo>
                  <a:lnTo>
                    <a:pt x="960393" y="52586"/>
                  </a:lnTo>
                  <a:lnTo>
                    <a:pt x="966922" y="84866"/>
                  </a:lnTo>
                  <a:lnTo>
                    <a:pt x="966922" y="127426"/>
                  </a:lnTo>
                  <a:lnTo>
                    <a:pt x="960393" y="159705"/>
                  </a:lnTo>
                  <a:lnTo>
                    <a:pt x="941936" y="187064"/>
                  </a:lnTo>
                  <a:lnTo>
                    <a:pt x="914577" y="205520"/>
                  </a:lnTo>
                  <a:lnTo>
                    <a:pt x="881100" y="212291"/>
                  </a:lnTo>
                  <a:close/>
                </a:path>
              </a:pathLst>
            </a:custGeom>
            <a:solidFill>
              <a:srgbClr val="E60012"/>
            </a:solidFill>
          </p:spPr>
          <p:txBody>
            <a:bodyPr wrap="square" lIns="0" tIns="0" rIns="0" bIns="0" rtlCol="0"/>
            <a:lstStyle/>
            <a:p>
              <a:endParaRPr>
                <a:latin typeface="UD デジタル 教科書体 NK-B" panose="02020700000000000000" pitchFamily="18" charset="-128"/>
                <a:ea typeface="UD デジタル 教科書体 NK-B" panose="02020700000000000000" pitchFamily="18" charset="-128"/>
              </a:endParaRPr>
            </a:p>
          </p:txBody>
        </p:sp>
        <p:sp>
          <p:nvSpPr>
            <p:cNvPr id="54" name="object 16">
              <a:extLst>
                <a:ext uri="{FF2B5EF4-FFF2-40B4-BE49-F238E27FC236}">
                  <a16:creationId xmlns:a16="http://schemas.microsoft.com/office/drawing/2014/main" id="{11486E2D-2BE9-992F-4DD9-E5376DB162D2}"/>
                </a:ext>
              </a:extLst>
            </p:cNvPr>
            <p:cNvSpPr txBox="1"/>
            <p:nvPr/>
          </p:nvSpPr>
          <p:spPr>
            <a:xfrm>
              <a:off x="1949450" y="9942523"/>
              <a:ext cx="811852" cy="168635"/>
            </a:xfrm>
            <a:prstGeom prst="rect">
              <a:avLst/>
            </a:prstGeom>
          </p:spPr>
          <p:txBody>
            <a:bodyPr vert="horz" wrap="square" lIns="0" tIns="14604" rIns="0" bIns="0" rtlCol="0">
              <a:spAutoFit/>
            </a:bodyPr>
            <a:lstStyle/>
            <a:p>
              <a:pPr marL="12700" algn="ctr">
                <a:lnSpc>
                  <a:spcPct val="100000"/>
                </a:lnSpc>
                <a:spcBef>
                  <a:spcPts val="114"/>
                </a:spcBef>
              </a:pPr>
              <a:r>
                <a:rPr sz="1000" b="1" spc="-90" dirty="0">
                  <a:solidFill>
                    <a:srgbClr val="FFFFFF"/>
                  </a:solidFill>
                  <a:latin typeface="UD デジタル 教科書体 NK-B" panose="02020700000000000000" pitchFamily="18" charset="-128"/>
                  <a:ea typeface="UD デジタル 教科書体 NK-B" panose="02020700000000000000" pitchFamily="18" charset="-128"/>
                  <a:cs typeface="SimSun"/>
                </a:rPr>
                <a:t>お願い</a:t>
              </a:r>
              <a:endParaRPr sz="1000" b="1" dirty="0">
                <a:latin typeface="UD デジタル 教科書体 NK-B" panose="02020700000000000000" pitchFamily="18" charset="-128"/>
                <a:ea typeface="UD デジタル 教科書体 NK-B" panose="02020700000000000000" pitchFamily="18" charset="-128"/>
                <a:cs typeface="SimSun"/>
              </a:endParaRPr>
            </a:p>
          </p:txBody>
        </p:sp>
      </p:grpSp>
      <p:cxnSp>
        <p:nvCxnSpPr>
          <p:cNvPr id="57" name="直線コネクタ 56">
            <a:extLst>
              <a:ext uri="{FF2B5EF4-FFF2-40B4-BE49-F238E27FC236}">
                <a16:creationId xmlns:a16="http://schemas.microsoft.com/office/drawing/2014/main" id="{367F7DE7-04A5-352A-8584-6588D17E4484}"/>
              </a:ext>
            </a:extLst>
          </p:cNvPr>
          <p:cNvCxnSpPr>
            <a:cxnSpLocks/>
          </p:cNvCxnSpPr>
          <p:nvPr/>
        </p:nvCxnSpPr>
        <p:spPr>
          <a:xfrm>
            <a:off x="804822" y="4511675"/>
            <a:ext cx="64786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E41C52C0-87D2-86BB-CA4B-7582FB4F9FEC}"/>
              </a:ext>
            </a:extLst>
          </p:cNvPr>
          <p:cNvCxnSpPr>
            <a:cxnSpLocks/>
          </p:cNvCxnSpPr>
          <p:nvPr/>
        </p:nvCxnSpPr>
        <p:spPr>
          <a:xfrm>
            <a:off x="804822" y="6873875"/>
            <a:ext cx="64786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ADC6AE35-BC00-2267-51DC-20F10219F9AB}"/>
              </a:ext>
            </a:extLst>
          </p:cNvPr>
          <p:cNvCxnSpPr>
            <a:cxnSpLocks/>
          </p:cNvCxnSpPr>
          <p:nvPr/>
        </p:nvCxnSpPr>
        <p:spPr>
          <a:xfrm>
            <a:off x="804822" y="8778875"/>
            <a:ext cx="6478628" cy="0"/>
          </a:xfrm>
          <a:prstGeom prst="line">
            <a:avLst/>
          </a:prstGeom>
        </p:spPr>
        <p:style>
          <a:lnRef idx="1">
            <a:schemeClr val="accent1"/>
          </a:lnRef>
          <a:fillRef idx="0">
            <a:schemeClr val="accent1"/>
          </a:fillRef>
          <a:effectRef idx="0">
            <a:schemeClr val="accent1"/>
          </a:effectRef>
          <a:fontRef idx="minor">
            <a:schemeClr val="tx1"/>
          </a:fontRef>
        </p:style>
      </p:cxnSp>
      <p:sp>
        <p:nvSpPr>
          <p:cNvPr id="61" name="スライド番号プレースホルダー 1">
            <a:extLst>
              <a:ext uri="{FF2B5EF4-FFF2-40B4-BE49-F238E27FC236}">
                <a16:creationId xmlns:a16="http://schemas.microsoft.com/office/drawing/2014/main" id="{D91DB0DE-FC22-C302-07E8-909C5580B67B}"/>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11</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pic>
        <p:nvPicPr>
          <p:cNvPr id="4" name="図 3">
            <a:extLst>
              <a:ext uri="{FF2B5EF4-FFF2-40B4-BE49-F238E27FC236}">
                <a16:creationId xmlns:a16="http://schemas.microsoft.com/office/drawing/2014/main" id="{BB3F3872-62F2-F633-9B08-C7A05C5017C5}"/>
              </a:ext>
            </a:extLst>
          </p:cNvPr>
          <p:cNvPicPr>
            <a:picLocks noChangeAspect="1"/>
          </p:cNvPicPr>
          <p:nvPr/>
        </p:nvPicPr>
        <p:blipFill>
          <a:blip r:embed="rId7"/>
          <a:stretch>
            <a:fillRect/>
          </a:stretch>
        </p:blipFill>
        <p:spPr>
          <a:xfrm>
            <a:off x="2446579" y="2653759"/>
            <a:ext cx="2025849" cy="1139540"/>
          </a:xfrm>
          <a:prstGeom prst="rect">
            <a:avLst/>
          </a:prstGeom>
        </p:spPr>
      </p:pic>
    </p:spTree>
    <p:extLst>
      <p:ext uri="{BB962C8B-B14F-4D97-AF65-F5344CB8AC3E}">
        <p14:creationId xmlns:p14="http://schemas.microsoft.com/office/powerpoint/2010/main" val="4138741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64335-1471-4D6F-3A92-F68A573193BD}"/>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D4E0BCF-FCDF-F1E4-87E6-0A739C94099F}"/>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0097930B-4960-46E5-F307-972E10BDAEF0}"/>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016D6FA4-28CC-7EEB-DAC9-58C5CFD6CBA4}"/>
              </a:ext>
            </a:extLst>
          </p:cNvPr>
          <p:cNvSpPr>
            <a:spLocks noGrp="1"/>
          </p:cNvSpPr>
          <p:nvPr>
            <p:ph type="title"/>
          </p:nvPr>
        </p:nvSpPr>
        <p:spPr>
          <a:xfrm>
            <a:off x="1263650" y="586451"/>
            <a:ext cx="5410200" cy="384721"/>
          </a:xfrm>
        </p:spPr>
        <p:txBody>
          <a:bodyPr/>
          <a:lstStyle/>
          <a:p>
            <a:r>
              <a:rPr lang="ja-JP" altLang="en-US">
                <a:latin typeface="UD デジタル 教科書体 NK-B" panose="02020700000000000000" pitchFamily="18" charset="-128"/>
                <a:ea typeface="UD デジタル 教科書体 NK-B" panose="02020700000000000000" pitchFamily="18" charset="-128"/>
              </a:rPr>
              <a:t>３．教材セットのご利用にあたって</a:t>
            </a:r>
          </a:p>
        </p:txBody>
      </p:sp>
      <p:sp>
        <p:nvSpPr>
          <p:cNvPr id="27" name="テキスト ボックス 26">
            <a:extLst>
              <a:ext uri="{FF2B5EF4-FFF2-40B4-BE49-F238E27FC236}">
                <a16:creationId xmlns:a16="http://schemas.microsoft.com/office/drawing/2014/main" id="{7F6021D3-83E6-BF21-B2CE-1989B3B823FE}"/>
              </a:ext>
            </a:extLst>
          </p:cNvPr>
          <p:cNvSpPr txBox="1"/>
          <p:nvPr/>
        </p:nvSpPr>
        <p:spPr>
          <a:xfrm>
            <a:off x="3568435" y="9055302"/>
            <a:ext cx="3052074" cy="369332"/>
          </a:xfrm>
          <a:prstGeom prst="rect">
            <a:avLst/>
          </a:prstGeom>
          <a:noFill/>
        </p:spPr>
        <p:txBody>
          <a:bodyPr wrap="square" rtlCol="0">
            <a:spAutoFit/>
          </a:bodyPr>
          <a:lstStyle/>
          <a:p>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9" name="object 15">
            <a:extLst>
              <a:ext uri="{FF2B5EF4-FFF2-40B4-BE49-F238E27FC236}">
                <a16:creationId xmlns:a16="http://schemas.microsoft.com/office/drawing/2014/main" id="{B5CAD6F0-276B-42E1-57C9-8FEBD287C034}"/>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■ご利用規約</a:t>
            </a:r>
            <a:endParaRPr lang="ja-JP" altLang="en-US" sz="1200" b="1">
              <a:solidFill>
                <a:srgbClr val="0067B6"/>
              </a:solidFill>
              <a:latin typeface="UD デジタル 教科書体 NK-B" panose="02020700000000000000" pitchFamily="18" charset="-128"/>
              <a:ea typeface="UD デジタル 教科書体 NK-B" panose="02020700000000000000" pitchFamily="18" charset="-128"/>
              <a:cs typeface="BIZ UDPGothic"/>
            </a:endParaRPr>
          </a:p>
        </p:txBody>
      </p:sp>
      <p:sp>
        <p:nvSpPr>
          <p:cNvPr id="11" name="テキスト ボックス 10">
            <a:extLst>
              <a:ext uri="{FF2B5EF4-FFF2-40B4-BE49-F238E27FC236}">
                <a16:creationId xmlns:a16="http://schemas.microsoft.com/office/drawing/2014/main" id="{9D3750DD-0E99-FF6B-4F02-81ECF62366CC}"/>
              </a:ext>
            </a:extLst>
          </p:cNvPr>
          <p:cNvSpPr txBox="1"/>
          <p:nvPr/>
        </p:nvSpPr>
        <p:spPr>
          <a:xfrm>
            <a:off x="881062" y="1735313"/>
            <a:ext cx="5820410" cy="830997"/>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本教材は、公益社団法人</a:t>
            </a:r>
            <a:r>
              <a:rPr lang="en-US" altLang="ja-JP" sz="1200">
                <a:latin typeface="UD デジタル 教科書体 NK-B" panose="02020700000000000000" pitchFamily="18" charset="-128"/>
                <a:ea typeface="UD デジタル 教科書体 NK-B" panose="02020700000000000000" pitchFamily="18" charset="-128"/>
                <a:cs typeface="SimSun"/>
              </a:rPr>
              <a:t>2027</a:t>
            </a:r>
            <a:r>
              <a:rPr lang="ja-JP" altLang="en-US" sz="1200">
                <a:latin typeface="UD デジタル 教科書体 NK-B" panose="02020700000000000000" pitchFamily="18" charset="-128"/>
                <a:ea typeface="UD デジタル 教科書体 NK-B" panose="02020700000000000000" pitchFamily="18" charset="-128"/>
                <a:cs typeface="SimSun"/>
              </a:rPr>
              <a:t>年国際園芸博覧会協会（以下「当協会」）が、全国の高校生に「</a:t>
            </a:r>
            <a:r>
              <a:rPr lang="en-US" altLang="ja-JP" sz="1200">
                <a:latin typeface="UD デジタル 教科書体 NK-B" panose="02020700000000000000" pitchFamily="18" charset="-128"/>
                <a:ea typeface="UD デジタル 教科書体 NK-B" panose="02020700000000000000" pitchFamily="18" charset="-128"/>
                <a:cs typeface="SimSun"/>
              </a:rPr>
              <a:t>GREEN×EXPO 2027</a:t>
            </a:r>
            <a:r>
              <a:rPr lang="ja-JP" altLang="en-US" sz="1200">
                <a:latin typeface="UD デジタル 教科書体 NK-B" panose="02020700000000000000" pitchFamily="18" charset="-128"/>
                <a:ea typeface="UD デジタル 教科書体 NK-B" panose="02020700000000000000" pitchFamily="18" charset="-128"/>
                <a:cs typeface="SimSun"/>
              </a:rPr>
              <a:t>」の意義や環境課題について考えていただくことを目的として無償で提供するものです。ご活用にあたり、以下の事項をご確認・遵守いただきますようお願いいたします。</a:t>
            </a:r>
          </a:p>
        </p:txBody>
      </p:sp>
      <p:sp>
        <p:nvSpPr>
          <p:cNvPr id="4" name="Rectangle 1">
            <a:extLst>
              <a:ext uri="{FF2B5EF4-FFF2-40B4-BE49-F238E27FC236}">
                <a16:creationId xmlns:a16="http://schemas.microsoft.com/office/drawing/2014/main" id="{9CD33D25-45CD-8736-0777-83B950DFE1DC}"/>
              </a:ext>
            </a:extLst>
          </p:cNvPr>
          <p:cNvSpPr>
            <a:spLocks noChangeArrowheads="1"/>
          </p:cNvSpPr>
          <p:nvPr/>
        </p:nvSpPr>
        <p:spPr bwMode="auto">
          <a:xfrm>
            <a:off x="868442" y="2521370"/>
            <a:ext cx="5819616" cy="7617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0" lang="ja-JP"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著作権等の帰属</a:t>
            </a: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 </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R="0" lvl="0" algn="l" defTabSz="914400" rtl="0" eaLnBrk="0" fontAlgn="base" latinLnBrk="0" hangingPunct="0">
              <a:lnSpc>
                <a:spcPct val="100000"/>
              </a:lnSpc>
              <a:spcBef>
                <a:spcPct val="0"/>
              </a:spcBef>
              <a:spcAft>
                <a:spcPct val="0"/>
              </a:spcAft>
              <a:buClrTx/>
              <a:buSzTx/>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本教材（スライド、台本、ワークシート、映像、ロゴ、マスコットキャラクター等）の著作権、商標権、その他の知的財産権は、当協会 または協賛・協力企業等に帰属します。本規約による利用許諾は、これらの権利の移転を意味するものではありません。</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R="0" lvl="0" algn="l" defTabSz="914400" rtl="0" eaLnBrk="0" fontAlgn="base" latinLnBrk="0" hangingPunct="0">
              <a:lnSpc>
                <a:spcPct val="100000"/>
              </a:lnSpc>
              <a:spcBef>
                <a:spcPct val="0"/>
              </a:spcBef>
              <a:spcAft>
                <a:spcPct val="0"/>
              </a:spcAft>
              <a:buClrTx/>
              <a:buSzTx/>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2. 許諾される利用範囲（できること）</a:t>
            </a: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高等学校等における教育活動（授業、探究学習、課外活動、学校行事など）を目的とする場合に限り、無償でダウンロード、複製、印刷、および上映をすることができます。</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オンライン授業や校内ネットワーク（学習支援システム等）を通じた生徒へのデータ共有も可能です。</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教員間での教材データ共有（校内での共同研究や引き継ぎなど）も自由に行っていただけます。</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3. 教材の改変・カスタマイズについて</a:t>
            </a: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学校の実態や生徒の関心、地域の特性に合わせて、PowerPointスライドのテキスト追加・修正、順番の入れ替え、地域事例の追加など、教育目的の範囲内で自由にカスタマイズしてご活用いただけます。</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tabLst/>
            </a:pPr>
            <a:r>
              <a:rPr kumimoji="0" lang="ja-JP" altLang="ja-JP" sz="1200" b="1" i="0" u="none" strike="noStrike" cap="none" normalizeH="0" baseline="0">
                <a:ln>
                  <a:noFill/>
                </a:ln>
                <a:solidFill>
                  <a:srgbClr val="FF0000"/>
                </a:solidFill>
                <a:effectLst/>
                <a:latin typeface="UD デジタル 教科書体 NK-B" panose="02020700000000000000" pitchFamily="18" charset="-128"/>
                <a:ea typeface="UD デジタル 教科書体 NK-B" panose="02020700000000000000" pitchFamily="18" charset="-128"/>
              </a:rPr>
              <a:t>※ご注意事項※ </a:t>
            </a:r>
            <a:endParaRPr kumimoji="0" lang="en-US" altLang="ja-JP" sz="1200" b="1" i="0" u="none" strike="noStrike" cap="none" normalizeH="0" baseline="0">
              <a:ln>
                <a:noFill/>
              </a:ln>
              <a:solidFill>
                <a:srgbClr val="FF0000"/>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tabLst/>
            </a:pPr>
            <a:r>
              <a:rPr kumimoji="0" lang="ja-JP" altLang="ja-JP" sz="1200" b="1" i="0" u="none" strike="noStrike" cap="none" normalizeH="0" baseline="0">
                <a:ln>
                  <a:noFill/>
                </a:ln>
                <a:solidFill>
                  <a:srgbClr val="FF0000"/>
                </a:solidFill>
                <a:effectLst/>
                <a:latin typeface="UD デジタル 教科書体 NK-B" panose="02020700000000000000" pitchFamily="18" charset="-128"/>
                <a:ea typeface="UD デジタル 教科書体 NK-B" panose="02020700000000000000" pitchFamily="18" charset="-128"/>
              </a:rPr>
              <a:t>公式ロゴマーク、公式マスコットキャラクター「トゥンクトゥンク」 、および協力企業のロゴ・映像の改変（縦横比の変更、色調変更、本来の意図に反する切り抜きや合成等）は固くお断りいたします。</a:t>
            </a:r>
            <a:endParaRPr kumimoji="0" lang="en-US" altLang="ja-JP" sz="1200" b="1" i="0" u="none" strike="noStrike" cap="none" normalizeH="0" baseline="0">
              <a:ln>
                <a:noFill/>
              </a:ln>
              <a:solidFill>
                <a:srgbClr val="FF0000"/>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4. 禁止事項（できないこと）</a:t>
            </a: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以下の行為は禁止とさせていただきます。</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営利・商用を目的とした利用、販売、有償での貸与。</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教育活動の範囲を超えて、インターネットの公開サイトやSNS等で不特定多数に向けて再配布・公開すること。</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当協会、GREEN×EXPO 2027、または協力企業の信用や名誉を毀損するような目的・態様での利用。</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違法、不当、公序良俗に反する目的での利用。</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5. 免責事項</a:t>
            </a: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本教材を利用したこと、または利用できなかったことによって生じたトラブルやいかなる損害についても、当協会は一切の責任を負いかねます。カスタマイズを行った教材の内容に関する責任は、授業を行う利用者に帰属するものとします。</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6. お問い合わせに関するお願い</a:t>
            </a: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本教材に関するお問い合わせは、公益社団法人2027年国際園芸博覧会協会にて承ります。協力企業様への直接のお問い合わせはお控えいただきますようお願い申し上げます。</a:t>
            </a:r>
          </a:p>
        </p:txBody>
      </p:sp>
      <p:sp>
        <p:nvSpPr>
          <p:cNvPr id="5" name="スライド番号プレースホルダー 1">
            <a:extLst>
              <a:ext uri="{FF2B5EF4-FFF2-40B4-BE49-F238E27FC236}">
                <a16:creationId xmlns:a16="http://schemas.microsoft.com/office/drawing/2014/main" id="{95CB315F-B689-B00C-1008-B5BCCC4D7856}"/>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12</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077403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E7133-26C0-0C3A-2E3F-25DCD2081260}"/>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FB75660E-2910-E098-1E68-5A75CA7C4939}"/>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D2A7B5BE-5AB7-1C79-CDD5-E30C1557F24C}"/>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C689E256-5663-409F-98CC-D5B229F8BADD}"/>
              </a:ext>
            </a:extLst>
          </p:cNvPr>
          <p:cNvSpPr>
            <a:spLocks noGrp="1"/>
          </p:cNvSpPr>
          <p:nvPr>
            <p:ph type="title"/>
          </p:nvPr>
        </p:nvSpPr>
        <p:spPr>
          <a:xfrm>
            <a:off x="1263650" y="586451"/>
            <a:ext cx="5410200" cy="384721"/>
          </a:xfrm>
        </p:spPr>
        <p:txBody>
          <a:bodyPr/>
          <a:lstStyle/>
          <a:p>
            <a:r>
              <a:rPr lang="ja-JP" altLang="en-US">
                <a:latin typeface="UD デジタル 教科書体 NK-B" panose="02020700000000000000" pitchFamily="18" charset="-128"/>
                <a:ea typeface="UD デジタル 教科書体 NK-B" panose="02020700000000000000" pitchFamily="18" charset="-128"/>
              </a:rPr>
              <a:t>３．教材セットのご利用にあたって</a:t>
            </a:r>
          </a:p>
        </p:txBody>
      </p:sp>
      <p:sp>
        <p:nvSpPr>
          <p:cNvPr id="27" name="テキスト ボックス 26">
            <a:extLst>
              <a:ext uri="{FF2B5EF4-FFF2-40B4-BE49-F238E27FC236}">
                <a16:creationId xmlns:a16="http://schemas.microsoft.com/office/drawing/2014/main" id="{06B86488-58C8-7190-2D5E-82AAD336C343}"/>
              </a:ext>
            </a:extLst>
          </p:cNvPr>
          <p:cNvSpPr txBox="1"/>
          <p:nvPr/>
        </p:nvSpPr>
        <p:spPr>
          <a:xfrm>
            <a:off x="3568435" y="9055302"/>
            <a:ext cx="3052074" cy="369332"/>
          </a:xfrm>
          <a:prstGeom prst="rect">
            <a:avLst/>
          </a:prstGeom>
          <a:noFill/>
        </p:spPr>
        <p:txBody>
          <a:bodyPr wrap="square" rtlCol="0">
            <a:spAutoFit/>
          </a:bodyPr>
          <a:lstStyle/>
          <a:p>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9" name="object 15">
            <a:extLst>
              <a:ext uri="{FF2B5EF4-FFF2-40B4-BE49-F238E27FC236}">
                <a16:creationId xmlns:a16="http://schemas.microsoft.com/office/drawing/2014/main" id="{349C3AB3-8F17-E6CC-D4AF-F0C58F10B6BD}"/>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■著作権の帰属</a:t>
            </a:r>
            <a:r>
              <a:rPr lang="ja-JP" altLang="en-US" sz="1200" b="1">
                <a:solidFill>
                  <a:srgbClr val="0067B6"/>
                </a:solidFill>
                <a:latin typeface="UD デジタル 教科書体 NK-B" panose="02020700000000000000" pitchFamily="18" charset="-128"/>
                <a:ea typeface="UD デジタル 教科書体 NK-B" panose="02020700000000000000" pitchFamily="18" charset="-128"/>
                <a:cs typeface="BIZ UDPGothic"/>
              </a:rPr>
              <a:t>（公益社団法人</a:t>
            </a:r>
            <a:r>
              <a:rPr lang="en-US" altLang="ja-JP" sz="1200" b="1">
                <a:solidFill>
                  <a:srgbClr val="0067B6"/>
                </a:solidFill>
                <a:latin typeface="UD デジタル 教科書体 NK-B" panose="02020700000000000000" pitchFamily="18" charset="-128"/>
                <a:ea typeface="UD デジタル 教科書体 NK-B" panose="02020700000000000000" pitchFamily="18" charset="-128"/>
                <a:cs typeface="BIZ UDPGothic"/>
              </a:rPr>
              <a:t>2027</a:t>
            </a:r>
            <a:r>
              <a:rPr lang="ja-JP" altLang="en-US" sz="1200" b="1">
                <a:solidFill>
                  <a:srgbClr val="0067B6"/>
                </a:solidFill>
                <a:latin typeface="UD デジタル 教科書体 NK-B" panose="02020700000000000000" pitchFamily="18" charset="-128"/>
                <a:ea typeface="UD デジタル 教科書体 NK-B" panose="02020700000000000000" pitchFamily="18" charset="-128"/>
                <a:cs typeface="BIZ UDPGothic"/>
              </a:rPr>
              <a:t>年国際園芸博覧会協会）</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について</a:t>
            </a:r>
          </a:p>
        </p:txBody>
      </p:sp>
      <p:sp>
        <p:nvSpPr>
          <p:cNvPr id="11" name="テキスト ボックス 10">
            <a:extLst>
              <a:ext uri="{FF2B5EF4-FFF2-40B4-BE49-F238E27FC236}">
                <a16:creationId xmlns:a16="http://schemas.microsoft.com/office/drawing/2014/main" id="{94056865-1BB2-95CB-4A6A-C3A8BB0749D8}"/>
              </a:ext>
            </a:extLst>
          </p:cNvPr>
          <p:cNvSpPr txBox="1"/>
          <p:nvPr/>
        </p:nvSpPr>
        <p:spPr>
          <a:xfrm>
            <a:off x="881062" y="1735313"/>
            <a:ext cx="5820410" cy="461665"/>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本教育プログラムの教材をご利用いただくにあたり、著作権等の権利の所在について以下の通りご案内申し上げます。適正な範囲でのご活用をお願いいたします。</a:t>
            </a:r>
            <a:endParaRPr lang="ja-JP" altLang="en-US" sz="1200">
              <a:latin typeface="UD デジタル 教科書体 NK-B" panose="02020700000000000000" pitchFamily="18" charset="-128"/>
              <a:ea typeface="UD デジタル 教科書体 NK-B" panose="02020700000000000000" pitchFamily="18" charset="-128"/>
              <a:cs typeface="PMingLiU"/>
            </a:endParaRPr>
          </a:p>
        </p:txBody>
      </p:sp>
      <p:sp>
        <p:nvSpPr>
          <p:cNvPr id="4" name="Rectangle 1">
            <a:extLst>
              <a:ext uri="{FF2B5EF4-FFF2-40B4-BE49-F238E27FC236}">
                <a16:creationId xmlns:a16="http://schemas.microsoft.com/office/drawing/2014/main" id="{E4886D7D-BC4D-20A2-6937-A94C55BE9F38}"/>
              </a:ext>
            </a:extLst>
          </p:cNvPr>
          <p:cNvSpPr>
            <a:spLocks noChangeArrowheads="1"/>
          </p:cNvSpPr>
          <p:nvPr/>
        </p:nvSpPr>
        <p:spPr bwMode="auto">
          <a:xfrm>
            <a:off x="881062" y="2340201"/>
            <a:ext cx="5945188" cy="4108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ja-JP" altLang="en-US"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 著作権の帰属先</a:t>
            </a:r>
            <a:endParaRPr kumimoji="0" lang="en-US"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R="0" lvl="0" algn="l" defTabSz="914400" rtl="0" eaLnBrk="0" fontAlgn="base" latinLnBrk="0" hangingPunct="0">
              <a:lnSpc>
                <a:spcPct val="100000"/>
              </a:lnSpc>
              <a:spcBef>
                <a:spcPct val="0"/>
              </a:spcBef>
              <a:spcAft>
                <a:spcPct val="0"/>
              </a:spcAft>
              <a:buClrTx/>
              <a:buSzTx/>
              <a:tabLst/>
            </a:pPr>
            <a:r>
              <a:rPr kumimoji="0" lang="ja-JP" altLang="en-US"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本教材（スライド、進行用台本、生徒用ワークシート）および、教材内に含まれるテキスト、デザイン、公式ロゴマーク、公式マスコットキャラクター「トゥンクトゥンク」に関する著作権その他の知的財産権は、原則として</a:t>
            </a:r>
            <a:r>
              <a:rPr kumimoji="0" lang="ja-JP" altLang="en-US"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公益社団法人</a:t>
            </a:r>
            <a:r>
              <a:rPr kumimoji="0" lang="en-US"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2027</a:t>
            </a:r>
            <a:r>
              <a:rPr kumimoji="0" lang="ja-JP" altLang="en-US"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年国際園芸博覧会協会</a:t>
            </a:r>
            <a:r>
              <a:rPr kumimoji="0" lang="ja-JP" altLang="en-US"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に帰属します。</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R="0" lvl="0" algn="l" defTabSz="914400" rtl="0" eaLnBrk="0" fontAlgn="base" latinLnBrk="0" hangingPunct="0">
              <a:lnSpc>
                <a:spcPct val="100000"/>
              </a:lnSpc>
              <a:spcBef>
                <a:spcPct val="0"/>
              </a:spcBef>
              <a:spcAft>
                <a:spcPct val="0"/>
              </a:spcAft>
              <a:buClrTx/>
              <a:buSzTx/>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 協力企業の権利について</a:t>
            </a:r>
            <a:endParaRPr kumimoji="0" lang="en-US"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各テーマの教材内で紹介している協力企業（東急グループ、清水建設、明治グループ、大和ハウスグループ）の具体的な取り組み事例、企業ロゴ、および提供されている画像・映像等に関する一切の権利は、それぞれの協力企業または正当な権利者に帰属しています。</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 教育目的でのご利用について</a:t>
            </a:r>
            <a:endParaRPr kumimoji="0" lang="en-US"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本教材は、学校現場における授業や探究学習など、教育目的の範囲内での利用に限り、無償での複製や改変（スライドへのテキスト追加や順序の入れ替え等）を許諾しております。本教材をご利用・カスタマイズいただいた場合でも、著作権等の知的財産権がご利用者様（学校、教員、生徒）に譲渡・移行するものではございません。</a:t>
            </a: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tabLst/>
            </a:pPr>
            <a:endParaRPr kumimoji="0" lang="ja-JP"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 ご留意事項</a:t>
            </a:r>
            <a:endParaRPr kumimoji="0" lang="en-US" altLang="ja-JP" sz="1200" b="1"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rPr>
              <a:t>公式マスコットキャラクターや公式ロゴマーク、および協力企業のロゴ・映像等に対する本来の意図に反する改変（縦横比の変更、変形、不適切な切り抜き等）や、営利目的での利用、インターネット上での無断転載等の権利侵害行為は固くお断りいたします。ルールにご留意の上、自由で活発な授業づくりにお役立てください。</a:t>
            </a:r>
            <a:endParaRPr kumimoji="0" lang="en-US" altLang="ja-JP" sz="1200" b="0" i="0" u="none" strike="noStrike" cap="none" normalizeH="0" baseline="0">
              <a:ln>
                <a:noFill/>
              </a:ln>
              <a:solidFill>
                <a:schemeClr val="tx1"/>
              </a:solidFill>
              <a:effectLst/>
              <a:latin typeface="UD デジタル 教科書体 NK-B" panose="02020700000000000000" pitchFamily="18" charset="-128"/>
              <a:ea typeface="UD デジタル 教科書体 NK-B" panose="02020700000000000000" pitchFamily="18" charset="-128"/>
            </a:endParaRPr>
          </a:p>
        </p:txBody>
      </p:sp>
      <p:sp>
        <p:nvSpPr>
          <p:cNvPr id="5" name="スライド番号プレースホルダー 1">
            <a:extLst>
              <a:ext uri="{FF2B5EF4-FFF2-40B4-BE49-F238E27FC236}">
                <a16:creationId xmlns:a16="http://schemas.microsoft.com/office/drawing/2014/main" id="{A7422FF9-6BB2-4CAD-E483-D6B4E402EFA4}"/>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13</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331852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E7EF9-05DD-D85D-6025-17EB60C540BC}"/>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D212DD9-ECB1-F0B5-B68B-67D50C631AA2}"/>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181C20E1-591A-C613-B603-275F6F36883D}"/>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A93C9692-A08F-B7B9-D1C9-5AD8436A9ECA}"/>
              </a:ext>
            </a:extLst>
          </p:cNvPr>
          <p:cNvSpPr>
            <a:spLocks noGrp="1"/>
          </p:cNvSpPr>
          <p:nvPr>
            <p:ph type="title"/>
          </p:nvPr>
        </p:nvSpPr>
        <p:spPr>
          <a:xfrm>
            <a:off x="1263650" y="586451"/>
            <a:ext cx="5410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．参考資料</a:t>
            </a:r>
          </a:p>
        </p:txBody>
      </p:sp>
      <p:sp>
        <p:nvSpPr>
          <p:cNvPr id="27" name="テキスト ボックス 26">
            <a:extLst>
              <a:ext uri="{FF2B5EF4-FFF2-40B4-BE49-F238E27FC236}">
                <a16:creationId xmlns:a16="http://schemas.microsoft.com/office/drawing/2014/main" id="{ED7CE10C-1D49-A6C5-25E2-72B10942BF8C}"/>
              </a:ext>
            </a:extLst>
          </p:cNvPr>
          <p:cNvSpPr txBox="1"/>
          <p:nvPr/>
        </p:nvSpPr>
        <p:spPr>
          <a:xfrm>
            <a:off x="3568435" y="9055302"/>
            <a:ext cx="3052074" cy="369332"/>
          </a:xfrm>
          <a:prstGeom prst="rect">
            <a:avLst/>
          </a:prstGeom>
          <a:noFill/>
        </p:spPr>
        <p:txBody>
          <a:bodyPr wrap="square" rtlCol="0">
            <a:spAutoFit/>
          </a:bodyPr>
          <a:lstStyle/>
          <a:p>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9" name="object 15">
            <a:extLst>
              <a:ext uri="{FF2B5EF4-FFF2-40B4-BE49-F238E27FC236}">
                <a16:creationId xmlns:a16="http://schemas.microsoft.com/office/drawing/2014/main" id="{0CA11415-1E2A-9841-96DF-D7F4A59203F7}"/>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GREEN×EXPO 2027 </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公式</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WEB</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サイト</a:t>
            </a:r>
          </a:p>
        </p:txBody>
      </p:sp>
      <p:sp>
        <p:nvSpPr>
          <p:cNvPr id="11" name="テキスト ボックス 10">
            <a:extLst>
              <a:ext uri="{FF2B5EF4-FFF2-40B4-BE49-F238E27FC236}">
                <a16:creationId xmlns:a16="http://schemas.microsoft.com/office/drawing/2014/main" id="{05D38F51-8E8B-B46E-1BD7-7308ED7E5A0F}"/>
              </a:ext>
            </a:extLst>
          </p:cNvPr>
          <p:cNvSpPr txBox="1"/>
          <p:nvPr/>
        </p:nvSpPr>
        <p:spPr>
          <a:xfrm>
            <a:off x="881062" y="1735313"/>
            <a:ext cx="5820410" cy="276999"/>
          </a:xfrm>
          <a:prstGeom prst="rect">
            <a:avLst/>
          </a:prstGeom>
          <a:noFill/>
        </p:spPr>
        <p:txBody>
          <a:bodyPr wrap="square">
            <a:spAutoFit/>
          </a:bodyPr>
          <a:lstStyle/>
          <a:p>
            <a:pPr algn="just"/>
            <a:r>
              <a:rPr lang="en-US" altLang="ja-JP" sz="1200">
                <a:latin typeface="UD デジタル 教科書体 NK-B" panose="02020700000000000000" pitchFamily="18" charset="-128"/>
                <a:ea typeface="UD デジタル 教科書体 NK-B" panose="02020700000000000000" pitchFamily="18" charset="-128"/>
                <a:cs typeface="SimSun"/>
              </a:rPr>
              <a:t>GREEN×EXPO 2027 </a:t>
            </a:r>
            <a:r>
              <a:rPr lang="ja-JP" altLang="en-US" sz="1200">
                <a:latin typeface="UD デジタル 教科書体 NK-B" panose="02020700000000000000" pitchFamily="18" charset="-128"/>
                <a:ea typeface="UD デジタル 教科書体 NK-B" panose="02020700000000000000" pitchFamily="18" charset="-128"/>
                <a:cs typeface="SimSun"/>
              </a:rPr>
              <a:t>に関する最新情報はこちらからご確認ください。</a:t>
            </a:r>
            <a:endParaRPr lang="ja-JP" altLang="en-US" sz="1200">
              <a:latin typeface="UD デジタル 教科書体 NK-B" panose="02020700000000000000" pitchFamily="18" charset="-128"/>
              <a:ea typeface="UD デジタル 教科書体 NK-B" panose="02020700000000000000" pitchFamily="18" charset="-128"/>
              <a:cs typeface="PMingLiU"/>
            </a:endParaRPr>
          </a:p>
        </p:txBody>
      </p:sp>
      <p:sp>
        <p:nvSpPr>
          <p:cNvPr id="7" name="テキスト ボックス 6">
            <a:extLst>
              <a:ext uri="{FF2B5EF4-FFF2-40B4-BE49-F238E27FC236}">
                <a16:creationId xmlns:a16="http://schemas.microsoft.com/office/drawing/2014/main" id="{6A3CF14E-CB03-F4DB-D708-B8E4E60F56D8}"/>
              </a:ext>
            </a:extLst>
          </p:cNvPr>
          <p:cNvSpPr txBox="1"/>
          <p:nvPr/>
        </p:nvSpPr>
        <p:spPr>
          <a:xfrm>
            <a:off x="1270000" y="9239968"/>
            <a:ext cx="3173616" cy="830997"/>
          </a:xfrm>
          <a:prstGeom prst="rect">
            <a:avLst/>
          </a:prstGeom>
          <a:noFill/>
        </p:spPr>
        <p:txBody>
          <a:bodyPr wrap="square">
            <a:spAutoFit/>
          </a:bodyPr>
          <a:lstStyle/>
          <a:p>
            <a:pPr algn="ctr"/>
            <a:r>
              <a:rPr lang="en-US" altLang="ja-JP" sz="2400">
                <a:latin typeface="UD デジタル 教科書体 NK-B" panose="02020700000000000000" pitchFamily="18" charset="-128"/>
                <a:ea typeface="UD デジタル 教科書体 NK-B" panose="02020700000000000000" pitchFamily="18" charset="-128"/>
              </a:rPr>
              <a:t>https://expo2027yokohama.or.jp/</a:t>
            </a:r>
            <a:endParaRPr lang="ja-JP" altLang="en-US" sz="2400">
              <a:latin typeface="UD デジタル 教科書体 NK-B" panose="02020700000000000000" pitchFamily="18" charset="-128"/>
              <a:ea typeface="UD デジタル 教科書体 NK-B" panose="02020700000000000000" pitchFamily="18" charset="-128"/>
            </a:endParaRPr>
          </a:p>
        </p:txBody>
      </p:sp>
      <p:pic>
        <p:nvPicPr>
          <p:cNvPr id="10" name="図 9" descr="QR コード&#10;&#10;AI 生成コンテンツは誤りを含む可能性があります。">
            <a:extLst>
              <a:ext uri="{FF2B5EF4-FFF2-40B4-BE49-F238E27FC236}">
                <a16:creationId xmlns:a16="http://schemas.microsoft.com/office/drawing/2014/main" id="{407C07FB-E5FE-0702-CA02-70DA05DAF1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3616" y="8947964"/>
            <a:ext cx="1341711" cy="1341711"/>
          </a:xfrm>
          <a:prstGeom prst="rect">
            <a:avLst/>
          </a:prstGeom>
        </p:spPr>
      </p:pic>
      <p:sp>
        <p:nvSpPr>
          <p:cNvPr id="13" name="スライド番号プレースホルダー 1">
            <a:extLst>
              <a:ext uri="{FF2B5EF4-FFF2-40B4-BE49-F238E27FC236}">
                <a16:creationId xmlns:a16="http://schemas.microsoft.com/office/drawing/2014/main" id="{FEE4E9D7-C5FB-5C6D-6D1B-B9753D42D549}"/>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14</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pic>
        <p:nvPicPr>
          <p:cNvPr id="6" name="図 5">
            <a:extLst>
              <a:ext uri="{FF2B5EF4-FFF2-40B4-BE49-F238E27FC236}">
                <a16:creationId xmlns:a16="http://schemas.microsoft.com/office/drawing/2014/main" id="{5DC32A27-F040-F763-F1A5-C09A8E49ED66}"/>
              </a:ext>
            </a:extLst>
          </p:cNvPr>
          <p:cNvPicPr>
            <a:picLocks noChangeAspect="1"/>
          </p:cNvPicPr>
          <p:nvPr/>
        </p:nvPicPr>
        <p:blipFill>
          <a:blip r:embed="rId4"/>
          <a:stretch>
            <a:fillRect/>
          </a:stretch>
        </p:blipFill>
        <p:spPr>
          <a:xfrm>
            <a:off x="955674" y="2081317"/>
            <a:ext cx="5645151" cy="2956135"/>
          </a:xfrm>
          <a:prstGeom prst="rect">
            <a:avLst/>
          </a:prstGeom>
        </p:spPr>
      </p:pic>
      <p:sp>
        <p:nvSpPr>
          <p:cNvPr id="15" name="テキスト ボックス 14">
            <a:extLst>
              <a:ext uri="{FF2B5EF4-FFF2-40B4-BE49-F238E27FC236}">
                <a16:creationId xmlns:a16="http://schemas.microsoft.com/office/drawing/2014/main" id="{E87241F5-3298-DFC2-1B72-6E5E8380549C}"/>
              </a:ext>
            </a:extLst>
          </p:cNvPr>
          <p:cNvSpPr txBox="1"/>
          <p:nvPr/>
        </p:nvSpPr>
        <p:spPr>
          <a:xfrm>
            <a:off x="881062" y="5408502"/>
            <a:ext cx="5820410" cy="276999"/>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「教育旅行」に関するページはこちらからご覧ください。</a:t>
            </a:r>
            <a:endParaRPr lang="ja-JP" altLang="en-US" sz="1200">
              <a:latin typeface="UD デジタル 教科書体 NK-B" panose="02020700000000000000" pitchFamily="18" charset="-128"/>
              <a:ea typeface="UD デジタル 教科書体 NK-B" panose="02020700000000000000" pitchFamily="18" charset="-128"/>
              <a:cs typeface="PMingLiU"/>
            </a:endParaRPr>
          </a:p>
        </p:txBody>
      </p:sp>
      <p:grpSp>
        <p:nvGrpSpPr>
          <p:cNvPr id="18" name="グループ化 17">
            <a:extLst>
              <a:ext uri="{FF2B5EF4-FFF2-40B4-BE49-F238E27FC236}">
                <a16:creationId xmlns:a16="http://schemas.microsoft.com/office/drawing/2014/main" id="{14886D51-9345-03BC-B9E0-51334C76CD60}"/>
              </a:ext>
            </a:extLst>
          </p:cNvPr>
          <p:cNvGrpSpPr/>
          <p:nvPr/>
        </p:nvGrpSpPr>
        <p:grpSpPr>
          <a:xfrm>
            <a:off x="993915" y="5750800"/>
            <a:ext cx="5632945" cy="2962204"/>
            <a:chOff x="993915" y="5750800"/>
            <a:chExt cx="5632945" cy="2962204"/>
          </a:xfrm>
        </p:grpSpPr>
        <p:pic>
          <p:nvPicPr>
            <p:cNvPr id="14" name="図 13">
              <a:extLst>
                <a:ext uri="{FF2B5EF4-FFF2-40B4-BE49-F238E27FC236}">
                  <a16:creationId xmlns:a16="http://schemas.microsoft.com/office/drawing/2014/main" id="{405C3401-19F3-DDC5-3748-A0ABBE603E60}"/>
                </a:ext>
              </a:extLst>
            </p:cNvPr>
            <p:cNvPicPr>
              <a:picLocks noChangeAspect="1"/>
            </p:cNvPicPr>
            <p:nvPr/>
          </p:nvPicPr>
          <p:blipFill>
            <a:blip r:embed="rId5"/>
            <a:stretch>
              <a:fillRect/>
            </a:stretch>
          </p:blipFill>
          <p:spPr>
            <a:xfrm>
              <a:off x="993915" y="5750800"/>
              <a:ext cx="5632945" cy="2962204"/>
            </a:xfrm>
            <a:prstGeom prst="rect">
              <a:avLst/>
            </a:prstGeom>
          </p:spPr>
        </p:pic>
        <p:sp>
          <p:nvSpPr>
            <p:cNvPr id="16" name="円: 塗りつぶしなし 15">
              <a:extLst>
                <a:ext uri="{FF2B5EF4-FFF2-40B4-BE49-F238E27FC236}">
                  <a16:creationId xmlns:a16="http://schemas.microsoft.com/office/drawing/2014/main" id="{4CFE743D-CBA0-2A2D-F259-9A9751AB4538}"/>
                </a:ext>
              </a:extLst>
            </p:cNvPr>
            <p:cNvSpPr/>
            <p:nvPr/>
          </p:nvSpPr>
          <p:spPr>
            <a:xfrm>
              <a:off x="4006850" y="5927869"/>
              <a:ext cx="609600" cy="221600"/>
            </a:xfrm>
            <a:prstGeom prst="donut">
              <a:avLst>
                <a:gd name="adj" fmla="val 0"/>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7" name="円: 塗りつぶしなし 16">
              <a:extLst>
                <a:ext uri="{FF2B5EF4-FFF2-40B4-BE49-F238E27FC236}">
                  <a16:creationId xmlns:a16="http://schemas.microsoft.com/office/drawing/2014/main" id="{B8AC5BF1-DEF7-9172-91EF-DED712A607B8}"/>
                </a:ext>
              </a:extLst>
            </p:cNvPr>
            <p:cNvSpPr/>
            <p:nvPr/>
          </p:nvSpPr>
          <p:spPr>
            <a:xfrm>
              <a:off x="3574785" y="8245475"/>
              <a:ext cx="609600" cy="221600"/>
            </a:xfrm>
            <a:prstGeom prst="donut">
              <a:avLst>
                <a:gd name="adj" fmla="val 0"/>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Tree>
    <p:extLst>
      <p:ext uri="{BB962C8B-B14F-4D97-AF65-F5344CB8AC3E}">
        <p14:creationId xmlns:p14="http://schemas.microsoft.com/office/powerpoint/2010/main" val="33635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5BD65-0BE5-038A-B2E4-FCD8EE0648CB}"/>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544C2D5F-4692-0FD2-8843-420A15ADE070}"/>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39209B4F-1335-F56F-EF30-E1578D2C73B5}"/>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CB466266-C62C-ECEA-BE2A-AFE375DE5B3B}"/>
              </a:ext>
            </a:extLst>
          </p:cNvPr>
          <p:cNvSpPr>
            <a:spLocks noGrp="1"/>
          </p:cNvSpPr>
          <p:nvPr>
            <p:ph type="title"/>
          </p:nvPr>
        </p:nvSpPr>
        <p:spPr>
          <a:xfrm>
            <a:off x="1263650" y="586451"/>
            <a:ext cx="5410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．参考資料</a:t>
            </a:r>
          </a:p>
        </p:txBody>
      </p:sp>
      <p:sp>
        <p:nvSpPr>
          <p:cNvPr id="9" name="object 15">
            <a:extLst>
              <a:ext uri="{FF2B5EF4-FFF2-40B4-BE49-F238E27FC236}">
                <a16:creationId xmlns:a16="http://schemas.microsoft.com/office/drawing/2014/main" id="{FA3E0786-A406-A2B9-6A09-9BD4E2D081C7}"/>
              </a:ext>
            </a:extLst>
          </p:cNvPr>
          <p:cNvSpPr txBox="1"/>
          <p:nvPr/>
        </p:nvSpPr>
        <p:spPr>
          <a:xfrm>
            <a:off x="955675" y="1270271"/>
            <a:ext cx="5671185" cy="627031"/>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GREEN×EXPO</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　キーワード</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100</a:t>
            </a:r>
          </a:p>
          <a:p>
            <a:pPr marL="18415" marR="127000" algn="l">
              <a:lnSpc>
                <a:spcPts val="1580"/>
              </a:lnSpc>
              <a:spcBef>
                <a:spcPts val="1460"/>
              </a:spcBef>
            </a:pPr>
            <a:endPar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endParaRPr>
          </a:p>
        </p:txBody>
      </p:sp>
      <p:sp>
        <p:nvSpPr>
          <p:cNvPr id="11" name="テキスト ボックス 10">
            <a:extLst>
              <a:ext uri="{FF2B5EF4-FFF2-40B4-BE49-F238E27FC236}">
                <a16:creationId xmlns:a16="http://schemas.microsoft.com/office/drawing/2014/main" id="{5900F2E4-7046-9C29-DAE7-9963C72CF4A0}"/>
              </a:ext>
            </a:extLst>
          </p:cNvPr>
          <p:cNvSpPr txBox="1"/>
          <p:nvPr/>
        </p:nvSpPr>
        <p:spPr>
          <a:xfrm>
            <a:off x="881062" y="1735313"/>
            <a:ext cx="5820410" cy="276999"/>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生徒用ワークシートに掲載している</a:t>
            </a:r>
            <a:r>
              <a:rPr lang="en-US" altLang="ja-JP" sz="1200">
                <a:latin typeface="UD デジタル 教科書体 NK-B" panose="02020700000000000000" pitchFamily="18" charset="-128"/>
                <a:ea typeface="UD デジタル 教科書体 NK-B" panose="02020700000000000000" pitchFamily="18" charset="-128"/>
                <a:cs typeface="SimSun"/>
              </a:rPr>
              <a:t>GREEN×EXPO 2027</a:t>
            </a:r>
            <a:r>
              <a:rPr lang="ja-JP" altLang="en-US" sz="1200">
                <a:latin typeface="UD デジタル 教科書体 NK-B" panose="02020700000000000000" pitchFamily="18" charset="-128"/>
                <a:ea typeface="UD デジタル 教科書体 NK-B" panose="02020700000000000000" pitchFamily="18" charset="-128"/>
                <a:cs typeface="SimSun"/>
              </a:rPr>
              <a:t>に関するキーワードです。</a:t>
            </a:r>
            <a:endParaRPr lang="ja-JP" altLang="en-US" sz="1200">
              <a:latin typeface="UD デジタル 教科書体 NK-B" panose="02020700000000000000" pitchFamily="18" charset="-128"/>
              <a:ea typeface="UD デジタル 教科書体 NK-B" panose="02020700000000000000" pitchFamily="18" charset="-128"/>
              <a:cs typeface="PMingLiU"/>
            </a:endParaRPr>
          </a:p>
        </p:txBody>
      </p:sp>
      <p:sp>
        <p:nvSpPr>
          <p:cNvPr id="4" name="テキスト ボックス 3">
            <a:extLst>
              <a:ext uri="{FF2B5EF4-FFF2-40B4-BE49-F238E27FC236}">
                <a16:creationId xmlns:a16="http://schemas.microsoft.com/office/drawing/2014/main" id="{7683D8A3-F155-16FC-CAC7-33E7FC4C85FD}"/>
              </a:ext>
            </a:extLst>
          </p:cNvPr>
          <p:cNvSpPr txBox="1"/>
          <p:nvPr/>
        </p:nvSpPr>
        <p:spPr>
          <a:xfrm>
            <a:off x="991232" y="2038330"/>
            <a:ext cx="2787018" cy="3647152"/>
          </a:xfrm>
          <a:prstGeom prst="rect">
            <a:avLst/>
          </a:prstGeom>
          <a:noFill/>
        </p:spPr>
        <p:txBody>
          <a:bodyPr wrap="square">
            <a:spAutoFit/>
          </a:bodyPr>
          <a:lstStyle/>
          <a:p>
            <a:pPr>
              <a:buNone/>
            </a:pPr>
            <a:r>
              <a:rPr lang="ja-JP" altLang="en-US" sz="11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コンセプト・価値観・テーマ</a:t>
            </a:r>
            <a:r>
              <a:rPr lang="en-US" altLang="ja-JP" sz="1100" b="1">
                <a:latin typeface="UD デジタル 教科書体 NK-B" panose="02020700000000000000" pitchFamily="18" charset="-128"/>
                <a:ea typeface="UD デジタル 教科書体 NK-B" panose="02020700000000000000" pitchFamily="18" charset="-128"/>
              </a:rPr>
              <a:t>】</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幸せ</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創る</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明日</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風景</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平和</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いのち</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再生</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レガシー</a:t>
            </a:r>
          </a:p>
          <a:p>
            <a:pPr lvl="1">
              <a:buFont typeface="+mj-lt"/>
              <a:buAutoNum type="arabicPeriod"/>
            </a:pPr>
            <a:r>
              <a:rPr lang="en-US" altLang="ja-JP" sz="1000">
                <a:latin typeface="UD デジタル 教科書体 NK-B" panose="02020700000000000000" pitchFamily="18" charset="-128"/>
                <a:ea typeface="UD デジタル 教科書体 NK-B" panose="02020700000000000000" pitchFamily="18" charset="-128"/>
              </a:rPr>
              <a:t>GREEN×EXPO 2027</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共生</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循環共創 </a:t>
            </a:r>
            <a:r>
              <a:rPr lang="en-US" altLang="ja-JP" sz="1000">
                <a:latin typeface="UD デジタル 教科書体 NK-B" panose="02020700000000000000" pitchFamily="18" charset="-128"/>
                <a:ea typeface="UD デジタル 教科書体 NK-B" panose="02020700000000000000" pitchFamily="18" charset="-128"/>
              </a:rPr>
              <a:t>(Co-creation)</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多様性</a:t>
            </a:r>
          </a:p>
          <a:p>
            <a:pPr lvl="1">
              <a:buFont typeface="+mj-lt"/>
              <a:buAutoNum type="arabicPeriod"/>
            </a:pPr>
            <a:r>
              <a:rPr lang="en-US" altLang="ja-JP" sz="1000">
                <a:latin typeface="UD デジタル 教科書体 NK-B" panose="02020700000000000000" pitchFamily="18" charset="-128"/>
                <a:ea typeface="UD デジタル 教科書体 NK-B" panose="02020700000000000000" pitchFamily="18" charset="-128"/>
              </a:rPr>
              <a:t>SDGs</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地球</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グリーン社会</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ウェルビーイング</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持続可能性</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ネイチャーポジティブ</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サーキュラーエコノミー</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カーボンニュートラル</a:t>
            </a:r>
          </a:p>
          <a:p>
            <a:pPr lvl="1">
              <a:buFont typeface="+mj-lt"/>
              <a:buAutoNum type="arabicPeriod"/>
            </a:pPr>
            <a:r>
              <a:rPr lang="ja-JP" altLang="en-US" sz="1000">
                <a:latin typeface="UD デジタル 教科書体 NK-B" panose="02020700000000000000" pitchFamily="18" charset="-128"/>
                <a:ea typeface="UD デジタル 教科書体 NK-B" panose="02020700000000000000" pitchFamily="18" charset="-128"/>
              </a:rPr>
              <a:t>プラネタリー・バウンダリー</a:t>
            </a:r>
          </a:p>
          <a:p>
            <a:pPr lvl="1">
              <a:buFont typeface="+mj-lt"/>
              <a:buAutoNum type="arabicPeriod"/>
            </a:pPr>
            <a:r>
              <a:rPr lang="en-US" altLang="ja-JP" sz="1000">
                <a:latin typeface="UD デジタル 教科書体 NK-B" panose="02020700000000000000" pitchFamily="18" charset="-128"/>
                <a:ea typeface="UD デジタル 教科書体 NK-B" panose="02020700000000000000" pitchFamily="18" charset="-128"/>
              </a:rPr>
              <a:t>Nature-based Solutions</a:t>
            </a:r>
          </a:p>
        </p:txBody>
      </p:sp>
      <p:sp>
        <p:nvSpPr>
          <p:cNvPr id="6" name="テキスト ボックス 5">
            <a:extLst>
              <a:ext uri="{FF2B5EF4-FFF2-40B4-BE49-F238E27FC236}">
                <a16:creationId xmlns:a16="http://schemas.microsoft.com/office/drawing/2014/main" id="{2452BA21-9545-2A16-3FFC-2163031AA7F5}"/>
              </a:ext>
            </a:extLst>
          </p:cNvPr>
          <p:cNvSpPr txBox="1"/>
          <p:nvPr/>
        </p:nvSpPr>
        <p:spPr>
          <a:xfrm>
            <a:off x="991232" y="5685482"/>
            <a:ext cx="2787018" cy="4401205"/>
          </a:xfrm>
          <a:prstGeom prst="rect">
            <a:avLst/>
          </a:prstGeom>
          <a:noFill/>
        </p:spPr>
        <p:txBody>
          <a:bodyPr wrap="square">
            <a:spAutoFit/>
          </a:bodyPr>
          <a:lstStyle/>
          <a:p>
            <a:pPr>
              <a:buNone/>
            </a:pPr>
            <a:r>
              <a:rPr lang="ja-JP" altLang="en-US" sz="11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自然・生き物・資源</a:t>
            </a:r>
            <a:r>
              <a:rPr lang="en-US" altLang="ja-JP" sz="1100" b="1">
                <a:latin typeface="UD デジタル 教科書体 NK-B" panose="02020700000000000000" pitchFamily="18" charset="-128"/>
                <a:ea typeface="UD デジタル 教科書体 NK-B" panose="02020700000000000000" pitchFamily="18" charset="-128"/>
              </a:rPr>
              <a:t>】</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花</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緑</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植物</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生き物</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生態系</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森</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里山</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土（土中）</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根っこ</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桜</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農（農業）</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食</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水（湧水）</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風</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盆栽</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野菜</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雨水</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木</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畑</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水田</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伝統園芸</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自然資本</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在来種（郷土種）</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谷戸（丘陵地の谷あいの地形）</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ポリネーター（花粉を運ぶ昆虫）</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種（シード）</a:t>
            </a:r>
          </a:p>
          <a:p>
            <a:pPr lvl="1">
              <a:buFont typeface="+mj-lt"/>
              <a:buAutoNum type="arabicPeriod" startAt="23"/>
            </a:pPr>
            <a:r>
              <a:rPr lang="ja-JP" altLang="en-US" sz="1000">
                <a:latin typeface="UD デジタル 教科書体 NK-B" panose="02020700000000000000" pitchFamily="18" charset="-128"/>
                <a:ea typeface="UD デジタル 教科書体 NK-B" panose="02020700000000000000" pitchFamily="18" charset="-128"/>
              </a:rPr>
              <a:t>宇宙</a:t>
            </a:r>
          </a:p>
        </p:txBody>
      </p:sp>
      <p:sp>
        <p:nvSpPr>
          <p:cNvPr id="8" name="テキスト ボックス 7">
            <a:extLst>
              <a:ext uri="{FF2B5EF4-FFF2-40B4-BE49-F238E27FC236}">
                <a16:creationId xmlns:a16="http://schemas.microsoft.com/office/drawing/2014/main" id="{44F5265B-0CA7-71DA-AEB9-B8B69D290BE8}"/>
              </a:ext>
            </a:extLst>
          </p:cNvPr>
          <p:cNvSpPr txBox="1"/>
          <p:nvPr/>
        </p:nvSpPr>
        <p:spPr>
          <a:xfrm>
            <a:off x="3778250" y="2038330"/>
            <a:ext cx="3394613" cy="4262705"/>
          </a:xfrm>
          <a:prstGeom prst="rect">
            <a:avLst/>
          </a:prstGeom>
          <a:noFill/>
        </p:spPr>
        <p:txBody>
          <a:bodyPr wrap="square">
            <a:spAutoFit/>
          </a:bodyPr>
          <a:lstStyle/>
          <a:p>
            <a:pPr>
              <a:buNone/>
            </a:pPr>
            <a:r>
              <a:rPr lang="ja-JP" altLang="en-US" sz="11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技術・産業・アクション</a:t>
            </a:r>
            <a:r>
              <a:rPr lang="en-US" altLang="ja-JP" sz="1100" b="1">
                <a:latin typeface="UD デジタル 教科書体 NK-B" panose="02020700000000000000" pitchFamily="18" charset="-128"/>
                <a:ea typeface="UD デジタル 教科書体 NK-B" panose="02020700000000000000" pitchFamily="18" charset="-128"/>
              </a:rPr>
              <a:t>】</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技術（テクノロジー）</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挑戦</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伝統</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継承</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グリーンインフラ</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伝統工芸</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有機分解</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学び</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バイオフィリックデザイン</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建築</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スマートモビリティ</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アグリテック（農業</a:t>
            </a:r>
            <a:r>
              <a:rPr lang="en-US" altLang="ja-JP" sz="1000">
                <a:latin typeface="UD デジタル 教科書体 NK-B" panose="02020700000000000000" pitchFamily="18" charset="-128"/>
                <a:ea typeface="UD デジタル 教科書体 NK-B" panose="02020700000000000000" pitchFamily="18" charset="-128"/>
              </a:rPr>
              <a:t>×</a:t>
            </a:r>
            <a:r>
              <a:rPr lang="ja-JP" altLang="en-US" sz="1000">
                <a:latin typeface="UD デジタル 教科書体 NK-B" panose="02020700000000000000" pitchFamily="18" charset="-128"/>
                <a:ea typeface="UD デジタル 教科書体 NK-B" panose="02020700000000000000" pitchFamily="18" charset="-128"/>
              </a:rPr>
              <a:t>技術）</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養蚕（シルク）</a:t>
            </a:r>
          </a:p>
          <a:p>
            <a:pPr lvl="1">
              <a:buFont typeface="+mj-lt"/>
              <a:buAutoNum type="arabicPeriod" startAt="50"/>
            </a:pPr>
            <a:r>
              <a:rPr lang="en-US" altLang="ja-JP" sz="1000">
                <a:latin typeface="UD デジタル 教科書体 NK-B" panose="02020700000000000000" pitchFamily="18" charset="-128"/>
                <a:ea typeface="UD デジタル 教科書体 NK-B" panose="02020700000000000000" pitchFamily="18" charset="-128"/>
              </a:rPr>
              <a:t>3R</a:t>
            </a:r>
            <a:r>
              <a:rPr lang="ja-JP" altLang="en-US" sz="1000">
                <a:latin typeface="UD デジタル 教科書体 NK-B" panose="02020700000000000000" pitchFamily="18" charset="-128"/>
                <a:ea typeface="UD デジタル 教科書体 NK-B" panose="02020700000000000000" pitchFamily="18" charset="-128"/>
              </a:rPr>
              <a:t>（リデュース・リユース・リサイクル）</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再生可能エネルギー</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フードテック（食</a:t>
            </a:r>
            <a:r>
              <a:rPr lang="en-US" altLang="ja-JP" sz="1000">
                <a:latin typeface="UD デジタル 教科書体 NK-B" panose="02020700000000000000" pitchFamily="18" charset="-128"/>
                <a:ea typeface="UD デジタル 教科書体 NK-B" panose="02020700000000000000" pitchFamily="18" charset="-128"/>
              </a:rPr>
              <a:t>×</a:t>
            </a:r>
            <a:r>
              <a:rPr lang="ja-JP" altLang="en-US" sz="1000">
                <a:latin typeface="UD デジタル 教科書体 NK-B" panose="02020700000000000000" pitchFamily="18" charset="-128"/>
                <a:ea typeface="UD デジタル 教科書体 NK-B" panose="02020700000000000000" pitchFamily="18" charset="-128"/>
              </a:rPr>
              <a:t>技術）</a:t>
            </a:r>
          </a:p>
          <a:p>
            <a:pPr lvl="1">
              <a:buFont typeface="+mj-lt"/>
              <a:buAutoNum type="arabicPeriod" startAt="50"/>
            </a:pPr>
            <a:r>
              <a:rPr lang="en-US" altLang="ja-JP" sz="1000">
                <a:latin typeface="UD デジタル 教科書体 NK-B" panose="02020700000000000000" pitchFamily="18" charset="-128"/>
                <a:ea typeface="UD デジタル 教科書体 NK-B" panose="02020700000000000000" pitchFamily="18" charset="-128"/>
              </a:rPr>
              <a:t>DX</a:t>
            </a:r>
            <a:r>
              <a:rPr lang="ja-JP" altLang="en-US" sz="1000">
                <a:latin typeface="UD デジタル 教科書体 NK-B" panose="02020700000000000000" pitchFamily="18" charset="-128"/>
                <a:ea typeface="UD デジタル 教科書体 NK-B" panose="02020700000000000000" pitchFamily="18" charset="-128"/>
              </a:rPr>
              <a:t>（デジタルトランスフォーメーション）</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水素エネルギー</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アート</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木造建築（</a:t>
            </a:r>
            <a:r>
              <a:rPr lang="en-US" altLang="ja-JP" sz="1000">
                <a:latin typeface="UD デジタル 教科書体 NK-B" panose="02020700000000000000" pitchFamily="18" charset="-128"/>
                <a:ea typeface="UD デジタル 教科書体 NK-B" panose="02020700000000000000" pitchFamily="18" charset="-128"/>
              </a:rPr>
              <a:t>CLT</a:t>
            </a:r>
            <a:r>
              <a:rPr lang="ja-JP" altLang="en-US" sz="1000">
                <a:latin typeface="UD デジタル 教科書体 NK-B" panose="02020700000000000000" pitchFamily="18" charset="-128"/>
                <a:ea typeface="UD デジタル 教科書体 NK-B" panose="02020700000000000000" pitchFamily="18" charset="-128"/>
              </a:rPr>
              <a:t>）</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地産地消</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体験（五感）</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モニタリング</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ボランティア</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パビリオン・展示 </a:t>
            </a:r>
          </a:p>
          <a:p>
            <a:pPr lvl="1">
              <a:buFont typeface="+mj-lt"/>
              <a:buAutoNum type="arabicPeriod" startAt="50"/>
            </a:pPr>
            <a:r>
              <a:rPr lang="ja-JP" altLang="en-US" sz="1000">
                <a:latin typeface="UD デジタル 教科書体 NK-B" panose="02020700000000000000" pitchFamily="18" charset="-128"/>
                <a:ea typeface="UD デジタル 教科書体 NK-B" panose="02020700000000000000" pitchFamily="18" charset="-128"/>
              </a:rPr>
              <a:t>ユニバーサルデザイン</a:t>
            </a:r>
          </a:p>
        </p:txBody>
      </p:sp>
      <p:sp>
        <p:nvSpPr>
          <p:cNvPr id="13" name="テキスト ボックス 12">
            <a:extLst>
              <a:ext uri="{FF2B5EF4-FFF2-40B4-BE49-F238E27FC236}">
                <a16:creationId xmlns:a16="http://schemas.microsoft.com/office/drawing/2014/main" id="{0E7964BE-C485-CCF2-CE8B-FB84F946B6AD}"/>
              </a:ext>
            </a:extLst>
          </p:cNvPr>
          <p:cNvSpPr txBox="1"/>
          <p:nvPr/>
        </p:nvSpPr>
        <p:spPr>
          <a:xfrm>
            <a:off x="3778250" y="6285647"/>
            <a:ext cx="3394613" cy="4093428"/>
          </a:xfrm>
          <a:prstGeom prst="rect">
            <a:avLst/>
          </a:prstGeom>
          <a:noFill/>
        </p:spPr>
        <p:txBody>
          <a:bodyPr wrap="square">
            <a:spAutoFit/>
          </a:bodyPr>
          <a:lstStyle/>
          <a:p>
            <a:pPr>
              <a:buNone/>
            </a:pPr>
            <a:r>
              <a:rPr lang="ja-JP" altLang="en-US" sz="11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場所・人・キャラクター</a:t>
            </a:r>
            <a:r>
              <a:rPr lang="en-US" altLang="ja-JP" sz="1100" b="1">
                <a:latin typeface="UD デジタル 教科書体 NK-B" panose="02020700000000000000" pitchFamily="18" charset="-128"/>
                <a:ea typeface="UD デジタル 教科書体 NK-B" panose="02020700000000000000" pitchFamily="18" charset="-128"/>
              </a:rPr>
              <a:t>】</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横浜</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上瀬谷（旧上瀬谷通信施設）</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広場</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コモンズ（広場・交流拠点）</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メインガーデン</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園芸文化館</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相沢川</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和泉川</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公園</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都市</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生産者</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子ども</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若者</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次世代</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家族</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企業</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研究者</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職人</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環共市民（環境と共に生きる市民）</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芦田愛菜（公式アンバサダー）</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ゆず（公式アンバサダー）</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トゥンクトゥンク（公式マスコット）</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クリエイター </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参加国・地域 </a:t>
            </a:r>
          </a:p>
          <a:p>
            <a:pPr lvl="1">
              <a:buFont typeface="+mj-lt"/>
              <a:buAutoNum type="arabicPeriod" startAt="76"/>
            </a:pPr>
            <a:r>
              <a:rPr lang="ja-JP" altLang="en-US" sz="1000">
                <a:latin typeface="UD デジタル 教科書体 NK-B" panose="02020700000000000000" pitchFamily="18" charset="-128"/>
                <a:ea typeface="UD デジタル 教科書体 NK-B" panose="02020700000000000000" pitchFamily="18" charset="-128"/>
              </a:rPr>
              <a:t>来場者（ゲスト）</a:t>
            </a:r>
          </a:p>
        </p:txBody>
      </p:sp>
      <p:sp>
        <p:nvSpPr>
          <p:cNvPr id="15" name="テキスト ボックス 14">
            <a:extLst>
              <a:ext uri="{FF2B5EF4-FFF2-40B4-BE49-F238E27FC236}">
                <a16:creationId xmlns:a16="http://schemas.microsoft.com/office/drawing/2014/main" id="{F8B61FC0-0F15-D286-84AE-6308617AB37F}"/>
              </a:ext>
            </a:extLst>
          </p:cNvPr>
          <p:cNvSpPr txBox="1"/>
          <p:nvPr/>
        </p:nvSpPr>
        <p:spPr>
          <a:xfrm>
            <a:off x="955675" y="10086687"/>
            <a:ext cx="2062717" cy="200055"/>
          </a:xfrm>
          <a:prstGeom prst="rect">
            <a:avLst/>
          </a:prstGeom>
          <a:noFill/>
        </p:spPr>
        <p:txBody>
          <a:bodyPr wrap="square">
            <a:spAutoFit/>
          </a:bodyPr>
          <a:lstStyle/>
          <a:p>
            <a:r>
              <a:rPr lang="en-US" altLang="ja-JP" sz="700">
                <a:latin typeface="UD デジタル 教科書体 NK-B" panose="02020700000000000000" pitchFamily="18" charset="-128"/>
                <a:ea typeface="UD デジタル 教科書体 NK-B" panose="02020700000000000000" pitchFamily="18" charset="-128"/>
              </a:rPr>
              <a:t>※</a:t>
            </a:r>
            <a:r>
              <a:rPr lang="ja-JP" altLang="en-US" sz="700">
                <a:latin typeface="UD デジタル 教科書体 NK-B" panose="02020700000000000000" pitchFamily="18" charset="-128"/>
                <a:ea typeface="UD デジタル 教科書体 NK-B" panose="02020700000000000000" pitchFamily="18" charset="-128"/>
              </a:rPr>
              <a:t>知らない言葉は調べてみましょう！</a:t>
            </a:r>
          </a:p>
        </p:txBody>
      </p:sp>
      <p:sp>
        <p:nvSpPr>
          <p:cNvPr id="16" name="スライド番号プレースホルダー 1">
            <a:extLst>
              <a:ext uri="{FF2B5EF4-FFF2-40B4-BE49-F238E27FC236}">
                <a16:creationId xmlns:a16="http://schemas.microsoft.com/office/drawing/2014/main" id="{2BDB8268-58B3-317D-570C-447D898129AF}"/>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15</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439816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A5EE7-4F80-DFF4-77DE-FA2278176285}"/>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96E6A671-5D1F-F497-0DDC-5A8E423CC3AD}"/>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7F739D22-3E98-4837-C94A-58AC8C80E850}"/>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0ADC4BF8-A89C-ACD3-7E5F-608F36A36136}"/>
              </a:ext>
            </a:extLst>
          </p:cNvPr>
          <p:cNvSpPr>
            <a:spLocks noGrp="1"/>
          </p:cNvSpPr>
          <p:nvPr>
            <p:ph type="title"/>
          </p:nvPr>
        </p:nvSpPr>
        <p:spPr>
          <a:xfrm>
            <a:off x="1263650" y="586451"/>
            <a:ext cx="5410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．参考資料</a:t>
            </a:r>
          </a:p>
        </p:txBody>
      </p:sp>
      <p:sp>
        <p:nvSpPr>
          <p:cNvPr id="9" name="object 15">
            <a:extLst>
              <a:ext uri="{FF2B5EF4-FFF2-40B4-BE49-F238E27FC236}">
                <a16:creationId xmlns:a16="http://schemas.microsoft.com/office/drawing/2014/main" id="{47711161-D67D-F6C9-CA3C-0C12CE764E5A}"/>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GREEN×EXPO</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 </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2027</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 で学べる</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3</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つの探究</a:t>
            </a:r>
            <a:endPar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endParaRPr>
          </a:p>
        </p:txBody>
      </p:sp>
      <p:pic>
        <p:nvPicPr>
          <p:cNvPr id="5" name="図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9DBA1911-32BF-846E-5594-8C036B7C28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093" y="1669646"/>
            <a:ext cx="5720805" cy="2359530"/>
          </a:xfrm>
          <a:prstGeom prst="rect">
            <a:avLst/>
          </a:prstGeom>
        </p:spPr>
      </p:pic>
      <p:pic>
        <p:nvPicPr>
          <p:cNvPr id="7" name="図 6" descr="テキスト&#10;&#10;AI 生成コンテンツは誤りを含む可能性があります。">
            <a:extLst>
              <a:ext uri="{FF2B5EF4-FFF2-40B4-BE49-F238E27FC236}">
                <a16:creationId xmlns:a16="http://schemas.microsoft.com/office/drawing/2014/main" id="{8AF2146F-81F6-7915-EC34-112011DB92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093" y="4208840"/>
            <a:ext cx="5720805" cy="2388708"/>
          </a:xfrm>
          <a:prstGeom prst="rect">
            <a:avLst/>
          </a:prstGeom>
        </p:spPr>
      </p:pic>
      <p:pic>
        <p:nvPicPr>
          <p:cNvPr id="10" name="図 9" descr="テキスト&#10;&#10;AI 生成コンテンツは誤りを含む可能性があります。">
            <a:extLst>
              <a:ext uri="{FF2B5EF4-FFF2-40B4-BE49-F238E27FC236}">
                <a16:creationId xmlns:a16="http://schemas.microsoft.com/office/drawing/2014/main" id="{2DAC95DD-282D-E5E7-0587-5A31D7B9C7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093" y="6777213"/>
            <a:ext cx="5720805" cy="3356125"/>
          </a:xfrm>
          <a:prstGeom prst="rect">
            <a:avLst/>
          </a:prstGeom>
        </p:spPr>
      </p:pic>
      <p:sp>
        <p:nvSpPr>
          <p:cNvPr id="14" name="スライド番号プレースホルダー 1">
            <a:extLst>
              <a:ext uri="{FF2B5EF4-FFF2-40B4-BE49-F238E27FC236}">
                <a16:creationId xmlns:a16="http://schemas.microsoft.com/office/drawing/2014/main" id="{AA74F341-40A2-4A9D-4E32-80EB39614B18}"/>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16</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035586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C783B-31DE-A966-6BE5-8EC50EE5631A}"/>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E9698959-DD6A-BE28-2D97-763918AC069A}"/>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D4FB183E-86A3-96E3-0649-EE668A43CF7F}"/>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4969AF87-6E8C-460C-DDF7-0344F058F8C5}"/>
              </a:ext>
            </a:extLst>
          </p:cNvPr>
          <p:cNvSpPr>
            <a:spLocks noGrp="1"/>
          </p:cNvSpPr>
          <p:nvPr>
            <p:ph type="title"/>
          </p:nvPr>
        </p:nvSpPr>
        <p:spPr>
          <a:xfrm>
            <a:off x="1263650" y="586451"/>
            <a:ext cx="5410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．参考資料</a:t>
            </a:r>
          </a:p>
        </p:txBody>
      </p:sp>
      <p:sp>
        <p:nvSpPr>
          <p:cNvPr id="9" name="object 15">
            <a:extLst>
              <a:ext uri="{FF2B5EF4-FFF2-40B4-BE49-F238E27FC236}">
                <a16:creationId xmlns:a16="http://schemas.microsoft.com/office/drawing/2014/main" id="{331683F1-F02C-FA79-AC71-9F4AD21FDC0F}"/>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■おわりに</a:t>
            </a:r>
            <a:endPar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endParaRPr>
          </a:p>
        </p:txBody>
      </p:sp>
      <p:sp>
        <p:nvSpPr>
          <p:cNvPr id="11" name="テキスト ボックス 10">
            <a:extLst>
              <a:ext uri="{FF2B5EF4-FFF2-40B4-BE49-F238E27FC236}">
                <a16:creationId xmlns:a16="http://schemas.microsoft.com/office/drawing/2014/main" id="{668E9530-DC25-8006-E61E-33AE5B42218F}"/>
              </a:ext>
            </a:extLst>
          </p:cNvPr>
          <p:cNvSpPr txBox="1"/>
          <p:nvPr/>
        </p:nvSpPr>
        <p:spPr>
          <a:xfrm>
            <a:off x="882067" y="1581367"/>
            <a:ext cx="5820410" cy="4524315"/>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本教材を通じて目指したのは、高校生の皆さんが地球規模の課題を「遠い世界の出来事」ではなく、自らの手でデザインできる「自分たちの未来」として捉え直すきっかけを創ることです。</a:t>
            </a:r>
          </a:p>
          <a:p>
            <a:pPr algn="just"/>
            <a:endParaRPr lang="ja-JP" altLang="en-US"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a:t>
            </a:r>
            <a:r>
              <a:rPr lang="en-US" altLang="ja-JP" sz="1200">
                <a:latin typeface="UD デジタル 教科書体 NK-B" panose="02020700000000000000" pitchFamily="18" charset="-128"/>
                <a:ea typeface="UD デジタル 教科書体 NK-B" panose="02020700000000000000" pitchFamily="18" charset="-128"/>
                <a:cs typeface="SimSun"/>
              </a:rPr>
              <a:t>GREEN×EXPO 2027</a:t>
            </a:r>
            <a:r>
              <a:rPr lang="ja-JP" altLang="en-US" sz="1200">
                <a:latin typeface="UD デジタル 教科書体 NK-B" panose="02020700000000000000" pitchFamily="18" charset="-128"/>
                <a:ea typeface="UD デジタル 教科書体 NK-B" panose="02020700000000000000" pitchFamily="18" charset="-128"/>
                <a:cs typeface="SimSun"/>
              </a:rPr>
              <a:t>」が掲げる「幸せを創る明日の風景」は、博覧会という一過性のイベントで完結するものではありません。教室での探究活動から生まれた小さな問いやアイデアが、</a:t>
            </a:r>
            <a:r>
              <a:rPr lang="en-US" altLang="ja-JP" sz="1200">
                <a:latin typeface="UD デジタル 教科書体 NK-B" panose="02020700000000000000" pitchFamily="18" charset="-128"/>
                <a:ea typeface="UD デジタル 教科書体 NK-B" panose="02020700000000000000" pitchFamily="18" charset="-128"/>
                <a:cs typeface="SimSun"/>
              </a:rPr>
              <a:t>2027</a:t>
            </a:r>
            <a:r>
              <a:rPr lang="ja-JP" altLang="en-US" sz="1200">
                <a:latin typeface="UD デジタル 教科書体 NK-B" panose="02020700000000000000" pitchFamily="18" charset="-128"/>
                <a:ea typeface="UD デジタル 教科書体 NK-B" panose="02020700000000000000" pitchFamily="18" charset="-128"/>
                <a:cs typeface="SimSun"/>
              </a:rPr>
              <a:t>年の横浜でのリアルな体験を通じて確信に変わり、やがて社会をより良く動かすアクションへと発展させる未来を想像しながら、プログラムをご活用いただけますと幸いです。</a:t>
            </a:r>
          </a:p>
          <a:p>
            <a:pPr algn="just"/>
            <a:endParaRPr lang="ja-JP" altLang="en-US"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ぜひ発展的な学習の場として、</a:t>
            </a:r>
            <a:r>
              <a:rPr lang="en-US" altLang="ja-JP" sz="1200">
                <a:latin typeface="UD デジタル 教科書体 NK-B" panose="02020700000000000000" pitchFamily="18" charset="-128"/>
                <a:ea typeface="UD デジタル 教科書体 NK-B" panose="02020700000000000000" pitchFamily="18" charset="-128"/>
                <a:cs typeface="SimSun"/>
              </a:rPr>
              <a:t>GREEN×EXPO2027</a:t>
            </a:r>
            <a:r>
              <a:rPr lang="ja-JP" altLang="en-US" sz="1200">
                <a:latin typeface="UD デジタル 教科書体 NK-B" panose="02020700000000000000" pitchFamily="18" charset="-128"/>
                <a:ea typeface="UD デジタル 教科書体 NK-B" panose="02020700000000000000" pitchFamily="18" charset="-128"/>
                <a:cs typeface="SimSun"/>
              </a:rPr>
              <a:t>にお越しください。</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皆様のご来場を心よりお待ちしております。</a:t>
            </a:r>
          </a:p>
          <a:p>
            <a:pPr algn="just"/>
            <a:endParaRPr lang="ja-JP" altLang="en-US" sz="1200">
              <a:latin typeface="UD デジタル 教科書体 NK-B" panose="02020700000000000000" pitchFamily="18" charset="-128"/>
              <a:ea typeface="UD デジタル 教科書体 NK-B" panose="02020700000000000000" pitchFamily="18" charset="-128"/>
              <a:cs typeface="SimSun"/>
            </a:endParaRPr>
          </a:p>
          <a:p>
            <a:pPr algn="just"/>
            <a:r>
              <a:rPr lang="en-US" altLang="ja-JP" sz="1200">
                <a:latin typeface="UD デジタル 教科書体 NK-B" panose="02020700000000000000" pitchFamily="18" charset="-128"/>
                <a:ea typeface="UD デジタル 教科書体 NK-B" panose="02020700000000000000" pitchFamily="18" charset="-128"/>
                <a:cs typeface="SimSun"/>
              </a:rPr>
              <a:t>【</a:t>
            </a:r>
            <a:r>
              <a:rPr lang="ja-JP" altLang="en-US" sz="1200">
                <a:latin typeface="UD デジタル 教科書体 NK-B" panose="02020700000000000000" pitchFamily="18" charset="-128"/>
                <a:ea typeface="UD デジタル 教科書体 NK-B" panose="02020700000000000000" pitchFamily="18" charset="-128"/>
                <a:cs typeface="SimSun"/>
              </a:rPr>
              <a:t>協力企業</a:t>
            </a:r>
            <a:r>
              <a:rPr lang="en-US" altLang="ja-JP" sz="1000">
                <a:latin typeface="UD デジタル 教科書体 NK-B" panose="02020700000000000000" pitchFamily="18" charset="-128"/>
                <a:ea typeface="UD デジタル 教科書体 NK-B" panose="02020700000000000000" pitchFamily="18" charset="-128"/>
                <a:cs typeface="SimSun"/>
              </a:rPr>
              <a:t>】※</a:t>
            </a:r>
            <a:r>
              <a:rPr lang="ja-JP" altLang="en-US" sz="1000">
                <a:latin typeface="UD デジタル 教科書体 NK-B" panose="02020700000000000000" pitchFamily="18" charset="-128"/>
                <a:ea typeface="UD デジタル 教科書体 NK-B" panose="02020700000000000000" pitchFamily="18" charset="-128"/>
                <a:cs typeface="SimSun"/>
              </a:rPr>
              <a:t>五十音順</a:t>
            </a:r>
            <a:endParaRPr lang="en-US" altLang="ja-JP" sz="1000">
              <a:latin typeface="UD デジタル 教科書体 NK-B" panose="02020700000000000000" pitchFamily="18" charset="-128"/>
              <a:ea typeface="UD デジタル 教科書体 NK-B" panose="02020700000000000000" pitchFamily="18" charset="-128"/>
              <a:cs typeface="SimSun"/>
            </a:endParaRPr>
          </a:p>
          <a:p>
            <a:pPr algn="just"/>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清水建設株式会社</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大和ハウス工業株式会社</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大和リース株式会社</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株式会社東急エージェンシー</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東急株式会社</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東急建設株式会社</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東急不動産ホールディングス株式会社</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株式会社ファームノート</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株式会社明治</a:t>
            </a:r>
            <a:endParaRPr lang="ja-JP" altLang="en-US" sz="1200">
              <a:latin typeface="UD デジタル 教科書体 NK-B" panose="02020700000000000000" pitchFamily="18" charset="-128"/>
              <a:ea typeface="UD デジタル 教科書体 NK-B" panose="02020700000000000000" pitchFamily="18" charset="-128"/>
              <a:cs typeface="PMingLiU"/>
            </a:endParaRPr>
          </a:p>
        </p:txBody>
      </p:sp>
      <p:sp>
        <p:nvSpPr>
          <p:cNvPr id="5" name="object 26">
            <a:extLst>
              <a:ext uri="{FF2B5EF4-FFF2-40B4-BE49-F238E27FC236}">
                <a16:creationId xmlns:a16="http://schemas.microsoft.com/office/drawing/2014/main" id="{5077CB0C-82CB-641B-67FD-B3930BF6C805}"/>
              </a:ext>
            </a:extLst>
          </p:cNvPr>
          <p:cNvSpPr/>
          <p:nvPr/>
        </p:nvSpPr>
        <p:spPr>
          <a:xfrm>
            <a:off x="979170" y="8883544"/>
            <a:ext cx="5641340" cy="29209"/>
          </a:xfrm>
          <a:custGeom>
            <a:avLst/>
            <a:gdLst/>
            <a:ahLst/>
            <a:cxnLst/>
            <a:rect l="l" t="t" r="r" b="b"/>
            <a:pathLst>
              <a:path w="5641340" h="29209">
                <a:moveTo>
                  <a:pt x="5640925" y="28585"/>
                </a:moveTo>
                <a:lnTo>
                  <a:pt x="0" y="28585"/>
                </a:lnTo>
                <a:lnTo>
                  <a:pt x="0" y="0"/>
                </a:lnTo>
                <a:lnTo>
                  <a:pt x="5640925" y="0"/>
                </a:lnTo>
                <a:lnTo>
                  <a:pt x="5640925" y="28585"/>
                </a:lnTo>
                <a:close/>
              </a:path>
            </a:pathLst>
          </a:custGeom>
          <a:solidFill>
            <a:srgbClr val="E60012"/>
          </a:solidFill>
        </p:spPr>
        <p:txBody>
          <a:bodyPr wrap="square" lIns="0" tIns="0" rIns="0" bIns="0" rtlCol="0"/>
          <a:lstStyle/>
          <a:p>
            <a:endParaRPr>
              <a:latin typeface="UD デジタル 教科書体 NK-B" panose="02020700000000000000" pitchFamily="18" charset="-128"/>
              <a:ea typeface="UD デジタル 教科書体 NK-B" panose="02020700000000000000" pitchFamily="18" charset="-128"/>
            </a:endParaRPr>
          </a:p>
        </p:txBody>
      </p:sp>
      <p:grpSp>
        <p:nvGrpSpPr>
          <p:cNvPr id="7" name="object 27">
            <a:extLst>
              <a:ext uri="{FF2B5EF4-FFF2-40B4-BE49-F238E27FC236}">
                <a16:creationId xmlns:a16="http://schemas.microsoft.com/office/drawing/2014/main" id="{DD0B2DBC-6132-4355-D3F8-F7407EB35CA6}"/>
              </a:ext>
            </a:extLst>
          </p:cNvPr>
          <p:cNvGrpSpPr/>
          <p:nvPr/>
        </p:nvGrpSpPr>
        <p:grpSpPr>
          <a:xfrm>
            <a:off x="1257408" y="9051361"/>
            <a:ext cx="5104130" cy="1257922"/>
            <a:chOff x="1238175" y="8730216"/>
            <a:chExt cx="5104130" cy="1377315"/>
          </a:xfrm>
        </p:grpSpPr>
        <p:pic>
          <p:nvPicPr>
            <p:cNvPr id="10" name="object 28">
              <a:extLst>
                <a:ext uri="{FF2B5EF4-FFF2-40B4-BE49-F238E27FC236}">
                  <a16:creationId xmlns:a16="http://schemas.microsoft.com/office/drawing/2014/main" id="{B3B6C479-2C13-725C-A3AB-13122DCE52DE}"/>
                </a:ext>
              </a:extLst>
            </p:cNvPr>
            <p:cNvPicPr/>
            <p:nvPr/>
          </p:nvPicPr>
          <p:blipFill>
            <a:blip r:embed="rId3" cstate="print"/>
            <a:stretch>
              <a:fillRect/>
            </a:stretch>
          </p:blipFill>
          <p:spPr>
            <a:xfrm>
              <a:off x="1238175" y="8730216"/>
              <a:ext cx="5103810" cy="1376690"/>
            </a:xfrm>
            <a:prstGeom prst="rect">
              <a:avLst/>
            </a:prstGeom>
          </p:spPr>
        </p:pic>
        <p:sp>
          <p:nvSpPr>
            <p:cNvPr id="14" name="object 29">
              <a:extLst>
                <a:ext uri="{FF2B5EF4-FFF2-40B4-BE49-F238E27FC236}">
                  <a16:creationId xmlns:a16="http://schemas.microsoft.com/office/drawing/2014/main" id="{EAC97514-8AFB-918D-50EE-6BE1EDD19511}"/>
                </a:ext>
              </a:extLst>
            </p:cNvPr>
            <p:cNvSpPr/>
            <p:nvPr/>
          </p:nvSpPr>
          <p:spPr>
            <a:xfrm>
              <a:off x="1378154" y="9284420"/>
              <a:ext cx="410209" cy="321310"/>
            </a:xfrm>
            <a:custGeom>
              <a:avLst/>
              <a:gdLst/>
              <a:ahLst/>
              <a:cxnLst/>
              <a:rect l="l" t="t" r="r" b="b"/>
              <a:pathLst>
                <a:path w="410210" h="321309">
                  <a:moveTo>
                    <a:pt x="409785" y="320810"/>
                  </a:moveTo>
                  <a:lnTo>
                    <a:pt x="0" y="320810"/>
                  </a:lnTo>
                  <a:lnTo>
                    <a:pt x="0" y="0"/>
                  </a:lnTo>
                  <a:lnTo>
                    <a:pt x="409785" y="0"/>
                  </a:lnTo>
                  <a:lnTo>
                    <a:pt x="409785" y="320810"/>
                  </a:lnTo>
                  <a:close/>
                </a:path>
              </a:pathLst>
            </a:custGeom>
            <a:solidFill>
              <a:srgbClr val="FFFFFF"/>
            </a:solidFill>
          </p:spPr>
          <p:txBody>
            <a:bodyPr wrap="square" lIns="0" tIns="0" rIns="0" bIns="0" rtlCol="0"/>
            <a:lstStyle/>
            <a:p>
              <a:endParaRPr>
                <a:latin typeface="UD デジタル 教科書体 NK-B" panose="02020700000000000000" pitchFamily="18" charset="-128"/>
                <a:ea typeface="UD デジタル 教科書体 NK-B" panose="02020700000000000000" pitchFamily="18" charset="-128"/>
              </a:endParaRPr>
            </a:p>
          </p:txBody>
        </p:sp>
      </p:grpSp>
      <p:sp>
        <p:nvSpPr>
          <p:cNvPr id="16" name="object 32">
            <a:extLst>
              <a:ext uri="{FF2B5EF4-FFF2-40B4-BE49-F238E27FC236}">
                <a16:creationId xmlns:a16="http://schemas.microsoft.com/office/drawing/2014/main" id="{1386F50E-24C8-1380-DF03-B56CDD6726BA}"/>
              </a:ext>
            </a:extLst>
          </p:cNvPr>
          <p:cNvSpPr txBox="1"/>
          <p:nvPr/>
        </p:nvSpPr>
        <p:spPr>
          <a:xfrm>
            <a:off x="961735" y="8492250"/>
            <a:ext cx="1354455" cy="293670"/>
          </a:xfrm>
          <a:prstGeom prst="rect">
            <a:avLst/>
          </a:prstGeom>
        </p:spPr>
        <p:txBody>
          <a:bodyPr vert="horz" wrap="square" lIns="0" tIns="16510" rIns="0" bIns="0" rtlCol="0">
            <a:spAutoFit/>
          </a:bodyPr>
          <a:lstStyle/>
          <a:p>
            <a:pPr marL="12700">
              <a:lnSpc>
                <a:spcPct val="100000"/>
              </a:lnSpc>
              <a:spcBef>
                <a:spcPts val="130"/>
              </a:spcBef>
            </a:pPr>
            <a:r>
              <a:rPr b="1" dirty="0">
                <a:solidFill>
                  <a:srgbClr val="33424B"/>
                </a:solidFill>
                <a:latin typeface="UD デジタル 教科書体 NK-B" panose="02020700000000000000" pitchFamily="18" charset="-128"/>
                <a:ea typeface="UD デジタル 教科書体 NK-B" panose="02020700000000000000" pitchFamily="18" charset="-128"/>
                <a:cs typeface="Malgun Gothic"/>
              </a:rPr>
              <a:t>お問合せ先</a:t>
            </a:r>
            <a:endParaRPr dirty="0">
              <a:latin typeface="UD デジタル 教科書体 NK-B" panose="02020700000000000000" pitchFamily="18" charset="-128"/>
              <a:ea typeface="UD デジタル 教科書体 NK-B" panose="02020700000000000000" pitchFamily="18" charset="-128"/>
              <a:cs typeface="Malgun Gothic"/>
            </a:endParaRPr>
          </a:p>
        </p:txBody>
      </p:sp>
      <p:sp>
        <p:nvSpPr>
          <p:cNvPr id="17" name="object 33">
            <a:extLst>
              <a:ext uri="{FF2B5EF4-FFF2-40B4-BE49-F238E27FC236}">
                <a16:creationId xmlns:a16="http://schemas.microsoft.com/office/drawing/2014/main" id="{F68ECE75-0B49-9703-01C7-395B577C29C2}"/>
              </a:ext>
            </a:extLst>
          </p:cNvPr>
          <p:cNvSpPr txBox="1"/>
          <p:nvPr/>
        </p:nvSpPr>
        <p:spPr>
          <a:xfrm>
            <a:off x="1432037" y="9163963"/>
            <a:ext cx="379730" cy="255198"/>
          </a:xfrm>
          <a:prstGeom prst="rect">
            <a:avLst/>
          </a:prstGeom>
        </p:spPr>
        <p:txBody>
          <a:bodyPr vert="horz" wrap="square" lIns="0" tIns="16510" rIns="0" bIns="0" rtlCol="0">
            <a:spAutoFit/>
          </a:bodyPr>
          <a:lstStyle/>
          <a:p>
            <a:pPr marL="12700">
              <a:lnSpc>
                <a:spcPct val="100000"/>
              </a:lnSpc>
              <a:spcBef>
                <a:spcPts val="130"/>
              </a:spcBef>
            </a:pPr>
            <a:r>
              <a:rPr lang="ja-JP" altLang="en-US" sz="1550" spc="-170" dirty="0">
                <a:solidFill>
                  <a:srgbClr val="33424B"/>
                </a:solidFill>
                <a:latin typeface="UD デジタル 教科書体 NK-B" panose="02020700000000000000" pitchFamily="18" charset="-128"/>
                <a:ea typeface="UD デジタル 教科書体 NK-B" panose="02020700000000000000" pitchFamily="18" charset="-128"/>
                <a:cs typeface="Microsoft JhengHei"/>
              </a:rPr>
              <a:t>窓口</a:t>
            </a:r>
            <a:endParaRPr sz="1550" dirty="0">
              <a:latin typeface="UD デジタル 教科書体 NK-B" panose="02020700000000000000" pitchFamily="18" charset="-128"/>
              <a:ea typeface="UD デジタル 教科書体 NK-B" panose="02020700000000000000" pitchFamily="18" charset="-128"/>
              <a:cs typeface="Microsoft JhengHei"/>
            </a:endParaRPr>
          </a:p>
        </p:txBody>
      </p:sp>
      <p:sp>
        <p:nvSpPr>
          <p:cNvPr id="18" name="object 36">
            <a:extLst>
              <a:ext uri="{FF2B5EF4-FFF2-40B4-BE49-F238E27FC236}">
                <a16:creationId xmlns:a16="http://schemas.microsoft.com/office/drawing/2014/main" id="{D91E4A87-9D2B-2E11-66DF-DA62681715D6}"/>
              </a:ext>
            </a:extLst>
          </p:cNvPr>
          <p:cNvSpPr txBox="1"/>
          <p:nvPr/>
        </p:nvSpPr>
        <p:spPr>
          <a:xfrm>
            <a:off x="1435111" y="9559497"/>
            <a:ext cx="379730" cy="255198"/>
          </a:xfrm>
          <a:prstGeom prst="rect">
            <a:avLst/>
          </a:prstGeom>
        </p:spPr>
        <p:txBody>
          <a:bodyPr vert="horz" wrap="square" lIns="0" tIns="16510" rIns="0" bIns="0" rtlCol="0">
            <a:spAutoFit/>
          </a:bodyPr>
          <a:lstStyle/>
          <a:p>
            <a:pPr marL="12700">
              <a:lnSpc>
                <a:spcPct val="100000"/>
              </a:lnSpc>
              <a:spcBef>
                <a:spcPts val="130"/>
              </a:spcBef>
            </a:pPr>
            <a:r>
              <a:rPr sz="1550" spc="-130" dirty="0">
                <a:solidFill>
                  <a:srgbClr val="33424B"/>
                </a:solidFill>
                <a:latin typeface="UD デジタル 教科書体 NK-B" panose="02020700000000000000" pitchFamily="18" charset="-128"/>
                <a:ea typeface="UD デジタル 教科書体 NK-B" panose="02020700000000000000" pitchFamily="18" charset="-128"/>
                <a:cs typeface="SimSun"/>
              </a:rPr>
              <a:t>担当</a:t>
            </a:r>
            <a:endParaRPr sz="1550" dirty="0">
              <a:latin typeface="UD デジタル 教科書体 NK-B" panose="02020700000000000000" pitchFamily="18" charset="-128"/>
              <a:ea typeface="UD デジタル 教科書体 NK-B" panose="02020700000000000000" pitchFamily="18" charset="-128"/>
              <a:cs typeface="SimSun"/>
            </a:endParaRPr>
          </a:p>
        </p:txBody>
      </p:sp>
      <p:sp>
        <p:nvSpPr>
          <p:cNvPr id="19" name="スライド番号プレースホルダー 1">
            <a:extLst>
              <a:ext uri="{FF2B5EF4-FFF2-40B4-BE49-F238E27FC236}">
                <a16:creationId xmlns:a16="http://schemas.microsoft.com/office/drawing/2014/main" id="{EC642E77-0804-A0A8-6566-0C776805D410}"/>
              </a:ext>
            </a:extLst>
          </p:cNvPr>
          <p:cNvSpPr txBox="1">
            <a:spLocks/>
          </p:cNvSpPr>
          <p:nvPr/>
        </p:nvSpPr>
        <p:spPr>
          <a:xfrm>
            <a:off x="6902450" y="10379075"/>
            <a:ext cx="5975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17</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1008B8AC-2D37-9F7F-1D71-B0E75FE0A68E}"/>
              </a:ext>
            </a:extLst>
          </p:cNvPr>
          <p:cNvSpPr txBox="1"/>
          <p:nvPr/>
        </p:nvSpPr>
        <p:spPr>
          <a:xfrm>
            <a:off x="2051462" y="9163963"/>
            <a:ext cx="3953630" cy="307777"/>
          </a:xfrm>
          <a:prstGeom prst="rect">
            <a:avLst/>
          </a:prstGeom>
          <a:noFill/>
        </p:spPr>
        <p:txBody>
          <a:bodyPr wrap="square">
            <a:spAutoFit/>
          </a:bodyPr>
          <a:lstStyle/>
          <a:p>
            <a:r>
              <a:rPr lang="en-US" altLang="ja-JP" sz="1400" b="1">
                <a:solidFill>
                  <a:schemeClr val="tx1">
                    <a:lumMod val="65000"/>
                    <a:lumOff val="35000"/>
                  </a:schemeClr>
                </a:solidFill>
                <a:latin typeface="UD デジタル 教科書体 NK-B" panose="02020700000000000000" pitchFamily="18" charset="-128"/>
                <a:ea typeface="UD デジタル 教科書体 NK-B" panose="02020700000000000000" pitchFamily="18" charset="-128"/>
              </a:rPr>
              <a:t>GREEN×EXPO</a:t>
            </a:r>
            <a:r>
              <a:rPr lang="ja-JP" altLang="en-US" sz="1400" b="1">
                <a:solidFill>
                  <a:schemeClr val="tx1">
                    <a:lumMod val="65000"/>
                    <a:lumOff val="35000"/>
                  </a:schemeClr>
                </a:solidFill>
                <a:latin typeface="UD デジタル 教科書体 NK-B" panose="02020700000000000000" pitchFamily="18" charset="-128"/>
                <a:ea typeface="UD デジタル 教科書体 NK-B" panose="02020700000000000000" pitchFamily="18" charset="-128"/>
              </a:rPr>
              <a:t>協会　機運醸成部　機運醸成課</a:t>
            </a:r>
            <a:endParaRPr lang="ja-JP" altLang="en-US" sz="1400">
              <a:solidFill>
                <a:schemeClr val="tx1">
                  <a:lumMod val="65000"/>
                  <a:lumOff val="35000"/>
                </a:schemeClr>
              </a:solidFill>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47425408-8A2D-338A-172C-E8AFBD115CA0}"/>
              </a:ext>
            </a:extLst>
          </p:cNvPr>
          <p:cNvSpPr txBox="1"/>
          <p:nvPr/>
        </p:nvSpPr>
        <p:spPr>
          <a:xfrm>
            <a:off x="2051462" y="9574319"/>
            <a:ext cx="3953630" cy="307777"/>
          </a:xfrm>
          <a:prstGeom prst="rect">
            <a:avLst/>
          </a:prstGeom>
          <a:noFill/>
        </p:spPr>
        <p:txBody>
          <a:bodyPr wrap="square">
            <a:spAutoFit/>
          </a:bodyPr>
          <a:lstStyle/>
          <a:p>
            <a:r>
              <a:rPr lang="ja-JP" altLang="en-US" sz="1400" b="1">
                <a:solidFill>
                  <a:schemeClr val="tx1">
                    <a:lumMod val="65000"/>
                    <a:lumOff val="35000"/>
                  </a:schemeClr>
                </a:solidFill>
                <a:latin typeface="UD デジタル 教科書体 NK-B" panose="02020700000000000000" pitchFamily="18" charset="-128"/>
                <a:ea typeface="UD デジタル 教科書体 NK-B" panose="02020700000000000000" pitchFamily="18" charset="-128"/>
              </a:rPr>
              <a:t>教育旅行担当：斉藤・山中・北條・深谷</a:t>
            </a:r>
          </a:p>
        </p:txBody>
      </p:sp>
      <p:sp>
        <p:nvSpPr>
          <p:cNvPr id="13" name="テキスト ボックス 12">
            <a:extLst>
              <a:ext uri="{FF2B5EF4-FFF2-40B4-BE49-F238E27FC236}">
                <a16:creationId xmlns:a16="http://schemas.microsoft.com/office/drawing/2014/main" id="{93E5C948-B452-2397-9285-208709D2BC37}"/>
              </a:ext>
            </a:extLst>
          </p:cNvPr>
          <p:cNvSpPr txBox="1"/>
          <p:nvPr/>
        </p:nvSpPr>
        <p:spPr>
          <a:xfrm>
            <a:off x="2051462" y="9928056"/>
            <a:ext cx="3953630" cy="307777"/>
          </a:xfrm>
          <a:prstGeom prst="rect">
            <a:avLst/>
          </a:prstGeom>
          <a:noFill/>
        </p:spPr>
        <p:txBody>
          <a:bodyPr wrap="square">
            <a:spAutoFit/>
          </a:bodyPr>
          <a:lstStyle/>
          <a:p>
            <a:r>
              <a:rPr lang="en-US" altLang="ja-JP" sz="1400" b="1">
                <a:solidFill>
                  <a:schemeClr val="tx1">
                    <a:lumMod val="65000"/>
                    <a:lumOff val="35000"/>
                  </a:schemeClr>
                </a:solidFill>
                <a:latin typeface="UD デジタル 教科書体 NK-B" panose="02020700000000000000" pitchFamily="18" charset="-128"/>
                <a:ea typeface="UD デジタル 教科書体 NK-B" panose="02020700000000000000" pitchFamily="18" charset="-128"/>
              </a:rPr>
              <a:t>kyoiku@expo2027yokohama.or.jp</a:t>
            </a:r>
            <a:endParaRPr lang="ja-JP" altLang="en-US" sz="1400">
              <a:solidFill>
                <a:schemeClr val="tx1">
                  <a:lumMod val="65000"/>
                  <a:lumOff val="35000"/>
                </a:schemeClr>
              </a:solidFill>
              <a:latin typeface="UD デジタル 教科書体 NK-B" panose="02020700000000000000" pitchFamily="18" charset="-128"/>
              <a:ea typeface="UD デジタル 教科書体 NK-B" panose="02020700000000000000" pitchFamily="18" charset="-128"/>
            </a:endParaRPr>
          </a:p>
        </p:txBody>
      </p:sp>
      <p:grpSp>
        <p:nvGrpSpPr>
          <p:cNvPr id="22" name="グループ化 21">
            <a:extLst>
              <a:ext uri="{FF2B5EF4-FFF2-40B4-BE49-F238E27FC236}">
                <a16:creationId xmlns:a16="http://schemas.microsoft.com/office/drawing/2014/main" id="{8CE4A9C4-6C9A-BC90-A887-540EABE49C85}"/>
              </a:ext>
            </a:extLst>
          </p:cNvPr>
          <p:cNvGrpSpPr/>
          <p:nvPr/>
        </p:nvGrpSpPr>
        <p:grpSpPr>
          <a:xfrm>
            <a:off x="919320" y="6265330"/>
            <a:ext cx="5718758" cy="1972852"/>
            <a:chOff x="882067" y="6278396"/>
            <a:chExt cx="5718758" cy="1972852"/>
          </a:xfrm>
        </p:grpSpPr>
        <p:sp>
          <p:nvSpPr>
            <p:cNvPr id="4" name="四角形: 角を丸くする 3">
              <a:extLst>
                <a:ext uri="{FF2B5EF4-FFF2-40B4-BE49-F238E27FC236}">
                  <a16:creationId xmlns:a16="http://schemas.microsoft.com/office/drawing/2014/main" id="{68BFE679-B4CD-A52D-62BE-A2E3750641AF}"/>
                </a:ext>
              </a:extLst>
            </p:cNvPr>
            <p:cNvSpPr/>
            <p:nvPr/>
          </p:nvSpPr>
          <p:spPr>
            <a:xfrm>
              <a:off x="882067" y="6278396"/>
              <a:ext cx="5718758" cy="1972852"/>
            </a:xfrm>
            <a:prstGeom prst="roundRect">
              <a:avLst>
                <a:gd name="adj" fmla="val 5723"/>
              </a:avLst>
            </a:prstGeom>
            <a:solidFill>
              <a:srgbClr val="0EACA8">
                <a:alpha val="10196"/>
              </a:srgbClr>
            </a:solidFill>
            <a:ln>
              <a:solidFill>
                <a:srgbClr val="0EAC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図 20" descr="QR コード&#10;&#10;AI 生成コンテンツは誤りを含む可能性があります。">
              <a:extLst>
                <a:ext uri="{FF2B5EF4-FFF2-40B4-BE49-F238E27FC236}">
                  <a16:creationId xmlns:a16="http://schemas.microsoft.com/office/drawing/2014/main" id="{554A1658-50A9-37E1-B314-74FB655346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3156" y="6365316"/>
              <a:ext cx="1799012" cy="1799012"/>
            </a:xfrm>
            <a:prstGeom prst="rect">
              <a:avLst/>
            </a:prstGeom>
          </p:spPr>
        </p:pic>
        <p:sp>
          <p:nvSpPr>
            <p:cNvPr id="15" name="object 15">
              <a:extLst>
                <a:ext uri="{FF2B5EF4-FFF2-40B4-BE49-F238E27FC236}">
                  <a16:creationId xmlns:a16="http://schemas.microsoft.com/office/drawing/2014/main" id="{351D90E6-7E1B-A7A1-14EE-4AC637F8A14A}"/>
                </a:ext>
              </a:extLst>
            </p:cNvPr>
            <p:cNvSpPr txBox="1"/>
            <p:nvPr/>
          </p:nvSpPr>
          <p:spPr>
            <a:xfrm>
              <a:off x="1024867" y="6494382"/>
              <a:ext cx="3259632" cy="229486"/>
            </a:xfrm>
            <a:prstGeom prst="rect">
              <a:avLst/>
            </a:prstGeom>
            <a:noFill/>
          </p:spPr>
          <p:txBody>
            <a:bodyPr vert="horz" wrap="square" lIns="0" tIns="16510" rIns="0" bIns="0" rtlCol="0">
              <a:spAutoFit/>
            </a:bodyPr>
            <a:lstStyle/>
            <a:p>
              <a:pPr marL="18415" marR="127000" algn="ctr">
                <a:lnSpc>
                  <a:spcPts val="1580"/>
                </a:lnSpc>
                <a:spcBef>
                  <a:spcPts val="1460"/>
                </a:spcBef>
              </a:pPr>
              <a:r>
                <a:rPr lang="ja-JP" altLang="en-US" sz="1600" b="1">
                  <a:solidFill>
                    <a:schemeClr val="tx1"/>
                  </a:solidFill>
                  <a:latin typeface="UD デジタル 教科書体 NK-B" panose="02020700000000000000" pitchFamily="18" charset="-128"/>
                  <a:ea typeface="UD デジタル 教科書体 NK-B" panose="02020700000000000000" pitchFamily="18" charset="-128"/>
                  <a:cs typeface="BIZ UDPGothic"/>
                </a:rPr>
                <a:t>＊授業実施後アンケートのお願い＊</a:t>
              </a:r>
              <a:endParaRPr lang="en-US" altLang="ja-JP" sz="1600" b="1">
                <a:solidFill>
                  <a:schemeClr val="tx1"/>
                </a:solidFill>
                <a:latin typeface="UD デジタル 教科書体 NK-B" panose="02020700000000000000" pitchFamily="18" charset="-128"/>
                <a:ea typeface="UD デジタル 教科書体 NK-B" panose="02020700000000000000" pitchFamily="18" charset="-128"/>
                <a:cs typeface="BIZ UDPGothic"/>
              </a:endParaRPr>
            </a:p>
          </p:txBody>
        </p:sp>
        <p:sp>
          <p:nvSpPr>
            <p:cNvPr id="20" name="テキスト ボックス 19">
              <a:extLst>
                <a:ext uri="{FF2B5EF4-FFF2-40B4-BE49-F238E27FC236}">
                  <a16:creationId xmlns:a16="http://schemas.microsoft.com/office/drawing/2014/main" id="{3E5E187E-26BA-6C0E-F10C-4B6C46D9ACE6}"/>
                </a:ext>
              </a:extLst>
            </p:cNvPr>
            <p:cNvSpPr txBox="1"/>
            <p:nvPr/>
          </p:nvSpPr>
          <p:spPr>
            <a:xfrm>
              <a:off x="1176232" y="6781836"/>
              <a:ext cx="2826992" cy="1384995"/>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PMingLiU"/>
                </a:rPr>
                <a:t>授業で本教材を使用されましたら、</a:t>
              </a:r>
              <a:endParaRPr lang="en-US" altLang="ja-JP" sz="1200">
                <a:latin typeface="UD デジタル 教科書体 NK-B" panose="02020700000000000000" pitchFamily="18" charset="-128"/>
                <a:ea typeface="UD デジタル 教科書体 NK-B" panose="02020700000000000000" pitchFamily="18" charset="-128"/>
                <a:cs typeface="PMingLiU"/>
              </a:endParaRPr>
            </a:p>
            <a:p>
              <a:pPr algn="just"/>
              <a:r>
                <a:rPr lang="ja-JP" altLang="en-US" sz="1200">
                  <a:latin typeface="UD デジタル 教科書体 NK-B" panose="02020700000000000000" pitchFamily="18" charset="-128"/>
                  <a:ea typeface="UD デジタル 教科書体 NK-B" panose="02020700000000000000" pitchFamily="18" charset="-128"/>
                  <a:cs typeface="PMingLiU"/>
                </a:rPr>
                <a:t>右の二次元コードより「実施アンケート」の回答をお願いいたします。</a:t>
              </a:r>
              <a:endParaRPr lang="en-US" altLang="ja-JP" sz="1200">
                <a:latin typeface="UD デジタル 教科書体 NK-B" panose="02020700000000000000" pitchFamily="18" charset="-128"/>
                <a:ea typeface="UD デジタル 教科書体 NK-B" panose="02020700000000000000" pitchFamily="18" charset="-128"/>
                <a:cs typeface="PMingLiU"/>
              </a:endParaRPr>
            </a:p>
            <a:p>
              <a:pPr algn="just"/>
              <a:r>
                <a:rPr lang="ja-JP" altLang="en-US" sz="1200">
                  <a:latin typeface="UD デジタル 教科書体 NK-B" panose="02020700000000000000" pitchFamily="18" charset="-128"/>
                  <a:ea typeface="UD デジタル 教科書体 NK-B" panose="02020700000000000000" pitchFamily="18" charset="-128"/>
                  <a:cs typeface="PMingLiU"/>
                </a:rPr>
                <a:t>（教員対象のアンケートです。）</a:t>
              </a:r>
              <a:endParaRPr lang="en-US" altLang="ja-JP" sz="1200">
                <a:latin typeface="UD デジタル 教科書体 NK-B" panose="02020700000000000000" pitchFamily="18" charset="-128"/>
                <a:ea typeface="UD デジタル 教科書体 NK-B" panose="02020700000000000000" pitchFamily="18" charset="-128"/>
                <a:cs typeface="PMingLiU"/>
              </a:endParaRPr>
            </a:p>
            <a:p>
              <a:pPr algn="just"/>
              <a:endParaRPr lang="en-US" altLang="ja-JP" sz="1200">
                <a:latin typeface="UD デジタル 教科書体 NK-B" panose="02020700000000000000" pitchFamily="18" charset="-128"/>
                <a:ea typeface="UD デジタル 教科書体 NK-B" panose="02020700000000000000" pitchFamily="18" charset="-128"/>
                <a:cs typeface="PMingLiU"/>
              </a:endParaRPr>
            </a:p>
            <a:p>
              <a:pPr algn="just"/>
              <a:r>
                <a:rPr lang="ja-JP" altLang="en-US" sz="1200">
                  <a:latin typeface="UD デジタル 教科書体 NK-B" panose="02020700000000000000" pitchFamily="18" charset="-128"/>
                  <a:ea typeface="UD デジタル 教科書体 NK-B" panose="02020700000000000000" pitchFamily="18" charset="-128"/>
                  <a:cs typeface="PMingLiU"/>
                </a:rPr>
                <a:t>回答いただいたアンケートは、</a:t>
              </a:r>
              <a:endParaRPr lang="en-US" altLang="ja-JP" sz="1200">
                <a:latin typeface="UD デジタル 教科書体 NK-B" panose="02020700000000000000" pitchFamily="18" charset="-128"/>
                <a:ea typeface="UD デジタル 教科書体 NK-B" panose="02020700000000000000" pitchFamily="18" charset="-128"/>
                <a:cs typeface="PMingLiU"/>
              </a:endParaRPr>
            </a:p>
            <a:p>
              <a:pPr algn="just"/>
              <a:r>
                <a:rPr lang="ja-JP" altLang="en-US" sz="1200">
                  <a:latin typeface="UD デジタル 教科書体 NK-B" panose="02020700000000000000" pitchFamily="18" charset="-128"/>
                  <a:ea typeface="UD デジタル 教科書体 NK-B" panose="02020700000000000000" pitchFamily="18" charset="-128"/>
                  <a:cs typeface="PMingLiU"/>
                </a:rPr>
                <a:t>今後の運営の参考にさせていただきます。</a:t>
              </a:r>
              <a:endParaRPr lang="en-US" altLang="ja-JP" sz="1200">
                <a:latin typeface="UD デジタル 教科書体 NK-B" panose="02020700000000000000" pitchFamily="18" charset="-128"/>
                <a:ea typeface="UD デジタル 教科書体 NK-B" panose="02020700000000000000" pitchFamily="18" charset="-128"/>
                <a:cs typeface="PMingLiU"/>
              </a:endParaRPr>
            </a:p>
          </p:txBody>
        </p:sp>
      </p:grpSp>
    </p:spTree>
    <p:extLst>
      <p:ext uri="{BB962C8B-B14F-4D97-AF65-F5344CB8AC3E}">
        <p14:creationId xmlns:p14="http://schemas.microsoft.com/office/powerpoint/2010/main" val="3837491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A8610-2800-5A48-5C6B-D0BC38ADA6BF}"/>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0BD463E7-308A-4190-6C2F-18D8D1B4E194}"/>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5" name="object 12">
            <a:extLst>
              <a:ext uri="{FF2B5EF4-FFF2-40B4-BE49-F238E27FC236}">
                <a16:creationId xmlns:a16="http://schemas.microsoft.com/office/drawing/2014/main" id="{D4EBF8B1-1D55-2373-ACC9-6127DF4285E0}"/>
              </a:ext>
            </a:extLst>
          </p:cNvPr>
          <p:cNvSpPr txBox="1"/>
          <p:nvPr/>
        </p:nvSpPr>
        <p:spPr>
          <a:xfrm>
            <a:off x="1184274" y="1580894"/>
            <a:ext cx="5794376" cy="7537961"/>
          </a:xfrm>
          <a:prstGeom prst="rect">
            <a:avLst/>
          </a:prstGeom>
        </p:spPr>
        <p:txBody>
          <a:bodyPr vert="horz" wrap="square" lIns="0" tIns="73660" rIns="0" bIns="0" rtlCol="0">
            <a:spAutoFit/>
          </a:bodyPr>
          <a:lstStyle/>
          <a:p>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1. </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はじめに（</a:t>
            </a:r>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P.2</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a:t>
            </a:r>
          </a:p>
          <a:p>
            <a:r>
              <a:rPr lang="ja-JP" altLang="en-US" sz="1400" b="1">
                <a:latin typeface="UD デジタル 教科書体 NK-B" panose="02020700000000000000" pitchFamily="18" charset="-128"/>
                <a:ea typeface="UD デジタル 教科書体 NK-B" panose="02020700000000000000" pitchFamily="18" charset="-128"/>
              </a:rPr>
              <a:t>■ </a:t>
            </a:r>
            <a:r>
              <a:rPr lang="en-US" altLang="ja-JP" sz="1400" b="1">
                <a:latin typeface="UD デジタル 教科書体 NK-B" panose="02020700000000000000" pitchFamily="18" charset="-128"/>
                <a:ea typeface="UD デジタル 教科書体 NK-B" panose="02020700000000000000" pitchFamily="18" charset="-128"/>
              </a:rPr>
              <a:t>GREEN×EXPO 2027</a:t>
            </a:r>
            <a:r>
              <a:rPr lang="ja-JP" altLang="en-US" sz="1400" b="1">
                <a:latin typeface="UD デジタル 教科書体 NK-B" panose="02020700000000000000" pitchFamily="18" charset="-128"/>
                <a:ea typeface="UD デジタル 教科書体 NK-B" panose="02020700000000000000" pitchFamily="18" charset="-128"/>
              </a:rPr>
              <a:t>（国際園芸博覧会）の概要</a:t>
            </a:r>
          </a:p>
          <a:p>
            <a:r>
              <a:rPr lang="ja-JP" altLang="en-US" sz="1400" b="1">
                <a:latin typeface="UD デジタル 教科書体 NK-B" panose="02020700000000000000" pitchFamily="18" charset="-128"/>
                <a:ea typeface="UD デジタル 教科書体 NK-B" panose="02020700000000000000" pitchFamily="18" charset="-128"/>
              </a:rPr>
              <a:t>■本教育プログラムのねらい</a:t>
            </a:r>
            <a:endParaRPr lang="en-US" altLang="ja-JP" sz="1400" b="1">
              <a:latin typeface="UD デジタル 教科書体 NK-B" panose="02020700000000000000" pitchFamily="18" charset="-128"/>
              <a:ea typeface="UD デジタル 教科書体 NK-B" panose="02020700000000000000" pitchFamily="18" charset="-128"/>
            </a:endParaRPr>
          </a:p>
          <a:p>
            <a:endParaRPr lang="ja-JP" altLang="en-US" sz="1400">
              <a:latin typeface="UD デジタル 教科書体 NK-B" panose="02020700000000000000" pitchFamily="18" charset="-128"/>
              <a:ea typeface="UD デジタル 教科書体 NK-B" panose="02020700000000000000" pitchFamily="18" charset="-128"/>
            </a:endParaRPr>
          </a:p>
          <a:p>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2. </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教材について（</a:t>
            </a:r>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P.5</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a:t>
            </a:r>
            <a:endParaRPr lang="en-US" altLang="ja-JP" sz="1600">
              <a:solidFill>
                <a:srgbClr val="1770C2"/>
              </a:solidFill>
              <a:latin typeface="UD デジタル 教科書体 NK-B" panose="02020700000000000000" pitchFamily="18" charset="-128"/>
              <a:ea typeface="UD デジタル 教科書体 NK-B" panose="02020700000000000000" pitchFamily="18" charset="-128"/>
            </a:endParaRPr>
          </a:p>
          <a:p>
            <a:r>
              <a:rPr lang="ja-JP" altLang="en-US" sz="1400">
                <a:latin typeface="UD デジタル 教科書体 NK-B" panose="02020700000000000000" pitchFamily="18" charset="-128"/>
                <a:ea typeface="UD デジタル 教科書体 NK-B" panose="02020700000000000000" pitchFamily="18" charset="-128"/>
              </a:rPr>
              <a:t>■</a:t>
            </a:r>
            <a:r>
              <a:rPr lang="ja-JP" altLang="en-US" sz="1400" b="1">
                <a:latin typeface="UD デジタル 教科書体 NK-B" panose="02020700000000000000" pitchFamily="18" charset="-128"/>
                <a:ea typeface="UD デジタル 教科書体 NK-B" panose="02020700000000000000" pitchFamily="18" charset="-128"/>
              </a:rPr>
              <a:t>教材の構成について</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a:latin typeface="UD デジタル 教科書体 NK-B" panose="02020700000000000000" pitchFamily="18" charset="-128"/>
                <a:ea typeface="UD デジタル 教科書体 NK-B" panose="02020700000000000000" pitchFamily="18" charset="-128"/>
              </a:rPr>
              <a:t>■</a:t>
            </a:r>
            <a:r>
              <a:rPr lang="ja-JP" altLang="en-US" sz="1400" b="1">
                <a:latin typeface="UD デジタル 教科書体 NK-B" panose="02020700000000000000" pitchFamily="18" charset="-128"/>
                <a:ea typeface="UD デジタル 教科書体 NK-B" panose="02020700000000000000" pitchFamily="18" charset="-128"/>
              </a:rPr>
              <a:t>教材①</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a:t>
            </a:r>
            <a:r>
              <a:rPr lang="en-US" altLang="ja-JP" sz="1400" b="1">
                <a:latin typeface="UD デジタル 教科書体 NK-B" panose="02020700000000000000" pitchFamily="18" charset="-128"/>
                <a:ea typeface="UD デジタル 教科書体 NK-B" panose="02020700000000000000" pitchFamily="18" charset="-128"/>
              </a:rPr>
              <a:t>CO</a:t>
            </a:r>
            <a:r>
              <a:rPr lang="en-US" altLang="ja-JP" sz="1100" b="1">
                <a:latin typeface="UD デジタル 教科書体 NK-B" panose="02020700000000000000" pitchFamily="18" charset="-128"/>
                <a:ea typeface="UD デジタル 教科書体 NK-B" panose="02020700000000000000" pitchFamily="18" charset="-128"/>
              </a:rPr>
              <a:t>2</a:t>
            </a:r>
            <a:r>
              <a:rPr lang="ja-JP" altLang="en-US" sz="1400" b="1">
                <a:latin typeface="UD デジタル 教科書体 NK-B" panose="02020700000000000000" pitchFamily="18" charset="-128"/>
                <a:ea typeface="UD デジタル 教科書体 NK-B" panose="02020700000000000000" pitchFamily="18" charset="-128"/>
              </a:rPr>
              <a:t>を「出す」から「活かす」へ </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a:t>
            </a:r>
            <a:r>
              <a:rPr lang="en-US" altLang="ja-JP" sz="1200" b="1">
                <a:latin typeface="UD デジタル 教科書体 NK-B" panose="02020700000000000000" pitchFamily="18" charset="-128"/>
                <a:ea typeface="UD デジタル 教科書体 NK-B" panose="02020700000000000000" pitchFamily="18" charset="-128"/>
              </a:rPr>
              <a:t>〜</a:t>
            </a:r>
            <a:r>
              <a:rPr lang="ja-JP" altLang="en-US" sz="1200" b="1">
                <a:latin typeface="UD デジタル 教科書体 NK-B" panose="02020700000000000000" pitchFamily="18" charset="-128"/>
                <a:ea typeface="UD デジタル 教科書体 NK-B" panose="02020700000000000000" pitchFamily="18" charset="-128"/>
              </a:rPr>
              <a:t>カーボンニュートラルで描く</a:t>
            </a:r>
            <a:r>
              <a:rPr lang="en-US" altLang="ja-JP" sz="1200" b="1">
                <a:latin typeface="UD デジタル 教科書体 NK-B" panose="02020700000000000000" pitchFamily="18" charset="-128"/>
                <a:ea typeface="UD デジタル 教科書体 NK-B" panose="02020700000000000000" pitchFamily="18" charset="-128"/>
              </a:rPr>
              <a:t>2050</a:t>
            </a:r>
            <a:r>
              <a:rPr lang="ja-JP" altLang="en-US" sz="1200" b="1">
                <a:latin typeface="UD デジタル 教科書体 NK-B" panose="02020700000000000000" pitchFamily="18" charset="-128"/>
                <a:ea typeface="UD デジタル 教科書体 NK-B" panose="02020700000000000000" pitchFamily="18" charset="-128"/>
              </a:rPr>
              <a:t>年の暮らし</a:t>
            </a:r>
            <a:r>
              <a:rPr lang="en-US" altLang="ja-JP" sz="12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　</a:t>
            </a:r>
            <a:endParaRPr lang="en-US" altLang="ja-JP" sz="1100" b="1">
              <a:latin typeface="UD デジタル 教科書体 NK-B" panose="02020700000000000000" pitchFamily="18" charset="-128"/>
              <a:ea typeface="UD デジタル 教科書体 NK-B" panose="02020700000000000000" pitchFamily="18" charset="-128"/>
            </a:endParaRPr>
          </a:p>
          <a:p>
            <a:r>
              <a:rPr lang="ja-JP" altLang="en-US" sz="11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協力企業：東急グループ</a:t>
            </a:r>
            <a:r>
              <a:rPr lang="en-US" altLang="ja-JP" sz="1100" b="1">
                <a:latin typeface="UD デジタル 教科書体 NK-B" panose="02020700000000000000" pitchFamily="18" charset="-128"/>
                <a:ea typeface="UD デジタル 教科書体 NK-B" panose="02020700000000000000" pitchFamily="18" charset="-128"/>
              </a:rPr>
              <a:t>】</a:t>
            </a:r>
            <a:endParaRPr lang="en-US" altLang="ja-JP" sz="1400">
              <a:latin typeface="UD デジタル 教科書体 NK-B" panose="02020700000000000000" pitchFamily="18" charset="-128"/>
              <a:ea typeface="UD デジタル 教科書体 NK-B" panose="02020700000000000000" pitchFamily="18" charset="-128"/>
            </a:endParaRPr>
          </a:p>
          <a:p>
            <a:r>
              <a:rPr lang="ja-JP" altLang="en-US" sz="1400">
                <a:latin typeface="UD デジタル 教科書体 NK-B" panose="02020700000000000000" pitchFamily="18" charset="-128"/>
                <a:ea typeface="UD デジタル 教科書体 NK-B" panose="02020700000000000000" pitchFamily="18" charset="-128"/>
              </a:rPr>
              <a:t>■</a:t>
            </a:r>
            <a:r>
              <a:rPr lang="ja-JP" altLang="en-US" sz="1400" b="1">
                <a:latin typeface="UD デジタル 教科書体 NK-B" panose="02020700000000000000" pitchFamily="18" charset="-128"/>
                <a:ea typeface="UD デジタル 教科書体 NK-B" panose="02020700000000000000" pitchFamily="18" charset="-128"/>
              </a:rPr>
              <a:t>教材②</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自然を「守る」から「増やす」時代へ </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a:t>
            </a:r>
            <a:r>
              <a:rPr lang="en-US" altLang="ja-JP" sz="1200" b="1">
                <a:latin typeface="UD デジタル 教科書体 NK-B" panose="02020700000000000000" pitchFamily="18" charset="-128"/>
                <a:ea typeface="UD デジタル 教科書体 NK-B" panose="02020700000000000000" pitchFamily="18" charset="-128"/>
              </a:rPr>
              <a:t>〜</a:t>
            </a:r>
            <a:r>
              <a:rPr lang="ja-JP" altLang="en-US" sz="1200" b="1">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sz="1200" b="1">
                <a:latin typeface="UD デジタル 教科書体 NK-B" panose="02020700000000000000" pitchFamily="18" charset="-128"/>
                <a:ea typeface="UD デジタル 教科書体 NK-B" panose="02020700000000000000" pitchFamily="18" charset="-128"/>
              </a:rPr>
              <a:t>2050</a:t>
            </a:r>
            <a:r>
              <a:rPr lang="ja-JP" altLang="en-US" sz="1200" b="1">
                <a:latin typeface="UD デジタル 教科書体 NK-B" panose="02020700000000000000" pitchFamily="18" charset="-128"/>
                <a:ea typeface="UD デジタル 教科書体 NK-B" panose="02020700000000000000" pitchFamily="18" charset="-128"/>
              </a:rPr>
              <a:t>年の風景</a:t>
            </a:r>
            <a:r>
              <a:rPr lang="en-US" altLang="ja-JP" sz="12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　</a:t>
            </a:r>
            <a:endParaRPr lang="en-US" altLang="ja-JP" sz="1100" b="1">
              <a:latin typeface="UD デジタル 教科書体 NK-B" panose="02020700000000000000" pitchFamily="18" charset="-128"/>
              <a:ea typeface="UD デジタル 教科書体 NK-B" panose="02020700000000000000" pitchFamily="18" charset="-128"/>
            </a:endParaRPr>
          </a:p>
          <a:p>
            <a:r>
              <a:rPr lang="ja-JP" altLang="en-US" sz="11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協力企業：清水建設</a:t>
            </a:r>
            <a:r>
              <a:rPr lang="en-US" altLang="ja-JP" sz="1100" b="1">
                <a:latin typeface="UD デジタル 教科書体 NK-B" panose="02020700000000000000" pitchFamily="18" charset="-128"/>
                <a:ea typeface="UD デジタル 教科書体 NK-B" panose="02020700000000000000" pitchFamily="18" charset="-128"/>
              </a:rPr>
              <a:t>】</a:t>
            </a:r>
          </a:p>
          <a:p>
            <a:r>
              <a:rPr lang="ja-JP" altLang="en-US" sz="1400">
                <a:latin typeface="UD デジタル 教科書体 NK-B" panose="02020700000000000000" pitchFamily="18" charset="-128"/>
                <a:ea typeface="UD デジタル 教科書体 NK-B" panose="02020700000000000000" pitchFamily="18" charset="-128"/>
              </a:rPr>
              <a:t>■</a:t>
            </a:r>
            <a:r>
              <a:rPr lang="ja-JP" altLang="en-US" sz="1400" b="1">
                <a:latin typeface="UD デジタル 教科書体 NK-B" panose="02020700000000000000" pitchFamily="18" charset="-128"/>
                <a:ea typeface="UD デジタル 教科書体 NK-B" panose="02020700000000000000" pitchFamily="18" charset="-128"/>
              </a:rPr>
              <a:t>教材③　</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200" b="1">
                <a:latin typeface="UD デジタル 教科書体 NK-B" panose="02020700000000000000" pitchFamily="18" charset="-128"/>
                <a:ea typeface="UD デジタル 教科書体 NK-B" panose="02020700000000000000" pitchFamily="18" charset="-128"/>
              </a:rPr>
              <a:t>　　</a:t>
            </a:r>
            <a:r>
              <a:rPr lang="ja-JP" altLang="en-US" sz="1400" b="1">
                <a:latin typeface="UD デジタル 教科書体 NK-B" panose="02020700000000000000" pitchFamily="18" charset="-128"/>
                <a:ea typeface="UD デジタル 教科書体 NK-B" panose="02020700000000000000" pitchFamily="18" charset="-128"/>
              </a:rPr>
              <a:t>「管理する」から「寄り添う」酪農へ </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a:t>
            </a:r>
            <a:r>
              <a:rPr lang="ja-JP" altLang="en-US" sz="1200" b="1">
                <a:latin typeface="UD デジタル 教科書体 NK-B" panose="02020700000000000000" pitchFamily="18" charset="-128"/>
                <a:ea typeface="UD デジタル 教科書体 NK-B" panose="02020700000000000000" pitchFamily="18" charset="-128"/>
              </a:rPr>
              <a:t>～未来の食と農、人も自然もより良い形へ</a:t>
            </a:r>
            <a:r>
              <a:rPr lang="en-US" altLang="ja-JP" sz="1200" b="1">
                <a:latin typeface="UD デジタル 教科書体 NK-B" panose="02020700000000000000" pitchFamily="18" charset="-128"/>
                <a:ea typeface="UD デジタル 教科書体 NK-B" panose="02020700000000000000" pitchFamily="18" charset="-128"/>
              </a:rPr>
              <a:t>〜</a:t>
            </a:r>
            <a:r>
              <a:rPr lang="ja-JP" altLang="en-US" sz="1200" b="1">
                <a:latin typeface="UD デジタル 教科書体 NK-B" panose="02020700000000000000" pitchFamily="18" charset="-128"/>
                <a:ea typeface="UD デジタル 教科書体 NK-B" panose="02020700000000000000" pitchFamily="18" charset="-128"/>
              </a:rPr>
              <a:t>　</a:t>
            </a:r>
            <a:endParaRPr lang="en-US" altLang="ja-JP" sz="1200" b="1">
              <a:latin typeface="UD デジタル 教科書体 NK-B" panose="02020700000000000000" pitchFamily="18" charset="-128"/>
              <a:ea typeface="UD デジタル 教科書体 NK-B" panose="02020700000000000000" pitchFamily="18" charset="-128"/>
            </a:endParaRPr>
          </a:p>
          <a:p>
            <a:r>
              <a:rPr lang="ja-JP" altLang="en-US" sz="12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協力企業：明治グループ</a:t>
            </a:r>
            <a:r>
              <a:rPr lang="en-US" altLang="ja-JP" sz="1100" b="1">
                <a:latin typeface="UD デジタル 教科書体 NK-B" panose="02020700000000000000" pitchFamily="18" charset="-128"/>
                <a:ea typeface="UD デジタル 教科書体 NK-B" panose="02020700000000000000" pitchFamily="18" charset="-128"/>
              </a:rPr>
              <a:t>】</a:t>
            </a:r>
          </a:p>
          <a:p>
            <a:r>
              <a:rPr lang="ja-JP" altLang="en-US" sz="1400">
                <a:latin typeface="UD デジタル 教科書体 NK-B" panose="02020700000000000000" pitchFamily="18" charset="-128"/>
                <a:ea typeface="UD デジタル 教科書体 NK-B" panose="02020700000000000000" pitchFamily="18" charset="-128"/>
              </a:rPr>
              <a:t>■</a:t>
            </a:r>
            <a:r>
              <a:rPr lang="ja-JP" altLang="en-US" sz="1400" b="1">
                <a:latin typeface="UD デジタル 教科書体 NK-B" panose="02020700000000000000" pitchFamily="18" charset="-128"/>
                <a:ea typeface="UD デジタル 教科書体 NK-B" panose="02020700000000000000" pitchFamily="18" charset="-128"/>
              </a:rPr>
              <a:t>教材④</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a:t>
            </a:r>
            <a:r>
              <a:rPr lang="ja-JP" altLang="en-US" sz="1050" b="1">
                <a:latin typeface="UD デジタル 教科書体 NK-B" panose="02020700000000000000" pitchFamily="18" charset="-128"/>
                <a:ea typeface="UD デジタル 教科書体 NK-B" panose="02020700000000000000" pitchFamily="18" charset="-128"/>
              </a:rPr>
              <a:t>　</a:t>
            </a:r>
            <a:r>
              <a:rPr lang="ja-JP" altLang="en-US" sz="1400" b="1">
                <a:latin typeface="UD デジタル 教科書体 NK-B" panose="02020700000000000000" pitchFamily="18" charset="-128"/>
                <a:ea typeface="UD デジタル 教科書体 NK-B" panose="02020700000000000000" pitchFamily="18" charset="-128"/>
              </a:rPr>
              <a:t>建物を「壊す」から「活かし継ぐ」社会へ </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a:t>
            </a:r>
            <a:r>
              <a:rPr lang="en-US" altLang="ja-JP" sz="1200" b="1">
                <a:latin typeface="UD デジタル 教科書体 NK-B" panose="02020700000000000000" pitchFamily="18" charset="-128"/>
                <a:ea typeface="UD デジタル 教科書体 NK-B" panose="02020700000000000000" pitchFamily="18" charset="-128"/>
              </a:rPr>
              <a:t>〜</a:t>
            </a:r>
            <a:r>
              <a:rPr lang="ja-JP" altLang="en-US" sz="1200" b="1">
                <a:latin typeface="UD デジタル 教科書体 NK-B" panose="02020700000000000000" pitchFamily="18" charset="-128"/>
                <a:ea typeface="UD デジタル 教科書体 NK-B" panose="02020700000000000000" pitchFamily="18" charset="-128"/>
              </a:rPr>
              <a:t>サーキュラー建築で描く</a:t>
            </a:r>
            <a:r>
              <a:rPr lang="en-US" altLang="ja-JP" sz="1200" b="1">
                <a:latin typeface="UD デジタル 教科書体 NK-B" panose="02020700000000000000" pitchFamily="18" charset="-128"/>
                <a:ea typeface="UD デジタル 教科書体 NK-B" panose="02020700000000000000" pitchFamily="18" charset="-128"/>
              </a:rPr>
              <a:t>2050</a:t>
            </a:r>
            <a:r>
              <a:rPr lang="ja-JP" altLang="en-US" sz="1200" b="1">
                <a:latin typeface="UD デジタル 教科書体 NK-B" panose="02020700000000000000" pitchFamily="18" charset="-128"/>
                <a:ea typeface="UD デジタル 教科書体 NK-B" panose="02020700000000000000" pitchFamily="18" charset="-128"/>
              </a:rPr>
              <a:t>年の暮らし</a:t>
            </a:r>
            <a:r>
              <a:rPr lang="en-US" altLang="ja-JP" sz="1200" b="1">
                <a:latin typeface="UD デジタル 教科書体 NK-B" panose="02020700000000000000" pitchFamily="18" charset="-128"/>
                <a:ea typeface="UD デジタル 教科書体 NK-B" panose="02020700000000000000" pitchFamily="18" charset="-128"/>
              </a:rPr>
              <a:t>〜</a:t>
            </a:r>
            <a:r>
              <a:rPr lang="ja-JP" altLang="en-US" sz="1200" b="1">
                <a:latin typeface="UD デジタル 教科書体 NK-B" panose="02020700000000000000" pitchFamily="18" charset="-128"/>
                <a:ea typeface="UD デジタル 教科書体 NK-B" panose="02020700000000000000" pitchFamily="18" charset="-128"/>
              </a:rPr>
              <a:t>　</a:t>
            </a:r>
            <a:endParaRPr lang="en-US" altLang="ja-JP" sz="1200" b="1">
              <a:latin typeface="UD デジタル 教科書体 NK-B" panose="02020700000000000000" pitchFamily="18" charset="-128"/>
              <a:ea typeface="UD デジタル 教科書体 NK-B" panose="02020700000000000000" pitchFamily="18" charset="-128"/>
            </a:endParaRPr>
          </a:p>
          <a:p>
            <a:r>
              <a:rPr lang="ja-JP" altLang="en-US" sz="1200" b="1">
                <a:latin typeface="UD デジタル 教科書体 NK-B" panose="02020700000000000000" pitchFamily="18" charset="-128"/>
                <a:ea typeface="UD デジタル 教科書体 NK-B" panose="02020700000000000000" pitchFamily="18" charset="-128"/>
              </a:rPr>
              <a:t>　　</a:t>
            </a:r>
            <a:r>
              <a:rPr lang="en-US" altLang="ja-JP" sz="1100" b="1">
                <a:latin typeface="UD デジタル 教科書体 NK-B" panose="02020700000000000000" pitchFamily="18" charset="-128"/>
                <a:ea typeface="UD デジタル 教科書体 NK-B" panose="02020700000000000000" pitchFamily="18" charset="-128"/>
              </a:rPr>
              <a:t>【</a:t>
            </a:r>
            <a:r>
              <a:rPr lang="ja-JP" altLang="en-US" sz="1100" b="1">
                <a:latin typeface="UD デジタル 教科書体 NK-B" panose="02020700000000000000" pitchFamily="18" charset="-128"/>
                <a:ea typeface="UD デジタル 教科書体 NK-B" panose="02020700000000000000" pitchFamily="18" charset="-128"/>
              </a:rPr>
              <a:t>協力企業：大和ハウスグループ</a:t>
            </a:r>
            <a:r>
              <a:rPr lang="en-US" altLang="ja-JP" sz="1100" b="1">
                <a:latin typeface="UD デジタル 教科書体 NK-B" panose="02020700000000000000" pitchFamily="18" charset="-128"/>
                <a:ea typeface="UD デジタル 教科書体 NK-B" panose="02020700000000000000" pitchFamily="18" charset="-128"/>
              </a:rPr>
              <a:t>】</a:t>
            </a:r>
            <a:endParaRPr lang="en-US" altLang="ja-JP" sz="1200" b="1">
              <a:latin typeface="UD デジタル 教科書体 NK-B" panose="02020700000000000000" pitchFamily="18" charset="-128"/>
              <a:ea typeface="UD デジタル 教科書体 NK-B" panose="02020700000000000000" pitchFamily="18" charset="-128"/>
            </a:endParaRPr>
          </a:p>
          <a:p>
            <a:endParaRPr lang="en-US" altLang="ja-JP" sz="1400">
              <a:latin typeface="UD デジタル 教科書体 NK-B" panose="02020700000000000000" pitchFamily="18" charset="-128"/>
              <a:ea typeface="UD デジタル 教科書体 NK-B" panose="02020700000000000000" pitchFamily="18" charset="-128"/>
            </a:endParaRPr>
          </a:p>
          <a:p>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3. </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教材セットのご利用にあたって（</a:t>
            </a:r>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P.11</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a:t>
            </a:r>
            <a:endParaRPr lang="ja-JP" altLang="en-US" sz="1600">
              <a:solidFill>
                <a:srgbClr val="1770C2"/>
              </a:solidFill>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■教材セットの内容</a:t>
            </a:r>
            <a:r>
              <a:rPr lang="ja-JP" altLang="en-US" sz="1100" b="1">
                <a:latin typeface="UD デジタル 教科書体 NK-B" panose="02020700000000000000" pitchFamily="18" charset="-128"/>
                <a:ea typeface="UD デジタル 教科書体 NK-B" panose="02020700000000000000" pitchFamily="18" charset="-128"/>
              </a:rPr>
              <a:t>（スライド、台本、ワークシート）</a:t>
            </a:r>
          </a:p>
          <a:p>
            <a:r>
              <a:rPr lang="ja-JP" altLang="en-US" sz="1400" b="1">
                <a:latin typeface="UD デジタル 教科書体 NK-B" panose="02020700000000000000" pitchFamily="18" charset="-128"/>
                <a:ea typeface="UD デジタル 教科書体 NK-B" panose="02020700000000000000" pitchFamily="18" charset="-128"/>
              </a:rPr>
              <a:t>■ご利用規約</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　　　</a:t>
            </a:r>
            <a:r>
              <a:rPr lang="ja-JP" altLang="en-US" sz="1100" b="1">
                <a:latin typeface="UD デジタル 教科書体 NK-B" panose="02020700000000000000" pitchFamily="18" charset="-128"/>
                <a:ea typeface="UD デジタル 教科書体 NK-B" panose="02020700000000000000" pitchFamily="18" charset="-128"/>
              </a:rPr>
              <a:t>（無料ダウンロード、</a:t>
            </a:r>
            <a:r>
              <a:rPr lang="en-US" altLang="ja-JP" sz="1100" b="1">
                <a:latin typeface="UD デジタル 教科書体 NK-B" panose="02020700000000000000" pitchFamily="18" charset="-128"/>
                <a:ea typeface="UD デジタル 教科書体 NK-B" panose="02020700000000000000" pitchFamily="18" charset="-128"/>
              </a:rPr>
              <a:t>PowerPoint</a:t>
            </a:r>
            <a:r>
              <a:rPr lang="ja-JP" altLang="en-US" sz="1100" b="1">
                <a:latin typeface="UD デジタル 教科書体 NK-B" panose="02020700000000000000" pitchFamily="18" charset="-128"/>
                <a:ea typeface="UD デジタル 教科書体 NK-B" panose="02020700000000000000" pitchFamily="18" charset="-128"/>
              </a:rPr>
              <a:t>データを利用した追加・修正の許諾）</a:t>
            </a:r>
          </a:p>
          <a:p>
            <a:r>
              <a:rPr lang="ja-JP" altLang="en-US" sz="1400" b="1">
                <a:latin typeface="UD デジタル 教科書体 NK-B" panose="02020700000000000000" pitchFamily="18" charset="-128"/>
                <a:ea typeface="UD デジタル 教科書体 NK-B" panose="02020700000000000000" pitchFamily="18" charset="-128"/>
              </a:rPr>
              <a:t>■著作権の帰属</a:t>
            </a:r>
            <a:r>
              <a:rPr lang="ja-JP" altLang="en-US" sz="1100" b="1">
                <a:latin typeface="UD デジタル 教科書体 NK-B" panose="02020700000000000000" pitchFamily="18" charset="-128"/>
                <a:ea typeface="UD デジタル 教科書体 NK-B" panose="02020700000000000000" pitchFamily="18" charset="-128"/>
              </a:rPr>
              <a:t>（公益社団法人</a:t>
            </a:r>
            <a:r>
              <a:rPr lang="en-US" altLang="ja-JP" sz="1100" b="1">
                <a:latin typeface="UD デジタル 教科書体 NK-B" panose="02020700000000000000" pitchFamily="18" charset="-128"/>
                <a:ea typeface="UD デジタル 教科書体 NK-B" panose="02020700000000000000" pitchFamily="18" charset="-128"/>
              </a:rPr>
              <a:t>2027</a:t>
            </a:r>
            <a:r>
              <a:rPr lang="ja-JP" altLang="en-US" sz="1100" b="1">
                <a:latin typeface="UD デジタル 教科書体 NK-B" panose="02020700000000000000" pitchFamily="18" charset="-128"/>
                <a:ea typeface="UD デジタル 教科書体 NK-B" panose="02020700000000000000" pitchFamily="18" charset="-128"/>
              </a:rPr>
              <a:t>年国際園芸博覧会協会）</a:t>
            </a:r>
            <a:r>
              <a:rPr lang="ja-JP" altLang="en-US" sz="1400" b="1">
                <a:latin typeface="UD デジタル 教科書体 NK-B" panose="02020700000000000000" pitchFamily="18" charset="-128"/>
                <a:ea typeface="UD デジタル 教科書体 NK-B" panose="02020700000000000000" pitchFamily="18" charset="-128"/>
              </a:rPr>
              <a:t>について</a:t>
            </a:r>
            <a:endParaRPr lang="ja-JP" altLang="en-US" sz="1400">
              <a:latin typeface="UD デジタル 教科書体 NK-B" panose="02020700000000000000" pitchFamily="18" charset="-128"/>
              <a:ea typeface="UD デジタル 教科書体 NK-B" panose="02020700000000000000" pitchFamily="18" charset="-128"/>
            </a:endParaRPr>
          </a:p>
          <a:p>
            <a:endParaRPr lang="ja-JP" altLang="en-US" sz="1400">
              <a:latin typeface="UD デジタル 教科書体 NK-B" panose="02020700000000000000" pitchFamily="18" charset="-128"/>
              <a:ea typeface="UD デジタル 教科書体 NK-B" panose="02020700000000000000" pitchFamily="18" charset="-128"/>
            </a:endParaRPr>
          </a:p>
          <a:p>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4. </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参考資料・リンク集（</a:t>
            </a:r>
            <a:r>
              <a:rPr lang="en-US" altLang="ja-JP" sz="1600" b="1">
                <a:solidFill>
                  <a:srgbClr val="1770C2"/>
                </a:solidFill>
                <a:latin typeface="UD デジタル 教科書体 NK-B" panose="02020700000000000000" pitchFamily="18" charset="-128"/>
                <a:ea typeface="UD デジタル 教科書体 NK-B" panose="02020700000000000000" pitchFamily="18" charset="-128"/>
              </a:rPr>
              <a:t>P.14</a:t>
            </a:r>
            <a:r>
              <a:rPr lang="ja-JP" altLang="en-US" sz="1600" b="1">
                <a:solidFill>
                  <a:srgbClr val="1770C2"/>
                </a:solidFill>
                <a:latin typeface="UD デジタル 教科書体 NK-B" panose="02020700000000000000" pitchFamily="18" charset="-128"/>
                <a:ea typeface="UD デジタル 教科書体 NK-B" panose="02020700000000000000" pitchFamily="18" charset="-128"/>
              </a:rPr>
              <a:t>～）</a:t>
            </a:r>
            <a:endParaRPr lang="ja-JP" altLang="en-US" sz="1600">
              <a:solidFill>
                <a:srgbClr val="1770C2"/>
              </a:solidFill>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a:t>
            </a:r>
            <a:r>
              <a:rPr lang="en-US" altLang="ja-JP" sz="1400" b="1">
                <a:latin typeface="UD デジタル 教科書体 NK-B" panose="02020700000000000000" pitchFamily="18" charset="-128"/>
                <a:ea typeface="UD デジタル 教科書体 NK-B" panose="02020700000000000000" pitchFamily="18" charset="-128"/>
              </a:rPr>
              <a:t>GREEN×EXPO 2027 </a:t>
            </a:r>
            <a:r>
              <a:rPr lang="ja-JP" altLang="en-US" sz="1400" b="1">
                <a:latin typeface="UD デジタル 教科書体 NK-B" panose="02020700000000000000" pitchFamily="18" charset="-128"/>
                <a:ea typeface="UD デジタル 教科書体 NK-B" panose="02020700000000000000" pitchFamily="18" charset="-128"/>
              </a:rPr>
              <a:t>公式</a:t>
            </a:r>
            <a:r>
              <a:rPr lang="en-US" altLang="ja-JP" sz="1400" b="1">
                <a:latin typeface="UD デジタル 教科書体 NK-B" panose="02020700000000000000" pitchFamily="18" charset="-128"/>
                <a:ea typeface="UD デジタル 教科書体 NK-B" panose="02020700000000000000" pitchFamily="18" charset="-128"/>
              </a:rPr>
              <a:t>WEB</a:t>
            </a:r>
            <a:r>
              <a:rPr lang="ja-JP" altLang="en-US" sz="1400" b="1">
                <a:latin typeface="UD デジタル 教科書体 NK-B" panose="02020700000000000000" pitchFamily="18" charset="-128"/>
                <a:ea typeface="UD デジタル 教科書体 NK-B" panose="02020700000000000000" pitchFamily="18" charset="-128"/>
              </a:rPr>
              <a:t>サイト</a:t>
            </a:r>
          </a:p>
          <a:p>
            <a:r>
              <a:rPr lang="ja-JP" altLang="en-US" sz="1400" b="1">
                <a:latin typeface="UD デジタル 教科書体 NK-B" panose="02020700000000000000" pitchFamily="18" charset="-128"/>
                <a:ea typeface="UD デジタル 教科書体 NK-B" panose="02020700000000000000" pitchFamily="18" charset="-128"/>
              </a:rPr>
              <a:t>■</a:t>
            </a:r>
            <a:r>
              <a:rPr lang="en-US" altLang="ja-JP" sz="1400" b="1">
                <a:latin typeface="UD デジタル 教科書体 NK-B" panose="02020700000000000000" pitchFamily="18" charset="-128"/>
                <a:ea typeface="UD デジタル 教科書体 NK-B" panose="02020700000000000000" pitchFamily="18" charset="-128"/>
              </a:rPr>
              <a:t>GREEN×EXPO</a:t>
            </a:r>
            <a:r>
              <a:rPr lang="ja-JP" altLang="en-US" sz="1400" b="1">
                <a:latin typeface="UD デジタル 教科書体 NK-B" panose="02020700000000000000" pitchFamily="18" charset="-128"/>
                <a:ea typeface="UD デジタル 教科書体 NK-B" panose="02020700000000000000" pitchFamily="18" charset="-128"/>
              </a:rPr>
              <a:t>　キーワード</a:t>
            </a:r>
            <a:r>
              <a:rPr lang="en-US" altLang="ja-JP" sz="1400" b="1">
                <a:latin typeface="UD デジタル 教科書体 NK-B" panose="02020700000000000000" pitchFamily="18" charset="-128"/>
                <a:ea typeface="UD デジタル 教科書体 NK-B" panose="02020700000000000000" pitchFamily="18" charset="-128"/>
              </a:rPr>
              <a:t>100</a:t>
            </a:r>
          </a:p>
          <a:p>
            <a:r>
              <a:rPr lang="ja-JP" altLang="en-US" sz="1400" b="1">
                <a:latin typeface="UD デジタル 教科書体 NK-B" panose="02020700000000000000" pitchFamily="18" charset="-128"/>
                <a:ea typeface="UD デジタル 教科書体 NK-B" panose="02020700000000000000" pitchFamily="18" charset="-128"/>
              </a:rPr>
              <a:t>■</a:t>
            </a:r>
            <a:r>
              <a:rPr lang="en-US" altLang="ja-JP" sz="1400" b="1">
                <a:latin typeface="UD デジタル 教科書体 NK-B" panose="02020700000000000000" pitchFamily="18" charset="-128"/>
                <a:ea typeface="UD デジタル 教科書体 NK-B" panose="02020700000000000000" pitchFamily="18" charset="-128"/>
              </a:rPr>
              <a:t>GREEN×EXPO 2027 </a:t>
            </a:r>
            <a:r>
              <a:rPr lang="ja-JP" altLang="en-US" sz="1400" b="1">
                <a:latin typeface="UD デジタル 教科書体 NK-B" panose="02020700000000000000" pitchFamily="18" charset="-128"/>
                <a:ea typeface="UD デジタル 教科書体 NK-B" panose="02020700000000000000" pitchFamily="18" charset="-128"/>
              </a:rPr>
              <a:t>で学べる</a:t>
            </a:r>
            <a:r>
              <a:rPr lang="en-US" altLang="ja-JP" sz="1400" b="1">
                <a:latin typeface="UD デジタル 教科書体 NK-B" panose="02020700000000000000" pitchFamily="18" charset="-128"/>
                <a:ea typeface="UD デジタル 教科書体 NK-B" panose="02020700000000000000" pitchFamily="18" charset="-128"/>
              </a:rPr>
              <a:t>3</a:t>
            </a:r>
            <a:r>
              <a:rPr lang="ja-JP" altLang="en-US" sz="1400" b="1">
                <a:latin typeface="UD デジタル 教科書体 NK-B" panose="02020700000000000000" pitchFamily="18" charset="-128"/>
                <a:ea typeface="UD デジタル 教科書体 NK-B" panose="02020700000000000000" pitchFamily="18" charset="-128"/>
              </a:rPr>
              <a:t>つの探究</a:t>
            </a:r>
            <a:endParaRPr lang="en-US" altLang="ja-JP" sz="1400" b="1">
              <a:latin typeface="UD デジタル 教科書体 NK-B" panose="02020700000000000000" pitchFamily="18" charset="-128"/>
              <a:ea typeface="UD デジタル 教科書体 NK-B" panose="02020700000000000000" pitchFamily="18" charset="-128"/>
            </a:endParaRPr>
          </a:p>
          <a:p>
            <a:r>
              <a:rPr lang="ja-JP" altLang="en-US" sz="1400" b="1">
                <a:latin typeface="UD デジタル 教科書体 NK-B" panose="02020700000000000000" pitchFamily="18" charset="-128"/>
                <a:ea typeface="UD デジタル 教科書体 NK-B" panose="02020700000000000000" pitchFamily="18" charset="-128"/>
              </a:rPr>
              <a:t>■おわりに</a:t>
            </a:r>
          </a:p>
        </p:txBody>
      </p:sp>
      <p:sp>
        <p:nvSpPr>
          <p:cNvPr id="2" name="object 9">
            <a:extLst>
              <a:ext uri="{FF2B5EF4-FFF2-40B4-BE49-F238E27FC236}">
                <a16:creationId xmlns:a16="http://schemas.microsoft.com/office/drawing/2014/main" id="{6A463CB9-178D-BA2A-08FA-F2EF7864357C}"/>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12B58128-9577-5700-059C-0985C82B8F5E}"/>
              </a:ext>
            </a:extLst>
          </p:cNvPr>
          <p:cNvSpPr>
            <a:spLocks noGrp="1"/>
          </p:cNvSpPr>
          <p:nvPr>
            <p:ph type="title"/>
          </p:nvPr>
        </p:nvSpPr>
        <p:spPr>
          <a:xfrm>
            <a:off x="1263650" y="586451"/>
            <a:ext cx="5029200" cy="384721"/>
          </a:xfrm>
        </p:spPr>
        <p:txBody>
          <a:bodyPr/>
          <a:lstStyle/>
          <a:p>
            <a:r>
              <a:rPr lang="ja-JP" altLang="en-US">
                <a:latin typeface="UD デジタル 教科書体 NK-B" panose="02020700000000000000" pitchFamily="18" charset="-128"/>
                <a:ea typeface="UD デジタル 教科書体 NK-B" panose="02020700000000000000" pitchFamily="18" charset="-128"/>
              </a:rPr>
              <a:t>目次</a:t>
            </a:r>
            <a:endParaRPr lang="ja-JP" altLang="en-US" dirty="0">
              <a:latin typeface="UD デジタル 教科書体 NK-B" panose="02020700000000000000" pitchFamily="18" charset="-128"/>
              <a:ea typeface="UD デジタル 教科書体 NK-B" panose="02020700000000000000" pitchFamily="18" charset="-128"/>
            </a:endParaRPr>
          </a:p>
        </p:txBody>
      </p:sp>
      <p:sp>
        <p:nvSpPr>
          <p:cNvPr id="4" name="スライド番号プレースホルダー 1">
            <a:extLst>
              <a:ext uri="{FF2B5EF4-FFF2-40B4-BE49-F238E27FC236}">
                <a16:creationId xmlns:a16="http://schemas.microsoft.com/office/drawing/2014/main" id="{C24756A2-780B-A235-8716-89175D20CB41}"/>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2</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23519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0E3B3-FCB9-FC0F-513E-EACB67EA7D89}"/>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0F9F01BF-71B5-AB7A-212F-6CCE85788A7F}"/>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2" name="object 9">
            <a:extLst>
              <a:ext uri="{FF2B5EF4-FFF2-40B4-BE49-F238E27FC236}">
                <a16:creationId xmlns:a16="http://schemas.microsoft.com/office/drawing/2014/main" id="{9DD71ADC-5E85-73D5-12AA-4BE074161AE5}"/>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60AA6EA1-4C72-4B66-64A0-7237629C42CD}"/>
              </a:ext>
            </a:extLst>
          </p:cNvPr>
          <p:cNvSpPr>
            <a:spLocks noGrp="1"/>
          </p:cNvSpPr>
          <p:nvPr>
            <p:ph type="title"/>
          </p:nvPr>
        </p:nvSpPr>
        <p:spPr>
          <a:xfrm>
            <a:off x="1263650" y="586451"/>
            <a:ext cx="5029200" cy="384721"/>
          </a:xfrm>
        </p:spPr>
        <p:txBody>
          <a:bodyPr/>
          <a:lstStyle/>
          <a:p>
            <a:r>
              <a:rPr lang="ja-JP" altLang="en-US">
                <a:latin typeface="UD デジタル 教科書体 NK-B" panose="02020700000000000000" pitchFamily="18" charset="-128"/>
                <a:ea typeface="UD デジタル 教科書体 NK-B" panose="02020700000000000000" pitchFamily="18" charset="-128"/>
              </a:rPr>
              <a:t>１．はじめに</a:t>
            </a:r>
            <a:endParaRPr lang="ja-JP" altLang="en-US" dirty="0">
              <a:latin typeface="UD デジタル 教科書体 NK-B" panose="02020700000000000000" pitchFamily="18" charset="-128"/>
              <a:ea typeface="UD デジタル 教科書体 NK-B" panose="02020700000000000000" pitchFamily="18" charset="-128"/>
            </a:endParaRPr>
          </a:p>
        </p:txBody>
      </p:sp>
      <p:sp>
        <p:nvSpPr>
          <p:cNvPr id="4" name="object 15">
            <a:extLst>
              <a:ext uri="{FF2B5EF4-FFF2-40B4-BE49-F238E27FC236}">
                <a16:creationId xmlns:a16="http://schemas.microsoft.com/office/drawing/2014/main" id="{FFC45BEA-21F5-65A9-AEFE-240271DB4746}"/>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a:t>
            </a:r>
            <a:r>
              <a:rPr lang="en-US" altLang="ja-JP"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GREEN×EXPO 2027</a:t>
            </a: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（国際園芸博覧会）の概要</a:t>
            </a:r>
            <a:endParaRPr lang="ja-JP" altLang="en-US" sz="1600" b="1" dirty="0">
              <a:solidFill>
                <a:srgbClr val="0067B6"/>
              </a:solidFill>
              <a:latin typeface="UD デジタル 教科書体 NK-B" panose="02020700000000000000" pitchFamily="18" charset="-128"/>
              <a:ea typeface="UD デジタル 教科書体 NK-B" panose="02020700000000000000" pitchFamily="18" charset="-128"/>
              <a:cs typeface="BIZ UDPGothic"/>
            </a:endParaRPr>
          </a:p>
        </p:txBody>
      </p:sp>
      <p:sp>
        <p:nvSpPr>
          <p:cNvPr id="6" name="object 11">
            <a:extLst>
              <a:ext uri="{FF2B5EF4-FFF2-40B4-BE49-F238E27FC236}">
                <a16:creationId xmlns:a16="http://schemas.microsoft.com/office/drawing/2014/main" id="{7AF6B750-944F-EE89-76D6-6CF75FF320E3}"/>
              </a:ext>
            </a:extLst>
          </p:cNvPr>
          <p:cNvSpPr txBox="1"/>
          <p:nvPr/>
        </p:nvSpPr>
        <p:spPr>
          <a:xfrm>
            <a:off x="2391325" y="8103858"/>
            <a:ext cx="4518439" cy="1552989"/>
          </a:xfrm>
          <a:prstGeom prst="rect">
            <a:avLst/>
          </a:prstGeom>
          <a:solidFill>
            <a:schemeClr val="bg1"/>
          </a:solidFill>
        </p:spPr>
        <p:txBody>
          <a:bodyPr vert="horz" wrap="square" lIns="0" tIns="69850" rIns="0" bIns="0" rtlCol="0">
            <a:spAutoFit/>
          </a:bodyPr>
          <a:lstStyle/>
          <a:p>
            <a:pPr marL="12700">
              <a:lnSpc>
                <a:spcPct val="100000"/>
              </a:lnSpc>
              <a:spcBef>
                <a:spcPts val="550"/>
              </a:spcBef>
            </a:pPr>
            <a:r>
              <a:rPr sz="1200" spc="459" dirty="0">
                <a:solidFill>
                  <a:schemeClr val="tx1"/>
                </a:solidFill>
                <a:latin typeface="UD デジタル 教科書体 NK-B" panose="02020700000000000000" pitchFamily="18" charset="-128"/>
                <a:ea typeface="UD デジタル 教科書体 NK-B" panose="02020700000000000000" pitchFamily="18" charset="-128"/>
                <a:cs typeface="MS PGothic"/>
              </a:rPr>
              <a:t>【</a:t>
            </a:r>
            <a:r>
              <a:rPr lang="ja-JP" altLang="en-US" sz="1200" spc="459" dirty="0">
                <a:solidFill>
                  <a:schemeClr val="tx1"/>
                </a:solidFill>
                <a:latin typeface="UD デジタル 教科書体 NK-B" panose="02020700000000000000" pitchFamily="18" charset="-128"/>
                <a:ea typeface="UD デジタル 教科書体 NK-B" panose="02020700000000000000" pitchFamily="18" charset="-128"/>
                <a:cs typeface="MS PGothic"/>
              </a:rPr>
              <a:t>開催概要</a:t>
            </a:r>
            <a:r>
              <a:rPr sz="1200" spc="415" dirty="0">
                <a:solidFill>
                  <a:schemeClr val="tx1"/>
                </a:solidFill>
                <a:latin typeface="UD デジタル 教科書体 NK-B" panose="02020700000000000000" pitchFamily="18" charset="-128"/>
                <a:ea typeface="UD デジタル 教科書体 NK-B" panose="02020700000000000000" pitchFamily="18" charset="-128"/>
                <a:cs typeface="MS PGothic"/>
              </a:rPr>
              <a:t>】</a:t>
            </a:r>
            <a:endParaRPr sz="1200" dirty="0">
              <a:solidFill>
                <a:schemeClr val="tx1"/>
              </a:solidFill>
              <a:latin typeface="UD デジタル 教科書体 NK-B" panose="02020700000000000000" pitchFamily="18" charset="-128"/>
              <a:ea typeface="UD デジタル 教科書体 NK-B" panose="02020700000000000000" pitchFamily="18" charset="-128"/>
              <a:cs typeface="MS PGothic"/>
            </a:endParaRPr>
          </a:p>
          <a:p>
            <a:pPr marL="249554" marR="5080">
              <a:lnSpc>
                <a:spcPct val="130000"/>
              </a:lnSpc>
            </a:pPr>
            <a:r>
              <a:rPr sz="1600" spc="-175" dirty="0" err="1">
                <a:solidFill>
                  <a:schemeClr val="tx1"/>
                </a:solidFill>
                <a:latin typeface="UD デジタル 教科書体 NK-B" panose="02020700000000000000" pitchFamily="18" charset="-128"/>
                <a:ea typeface="UD デジタル 教科書体 NK-B" panose="02020700000000000000" pitchFamily="18" charset="-128"/>
                <a:cs typeface="SimSun"/>
              </a:rPr>
              <a:t>名称</a:t>
            </a:r>
            <a:r>
              <a:rPr sz="1600" spc="-175" dirty="0">
                <a:solidFill>
                  <a:schemeClr val="tx1"/>
                </a:solidFill>
                <a:latin typeface="UD デジタル 教科書体 NK-B" panose="02020700000000000000" pitchFamily="18" charset="-128"/>
                <a:ea typeface="UD デジタル 教科書体 NK-B" panose="02020700000000000000" pitchFamily="18" charset="-128"/>
                <a:cs typeface="SimSun"/>
              </a:rPr>
              <a:t>：</a:t>
            </a:r>
            <a:r>
              <a:rPr lang="ja-JP" altLang="en-US" sz="1600" dirty="0">
                <a:solidFill>
                  <a:schemeClr val="tx1"/>
                </a:solidFill>
                <a:latin typeface="UD デジタル 教科書体 NK-B" panose="02020700000000000000" pitchFamily="18" charset="-128"/>
                <a:ea typeface="UD デジタル 教科書体 NK-B" panose="02020700000000000000" pitchFamily="18" charset="-128"/>
              </a:rPr>
              <a:t>２０２７年国際</a:t>
            </a:r>
            <a:r>
              <a:rPr lang="ja-JP" altLang="en-US" sz="1600">
                <a:solidFill>
                  <a:schemeClr val="tx1"/>
                </a:solidFill>
                <a:latin typeface="UD デジタル 教科書体 NK-B" panose="02020700000000000000" pitchFamily="18" charset="-128"/>
                <a:ea typeface="UD デジタル 教科書体 NK-B" panose="02020700000000000000" pitchFamily="18" charset="-128"/>
              </a:rPr>
              <a:t>園芸博覧会</a:t>
            </a:r>
            <a:endParaRPr lang="en-US" altLang="ja-JP" sz="1600">
              <a:solidFill>
                <a:schemeClr val="tx1"/>
              </a:solidFill>
              <a:latin typeface="UD デジタル 教科書体 NK-B" panose="02020700000000000000" pitchFamily="18" charset="-128"/>
              <a:ea typeface="UD デジタル 教科書体 NK-B" panose="02020700000000000000" pitchFamily="18" charset="-128"/>
            </a:endParaRPr>
          </a:p>
          <a:p>
            <a:pPr marL="249554" marR="5080">
              <a:lnSpc>
                <a:spcPct val="130000"/>
              </a:lnSpc>
            </a:pPr>
            <a:r>
              <a:rPr sz="1200" spc="-65">
                <a:solidFill>
                  <a:schemeClr val="tx1"/>
                </a:solidFill>
                <a:latin typeface="UD デジタル 教科書体 NK-B" panose="02020700000000000000" pitchFamily="18" charset="-128"/>
                <a:ea typeface="UD デジタル 教科書体 NK-B" panose="02020700000000000000" pitchFamily="18" charset="-128"/>
                <a:cs typeface="MS PGothic"/>
              </a:rPr>
              <a:t>テーマ</a:t>
            </a:r>
            <a:r>
              <a:rPr sz="1200" spc="-175" dirty="0">
                <a:solidFill>
                  <a:schemeClr val="tx1"/>
                </a:solidFill>
                <a:latin typeface="UD デジタル 教科書体 NK-B" panose="02020700000000000000" pitchFamily="18" charset="-128"/>
                <a:ea typeface="UD デジタル 教科書体 NK-B" panose="02020700000000000000" pitchFamily="18" charset="-128"/>
                <a:cs typeface="SimSun"/>
              </a:rPr>
              <a:t>：</a:t>
            </a:r>
            <a:r>
              <a:rPr lang="ja-JP" altLang="en-US" sz="1200" spc="-90" dirty="0">
                <a:solidFill>
                  <a:schemeClr val="tx1"/>
                </a:solidFill>
                <a:latin typeface="UD デジタル 教科書体 NK-B" panose="02020700000000000000" pitchFamily="18" charset="-128"/>
                <a:ea typeface="UD デジタル 教科書体 NK-B" panose="02020700000000000000" pitchFamily="18" charset="-128"/>
                <a:cs typeface="SimSun"/>
              </a:rPr>
              <a:t>幸せを創る明日の風景</a:t>
            </a:r>
            <a:endParaRPr sz="1200" dirty="0">
              <a:solidFill>
                <a:schemeClr val="tx1"/>
              </a:solidFill>
              <a:latin typeface="UD デジタル 教科書体 NK-B" panose="02020700000000000000" pitchFamily="18" charset="-128"/>
              <a:ea typeface="UD デジタル 教科書体 NK-B" panose="02020700000000000000" pitchFamily="18" charset="-128"/>
              <a:cs typeface="MS PGothic"/>
            </a:endParaRPr>
          </a:p>
          <a:p>
            <a:pPr marL="249554" marR="1483995">
              <a:lnSpc>
                <a:spcPct val="130000"/>
              </a:lnSpc>
            </a:pPr>
            <a:r>
              <a:rPr lang="ja-JP" altLang="en-US" sz="1200" spc="-175">
                <a:solidFill>
                  <a:schemeClr val="tx1"/>
                </a:solidFill>
                <a:latin typeface="UD デジタル 教科書体 NK-B" panose="02020700000000000000" pitchFamily="18" charset="-128"/>
                <a:ea typeface="UD デジタル 教科書体 NK-B" panose="02020700000000000000" pitchFamily="18" charset="-128"/>
                <a:cs typeface="SimSun"/>
              </a:rPr>
              <a:t>会場</a:t>
            </a:r>
            <a:r>
              <a:rPr lang="zh-TW" altLang="en-US" sz="1200" spc="-90" dirty="0">
                <a:solidFill>
                  <a:schemeClr val="tx1"/>
                </a:solidFill>
                <a:latin typeface="UD デジタル 教科書体 NK-B" panose="02020700000000000000" pitchFamily="18" charset="-128"/>
                <a:ea typeface="UD デジタル 教科書体 NK-B" panose="02020700000000000000" pitchFamily="18" charset="-128"/>
                <a:cs typeface="SimSun"/>
              </a:rPr>
              <a:t>：</a:t>
            </a:r>
            <a:r>
              <a:rPr lang="zh-CN" altLang="en-US"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旧上瀬谷通信施設（神奈川県横浜市）</a:t>
            </a:r>
            <a:endParaRPr lang="zh-TW" altLang="en-US" sz="1200" dirty="0">
              <a:solidFill>
                <a:schemeClr val="tx1"/>
              </a:solidFill>
              <a:latin typeface="UD デジタル 教科書体 NK-B" panose="02020700000000000000" pitchFamily="18" charset="-128"/>
              <a:ea typeface="UD デジタル 教科書体 NK-B" panose="02020700000000000000" pitchFamily="18" charset="-128"/>
              <a:cs typeface="SimSun"/>
            </a:endParaRPr>
          </a:p>
          <a:p>
            <a:pPr marL="249554">
              <a:spcBef>
                <a:spcPts val="450"/>
              </a:spcBef>
            </a:pPr>
            <a:r>
              <a:rPr lang="zh-TW" altLang="en-US" sz="1200" spc="-175" dirty="0">
                <a:solidFill>
                  <a:schemeClr val="tx1"/>
                </a:solidFill>
                <a:latin typeface="UD デジタル 教科書体 NK-B" panose="02020700000000000000" pitchFamily="18" charset="-128"/>
                <a:ea typeface="UD デジタル 教科書体 NK-B" panose="02020700000000000000" pitchFamily="18" charset="-128"/>
                <a:cs typeface="SimSun"/>
              </a:rPr>
              <a:t>開催</a:t>
            </a:r>
            <a:r>
              <a:rPr lang="zh-TW" altLang="en-US" sz="1200" spc="-175"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期</a:t>
            </a:r>
            <a:r>
              <a:rPr lang="zh-TW" altLang="en-US" sz="1200" spc="-90" dirty="0">
                <a:solidFill>
                  <a:schemeClr val="tx1"/>
                </a:solidFill>
                <a:latin typeface="UD デジタル 教科書体 NK-B" panose="02020700000000000000" pitchFamily="18" charset="-128"/>
                <a:ea typeface="UD デジタル 教科書体 NK-B" panose="02020700000000000000" pitchFamily="18" charset="-128"/>
                <a:cs typeface="SimSun"/>
              </a:rPr>
              <a:t>間：</a:t>
            </a:r>
            <a:r>
              <a:rPr lang="en-US" altLang="ja-JP"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2027</a:t>
            </a:r>
            <a:r>
              <a:rPr lang="ja-JP" altLang="en-US"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年３月</a:t>
            </a:r>
            <a:r>
              <a:rPr lang="en-US" altLang="ja-JP"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19</a:t>
            </a:r>
            <a:r>
              <a:rPr lang="ja-JP" altLang="en-US"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日（金）～ </a:t>
            </a:r>
            <a:r>
              <a:rPr lang="en-US" altLang="ja-JP"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2027</a:t>
            </a:r>
            <a:r>
              <a:rPr lang="ja-JP" altLang="en-US"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年９月</a:t>
            </a:r>
            <a:r>
              <a:rPr lang="en-US" altLang="ja-JP"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26</a:t>
            </a:r>
            <a:r>
              <a:rPr lang="ja-JP" altLang="en-US" sz="1200" dirty="0">
                <a:solidFill>
                  <a:schemeClr val="tx1"/>
                </a:solidFill>
                <a:latin typeface="UD デジタル 教科書体 NK-B" panose="02020700000000000000" pitchFamily="18" charset="-128"/>
                <a:ea typeface="UD デジタル 教科書体 NK-B" panose="02020700000000000000" pitchFamily="18" charset="-128"/>
                <a:cs typeface="Trebuchet MS"/>
              </a:rPr>
              <a:t>日（日）</a:t>
            </a:r>
            <a:endParaRPr lang="zh-TW" altLang="en-US" sz="1200" dirty="0">
              <a:solidFill>
                <a:schemeClr val="tx1"/>
              </a:solidFill>
              <a:latin typeface="UD デジタル 教科書体 NK-B" panose="02020700000000000000" pitchFamily="18" charset="-128"/>
              <a:ea typeface="UD デジタル 教科書体 NK-B" panose="02020700000000000000" pitchFamily="18" charset="-128"/>
              <a:cs typeface="SimSun"/>
            </a:endParaRPr>
          </a:p>
          <a:p>
            <a:pPr marL="249554">
              <a:lnSpc>
                <a:spcPct val="100000"/>
              </a:lnSpc>
              <a:spcBef>
                <a:spcPts val="450"/>
              </a:spcBef>
            </a:pPr>
            <a:r>
              <a:rPr sz="1200" spc="-175" err="1">
                <a:solidFill>
                  <a:schemeClr val="tx1"/>
                </a:solidFill>
                <a:latin typeface="UD デジタル 教科書体 NK-B" panose="02020700000000000000" pitchFamily="18" charset="-128"/>
                <a:ea typeface="UD デジタル 教科書体 NK-B" panose="02020700000000000000" pitchFamily="18" charset="-128"/>
                <a:cs typeface="SimSun"/>
              </a:rPr>
              <a:t>公式</a:t>
            </a:r>
            <a:r>
              <a:rPr sz="1200" spc="50" err="1">
                <a:solidFill>
                  <a:schemeClr val="tx1"/>
                </a:solidFill>
                <a:latin typeface="UD デジタル 教科書体 NK-B" panose="02020700000000000000" pitchFamily="18" charset="-128"/>
                <a:ea typeface="UD デジタル 教科書体 NK-B" panose="02020700000000000000" pitchFamily="18" charset="-128"/>
                <a:cs typeface="MS PGothic"/>
              </a:rPr>
              <a:t>サイト</a:t>
            </a:r>
            <a:r>
              <a:rPr sz="1200" spc="-10">
                <a:solidFill>
                  <a:schemeClr val="tx1"/>
                </a:solidFill>
                <a:latin typeface="UD デジタル 教科書体 NK-B" panose="02020700000000000000" pitchFamily="18" charset="-128"/>
                <a:ea typeface="UD デジタル 教科書体 NK-B" panose="02020700000000000000" pitchFamily="18" charset="-128"/>
                <a:cs typeface="SimSun"/>
              </a:rPr>
              <a:t>：</a:t>
            </a:r>
            <a:r>
              <a:rPr lang="en-US" sz="1200" spc="-10">
                <a:solidFill>
                  <a:schemeClr val="tx1"/>
                </a:solidFill>
                <a:latin typeface="UD デジタル 教科書体 NK-B" panose="02020700000000000000" pitchFamily="18" charset="-128"/>
                <a:ea typeface="UD デジタル 教科書体 NK-B" panose="02020700000000000000" pitchFamily="18" charset="-128"/>
                <a:cs typeface="Trebuchet MS"/>
                <a:hlinkClick r:id="rId3">
                  <a:extLst>
                    <a:ext uri="{A12FA001-AC4F-418D-AE19-62706E023703}">
                      <ahyp:hlinkClr xmlns:ahyp="http://schemas.microsoft.com/office/drawing/2018/hyperlinkcolor" val="tx"/>
                    </a:ext>
                  </a:extLst>
                </a:hlinkClick>
              </a:rPr>
              <a:t>https</a:t>
            </a:r>
            <a:r>
              <a:rPr lang="en-US" sz="1200" spc="-10" dirty="0">
                <a:solidFill>
                  <a:schemeClr val="tx1"/>
                </a:solidFill>
                <a:latin typeface="UD デジタル 教科書体 NK-B" panose="02020700000000000000" pitchFamily="18" charset="-128"/>
                <a:ea typeface="UD デジタル 教科書体 NK-B" panose="02020700000000000000" pitchFamily="18" charset="-128"/>
                <a:cs typeface="Trebuchet MS"/>
                <a:hlinkClick r:id="rId3">
                  <a:extLst>
                    <a:ext uri="{A12FA001-AC4F-418D-AE19-62706E023703}">
                      <ahyp:hlinkClr xmlns:ahyp="http://schemas.microsoft.com/office/drawing/2018/hyperlinkcolor" val="tx"/>
                    </a:ext>
                  </a:extLst>
                </a:hlinkClick>
              </a:rPr>
              <a:t>://expo2027yokohama.or.jp/</a:t>
            </a:r>
            <a:endParaRPr sz="1200" dirty="0">
              <a:solidFill>
                <a:schemeClr val="tx1"/>
              </a:solidFill>
              <a:latin typeface="UD デジタル 教科書体 NK-B" panose="02020700000000000000" pitchFamily="18" charset="-128"/>
              <a:ea typeface="UD デジタル 教科書体 NK-B" panose="02020700000000000000" pitchFamily="18" charset="-128"/>
              <a:cs typeface="Trebuchet MS"/>
            </a:endParaRPr>
          </a:p>
        </p:txBody>
      </p:sp>
      <p:grpSp>
        <p:nvGrpSpPr>
          <p:cNvPr id="14" name="グループ化 13">
            <a:extLst>
              <a:ext uri="{FF2B5EF4-FFF2-40B4-BE49-F238E27FC236}">
                <a16:creationId xmlns:a16="http://schemas.microsoft.com/office/drawing/2014/main" id="{78D4B5B3-D51F-B0FC-78E1-0343356744E1}"/>
              </a:ext>
            </a:extLst>
          </p:cNvPr>
          <p:cNvGrpSpPr/>
          <p:nvPr/>
        </p:nvGrpSpPr>
        <p:grpSpPr>
          <a:xfrm>
            <a:off x="1199498" y="1694520"/>
            <a:ext cx="5004653" cy="1172717"/>
            <a:chOff x="1301804" y="1836390"/>
            <a:chExt cx="4766118" cy="1054199"/>
          </a:xfrm>
        </p:grpSpPr>
        <p:pic>
          <p:nvPicPr>
            <p:cNvPr id="7" name="図 6" descr="ロゴ, 会社名&#10;&#10;AI 生成コンテンツは誤りを含む可能性があります。">
              <a:extLst>
                <a:ext uri="{FF2B5EF4-FFF2-40B4-BE49-F238E27FC236}">
                  <a16:creationId xmlns:a16="http://schemas.microsoft.com/office/drawing/2014/main" id="{AC61EA98-A1F3-CD9F-EBBB-02C03AF423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1804" y="1836390"/>
              <a:ext cx="2270043" cy="1054199"/>
            </a:xfrm>
            <a:prstGeom prst="rect">
              <a:avLst/>
            </a:prstGeom>
          </p:spPr>
        </p:pic>
        <p:pic>
          <p:nvPicPr>
            <p:cNvPr id="8" name="図 7">
              <a:extLst>
                <a:ext uri="{FF2B5EF4-FFF2-40B4-BE49-F238E27FC236}">
                  <a16:creationId xmlns:a16="http://schemas.microsoft.com/office/drawing/2014/main" id="{F67F44D0-F93B-4EAB-BBAD-22F56DDC0C11}"/>
                </a:ext>
              </a:extLst>
            </p:cNvPr>
            <p:cNvPicPr>
              <a:picLocks noChangeAspect="1"/>
            </p:cNvPicPr>
            <p:nvPr/>
          </p:nvPicPr>
          <p:blipFill>
            <a:blip r:embed="rId5"/>
            <a:stretch>
              <a:fillRect/>
            </a:stretch>
          </p:blipFill>
          <p:spPr>
            <a:xfrm>
              <a:off x="3730044" y="2132721"/>
              <a:ext cx="2337878" cy="397937"/>
            </a:xfrm>
            <a:prstGeom prst="rect">
              <a:avLst/>
            </a:prstGeom>
            <a:solidFill>
              <a:schemeClr val="bg1"/>
            </a:solidFill>
          </p:spPr>
        </p:pic>
      </p:grpSp>
      <p:pic>
        <p:nvPicPr>
          <p:cNvPr id="9" name="図 8">
            <a:extLst>
              <a:ext uri="{FF2B5EF4-FFF2-40B4-BE49-F238E27FC236}">
                <a16:creationId xmlns:a16="http://schemas.microsoft.com/office/drawing/2014/main" id="{0DDF1F4F-BB1A-3A5A-0D96-1C81EE5E2D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8009" y="2817972"/>
            <a:ext cx="4567631" cy="378704"/>
          </a:xfrm>
          <a:prstGeom prst="rect">
            <a:avLst/>
          </a:prstGeom>
        </p:spPr>
      </p:pic>
      <p:pic>
        <p:nvPicPr>
          <p:cNvPr id="10" name="図 9">
            <a:extLst>
              <a:ext uri="{FF2B5EF4-FFF2-40B4-BE49-F238E27FC236}">
                <a16:creationId xmlns:a16="http://schemas.microsoft.com/office/drawing/2014/main" id="{7C752EFC-095B-C030-9808-39F8D83EDDFA}"/>
              </a:ext>
            </a:extLst>
          </p:cNvPr>
          <p:cNvPicPr>
            <a:picLocks noChangeAspect="1"/>
          </p:cNvPicPr>
          <p:nvPr/>
        </p:nvPicPr>
        <p:blipFill>
          <a:blip r:embed="rId7"/>
          <a:stretch>
            <a:fillRect/>
          </a:stretch>
        </p:blipFill>
        <p:spPr>
          <a:xfrm>
            <a:off x="1684747" y="3413664"/>
            <a:ext cx="4034154" cy="2117931"/>
          </a:xfrm>
          <a:prstGeom prst="rect">
            <a:avLst/>
          </a:prstGeom>
        </p:spPr>
      </p:pic>
      <p:pic>
        <p:nvPicPr>
          <p:cNvPr id="11" name="図 10" descr="図形&#10;&#10;AI 生成コンテンツは誤りを含む可能性があります。">
            <a:extLst>
              <a:ext uri="{FF2B5EF4-FFF2-40B4-BE49-F238E27FC236}">
                <a16:creationId xmlns:a16="http://schemas.microsoft.com/office/drawing/2014/main" id="{B9110D71-E0C4-C69A-D477-1BB279CFBA63}"/>
              </a:ext>
            </a:extLst>
          </p:cNvPr>
          <p:cNvPicPr>
            <a:picLocks noChangeAspect="1"/>
          </p:cNvPicPr>
          <p:nvPr/>
        </p:nvPicPr>
        <p:blipFill>
          <a:blip r:embed="rId8" cstate="print">
            <a:extLst>
              <a:ext uri="{28A0092B-C50C-407E-A947-70E740481C1C}">
                <a14:useLocalDpi xmlns:a14="http://schemas.microsoft.com/office/drawing/2010/main" val="0"/>
              </a:ext>
            </a:extLst>
          </a:blip>
          <a:srcRect l="7364" t="6983" r="4514" b="6120"/>
          <a:stretch>
            <a:fillRect/>
          </a:stretch>
        </p:blipFill>
        <p:spPr>
          <a:xfrm>
            <a:off x="820791" y="8103858"/>
            <a:ext cx="1261595" cy="1426150"/>
          </a:xfrm>
          <a:prstGeom prst="rect">
            <a:avLst/>
          </a:prstGeom>
        </p:spPr>
      </p:pic>
      <p:sp>
        <p:nvSpPr>
          <p:cNvPr id="13" name="テキスト ボックス 12">
            <a:extLst>
              <a:ext uri="{FF2B5EF4-FFF2-40B4-BE49-F238E27FC236}">
                <a16:creationId xmlns:a16="http://schemas.microsoft.com/office/drawing/2014/main" id="{F3AB3268-2F60-11E2-2EAD-8E9EF504F3BD}"/>
              </a:ext>
            </a:extLst>
          </p:cNvPr>
          <p:cNvSpPr txBox="1"/>
          <p:nvPr/>
        </p:nvSpPr>
        <p:spPr>
          <a:xfrm>
            <a:off x="484931" y="9656847"/>
            <a:ext cx="1981200" cy="438582"/>
          </a:xfrm>
          <a:prstGeom prst="rect">
            <a:avLst/>
          </a:prstGeom>
          <a:solidFill>
            <a:schemeClr val="bg1"/>
          </a:solidFill>
        </p:spPr>
        <p:txBody>
          <a:bodyPr wrap="square" rtlCol="0">
            <a:spAutoFit/>
          </a:bodyPr>
          <a:lstStyle/>
          <a:p>
            <a:pPr algn="ctr"/>
            <a:r>
              <a:rPr kumimoji="1" lang="ja-JP" altLang="en-US" sz="1050" dirty="0">
                <a:latin typeface="UD デジタル 教科書体 NK-B" panose="02020700000000000000" pitchFamily="18" charset="-128"/>
                <a:ea typeface="UD デジタル 教科書体 NK-B" panose="02020700000000000000" pitchFamily="18" charset="-128"/>
              </a:rPr>
              <a:t>公式マスコットキャラクター　</a:t>
            </a:r>
            <a:endParaRPr kumimoji="1" lang="en-US" altLang="ja-JP" sz="1050" dirty="0">
              <a:latin typeface="UD デジタル 教科書体 NK-B" panose="02020700000000000000" pitchFamily="18" charset="-128"/>
              <a:ea typeface="UD デジタル 教科書体 NK-B" panose="02020700000000000000" pitchFamily="18" charset="-128"/>
            </a:endParaRPr>
          </a:p>
          <a:p>
            <a:pPr algn="ctr"/>
            <a:r>
              <a:rPr kumimoji="1" lang="ja-JP" altLang="en-US" sz="1200" b="1">
                <a:latin typeface="UD デジタル 教科書体 NK-B" panose="02020700000000000000" pitchFamily="18" charset="-128"/>
                <a:ea typeface="UD デジタル 教科書体 NK-B" panose="02020700000000000000" pitchFamily="18" charset="-128"/>
              </a:rPr>
              <a:t>トゥンクトゥンク</a:t>
            </a:r>
            <a:endParaRPr kumimoji="1" lang="en-US" altLang="ja-JP" sz="1200" b="1" dirty="0">
              <a:latin typeface="UD デジタル 教科書体 NK-B" panose="02020700000000000000" pitchFamily="18" charset="-128"/>
              <a:ea typeface="UD デジタル 教科書体 NK-B" panose="02020700000000000000" pitchFamily="18" charset="-128"/>
            </a:endParaRPr>
          </a:p>
        </p:txBody>
      </p:sp>
      <p:sp>
        <p:nvSpPr>
          <p:cNvPr id="15" name="スライド番号プレースホルダー 1">
            <a:extLst>
              <a:ext uri="{FF2B5EF4-FFF2-40B4-BE49-F238E27FC236}">
                <a16:creationId xmlns:a16="http://schemas.microsoft.com/office/drawing/2014/main" id="{E599325D-88FC-32A4-A64A-7992A0709BF6}"/>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3</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6" name="テキスト ボックス 15">
            <a:extLst>
              <a:ext uri="{FF2B5EF4-FFF2-40B4-BE49-F238E27FC236}">
                <a16:creationId xmlns:a16="http://schemas.microsoft.com/office/drawing/2014/main" id="{BED1282B-11E6-A519-70F1-BE680B24C676}"/>
              </a:ext>
            </a:extLst>
          </p:cNvPr>
          <p:cNvSpPr txBox="1"/>
          <p:nvPr/>
        </p:nvSpPr>
        <p:spPr>
          <a:xfrm>
            <a:off x="691924" y="5759414"/>
            <a:ext cx="6019800" cy="2031325"/>
          </a:xfrm>
          <a:prstGeom prst="rect">
            <a:avLst/>
          </a:prstGeom>
          <a:noFill/>
        </p:spPr>
        <p:txBody>
          <a:bodyPr wrap="square">
            <a:spAutoFit/>
          </a:bodyPr>
          <a:lstStyle/>
          <a:p>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国際園芸博覧会</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は、世界各国の</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園芸文化の普及</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や</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花と緑のあふれる暮らし、地域・経済の創造や世界的問題の解決支援</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を目的に開催される</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国際的な博覧会</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です。博覧会には</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毎回テーマ</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が定められており、そのテーマに合わせた展示や催し物を開催。さらに、世界各国から出展・人が集まるため、来場者は</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さまざまな国の文化</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にも触れ合うことができます。</a:t>
            </a:r>
            <a:endParaRPr lang="en-US" altLang="ja-JP" sz="1400" b="0" i="0">
              <a:solidFill>
                <a:srgbClr val="252525"/>
              </a:solidFill>
              <a:effectLst/>
              <a:latin typeface="UD デジタル 教科書体 NK-B" panose="02020700000000000000" pitchFamily="18" charset="-128"/>
              <a:ea typeface="UD デジタル 教科書体 NK-B" panose="02020700000000000000" pitchFamily="18" charset="-128"/>
            </a:endParaRPr>
          </a:p>
          <a:p>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そんな</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国際園芸博覧会</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が、なんと</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横浜市</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で開催されるのです。</a:t>
            </a:r>
            <a:endParaRPr lang="en-US" altLang="ja-JP" sz="1400" b="0" i="0">
              <a:solidFill>
                <a:srgbClr val="252525"/>
              </a:solidFill>
              <a:effectLst/>
              <a:latin typeface="UD デジタル 教科書体 NK-B" panose="02020700000000000000" pitchFamily="18" charset="-128"/>
              <a:ea typeface="UD デジタル 教科書体 NK-B" panose="02020700000000000000" pitchFamily="18" charset="-128"/>
            </a:endParaRPr>
          </a:p>
          <a:p>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今回横浜で開催される</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国際園芸博覧会</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は、「自然」「環境にやさしい」という</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a:t>
            </a:r>
            <a:r>
              <a:rPr lang="en-US" altLang="ja-JP" sz="1400" b="1" i="0">
                <a:solidFill>
                  <a:srgbClr val="252525"/>
                </a:solidFill>
                <a:effectLst/>
                <a:latin typeface="UD デジタル 教科書体 NK-B" panose="02020700000000000000" pitchFamily="18" charset="-128"/>
                <a:ea typeface="UD デジタル 教科書体 NK-B" panose="02020700000000000000" pitchFamily="18" charset="-128"/>
              </a:rPr>
              <a:t>GREEN</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と博覧会の</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a:t>
            </a:r>
            <a:r>
              <a:rPr lang="en-US" altLang="ja-JP" sz="1400" b="1" i="0">
                <a:solidFill>
                  <a:srgbClr val="252525"/>
                </a:solidFill>
                <a:effectLst/>
                <a:latin typeface="UD デジタル 教科書体 NK-B" panose="02020700000000000000" pitchFamily="18" charset="-128"/>
                <a:ea typeface="UD デジタル 教科書体 NK-B" panose="02020700000000000000" pitchFamily="18" charset="-128"/>
              </a:rPr>
              <a:t>EXPO</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をかけ合わせ、</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a:t>
            </a:r>
            <a:r>
              <a:rPr lang="en-US" altLang="ja-JP" sz="1400" b="1" i="0">
                <a:solidFill>
                  <a:srgbClr val="252525"/>
                </a:solidFill>
                <a:effectLst/>
                <a:latin typeface="UD デジタル 教科書体 NK-B" panose="02020700000000000000" pitchFamily="18" charset="-128"/>
                <a:ea typeface="UD デジタル 教科書体 NK-B" panose="02020700000000000000" pitchFamily="18" charset="-128"/>
              </a:rPr>
              <a:t>GREEN×EXPO 2027</a:t>
            </a:r>
            <a:r>
              <a:rPr lang="ja-JP" altLang="en-US" sz="1400" b="1" i="0">
                <a:solidFill>
                  <a:srgbClr val="252525"/>
                </a:solidFill>
                <a:effectLst/>
                <a:latin typeface="UD デジタル 教科書体 NK-B" panose="02020700000000000000" pitchFamily="18" charset="-128"/>
                <a:ea typeface="UD デジタル 教科書体 NK-B" panose="02020700000000000000" pitchFamily="18" charset="-128"/>
              </a:rPr>
              <a:t>」</a:t>
            </a:r>
            <a:r>
              <a:rPr lang="ja-JP" altLang="en-US" sz="1400" b="0" i="0">
                <a:solidFill>
                  <a:srgbClr val="252525"/>
                </a:solidFill>
                <a:effectLst/>
                <a:latin typeface="UD デジタル 教科書体 NK-B" panose="02020700000000000000" pitchFamily="18" charset="-128"/>
                <a:ea typeface="UD デジタル 教科書体 NK-B" panose="02020700000000000000" pitchFamily="18" charset="-128"/>
              </a:rPr>
              <a:t>としています。</a:t>
            </a:r>
            <a:endParaRPr lang="ja-JP" altLang="en-US" sz="140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4213077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F4422-C437-0C80-2ED0-B59384F78835}"/>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0FB1783F-6C43-46C6-47BD-31A8F0B8101B}"/>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FF5BF580-1751-3DA6-F369-4976AF685457}"/>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E14EDDA8-CA3D-752B-18DE-74C941507B5C}"/>
              </a:ext>
            </a:extLst>
          </p:cNvPr>
          <p:cNvSpPr>
            <a:spLocks noGrp="1"/>
          </p:cNvSpPr>
          <p:nvPr>
            <p:ph type="title"/>
          </p:nvPr>
        </p:nvSpPr>
        <p:spPr>
          <a:xfrm>
            <a:off x="1263650" y="586451"/>
            <a:ext cx="5029200" cy="384721"/>
          </a:xfrm>
        </p:spPr>
        <p:txBody>
          <a:bodyPr/>
          <a:lstStyle/>
          <a:p>
            <a:r>
              <a:rPr lang="ja-JP" altLang="en-US">
                <a:latin typeface="UD デジタル 教科書体 NK-B" panose="02020700000000000000" pitchFamily="18" charset="-128"/>
                <a:ea typeface="UD デジタル 教科書体 NK-B" panose="02020700000000000000" pitchFamily="18" charset="-128"/>
              </a:rPr>
              <a:t>１．はじめに</a:t>
            </a:r>
            <a:endParaRPr lang="ja-JP" altLang="en-US" dirty="0">
              <a:latin typeface="UD デジタル 教科書体 NK-B" panose="02020700000000000000" pitchFamily="18" charset="-128"/>
              <a:ea typeface="UD デジタル 教科書体 NK-B" panose="02020700000000000000" pitchFamily="18" charset="-128"/>
            </a:endParaRPr>
          </a:p>
        </p:txBody>
      </p:sp>
      <p:sp>
        <p:nvSpPr>
          <p:cNvPr id="4" name="object 15">
            <a:extLst>
              <a:ext uri="{FF2B5EF4-FFF2-40B4-BE49-F238E27FC236}">
                <a16:creationId xmlns:a16="http://schemas.microsoft.com/office/drawing/2014/main" id="{183DA24B-DE24-076A-212A-8B5376405441}"/>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■本教育プログラムのねらい</a:t>
            </a:r>
          </a:p>
        </p:txBody>
      </p:sp>
      <p:sp>
        <p:nvSpPr>
          <p:cNvPr id="15" name="テキスト ボックス 14">
            <a:extLst>
              <a:ext uri="{FF2B5EF4-FFF2-40B4-BE49-F238E27FC236}">
                <a16:creationId xmlns:a16="http://schemas.microsoft.com/office/drawing/2014/main" id="{D1114680-B528-7ABF-0092-CD2154DD13FA}"/>
              </a:ext>
            </a:extLst>
          </p:cNvPr>
          <p:cNvSpPr txBox="1"/>
          <p:nvPr/>
        </p:nvSpPr>
        <p:spPr>
          <a:xfrm>
            <a:off x="881061" y="1581877"/>
            <a:ext cx="5934869" cy="3108543"/>
          </a:xfrm>
          <a:prstGeom prst="rect">
            <a:avLst/>
          </a:prstGeom>
          <a:noFill/>
        </p:spPr>
        <p:txBody>
          <a:bodyPr wrap="square">
            <a:spAutoFit/>
          </a:bodyPr>
          <a:lstStyle/>
          <a:p>
            <a:pPr>
              <a:buNone/>
            </a:pPr>
            <a:r>
              <a:rPr lang="ja-JP" altLang="en-US" sz="1200">
                <a:latin typeface="UD デジタル 教科書体 NK-B" panose="02020700000000000000" pitchFamily="18" charset="-128"/>
                <a:ea typeface="UD デジタル 教科書体 NK-B" panose="02020700000000000000" pitchFamily="18" charset="-128"/>
              </a:rPr>
              <a:t>本教材は、</a:t>
            </a:r>
            <a:r>
              <a:rPr lang="en-US" altLang="ja-JP" sz="1200">
                <a:latin typeface="UD デジタル 教科書体 NK-B" panose="02020700000000000000" pitchFamily="18" charset="-128"/>
                <a:ea typeface="UD デジタル 教科書体 NK-B" panose="02020700000000000000" pitchFamily="18" charset="-128"/>
              </a:rPr>
              <a:t>2027</a:t>
            </a:r>
            <a:r>
              <a:rPr lang="ja-JP" altLang="en-US" sz="1200">
                <a:latin typeface="UD デジタル 教科書体 NK-B" panose="02020700000000000000" pitchFamily="18" charset="-128"/>
                <a:ea typeface="UD デジタル 教科書体 NK-B" panose="02020700000000000000" pitchFamily="18" charset="-128"/>
              </a:rPr>
              <a:t>年に横浜で開催される「</a:t>
            </a:r>
            <a:r>
              <a:rPr lang="en-US" altLang="ja-JP" sz="1200">
                <a:latin typeface="UD デジタル 教科書体 NK-B" panose="02020700000000000000" pitchFamily="18" charset="-128"/>
                <a:ea typeface="UD デジタル 教科書体 NK-B" panose="02020700000000000000" pitchFamily="18" charset="-128"/>
              </a:rPr>
              <a:t>GREEN×EXPO 2027</a:t>
            </a:r>
            <a:r>
              <a:rPr lang="ja-JP" altLang="en-US" sz="1200">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endParaRPr lang="ja-JP" altLang="en-US" sz="1200">
              <a:latin typeface="UD デジタル 教科書体 NK-B" panose="02020700000000000000" pitchFamily="18" charset="-128"/>
              <a:ea typeface="UD デジタル 教科書体 NK-B" panose="02020700000000000000" pitchFamily="18" charset="-128"/>
            </a:endParaRPr>
          </a:p>
          <a:p>
            <a:pPr>
              <a:buNone/>
            </a:pPr>
            <a:r>
              <a:rPr lang="ja-JP" altLang="en-US" sz="1200">
                <a:latin typeface="UD デジタル 教科書体 NK-B" panose="02020700000000000000" pitchFamily="18" charset="-128"/>
                <a:ea typeface="UD デジタル 教科書体 NK-B" panose="02020700000000000000" pitchFamily="18" charset="-128"/>
              </a:rPr>
              <a:t>地球の</a:t>
            </a:r>
            <a:r>
              <a:rPr lang="en-US" altLang="ja-JP" sz="1200">
                <a:latin typeface="UD デジタル 教科書体 NK-B" panose="02020700000000000000" pitchFamily="18" charset="-128"/>
                <a:ea typeface="UD デジタル 教科書体 NK-B" panose="02020700000000000000" pitchFamily="18" charset="-128"/>
              </a:rPr>
              <a:t>SOS</a:t>
            </a:r>
            <a:r>
              <a:rPr lang="ja-JP" altLang="en-US" sz="1200">
                <a:latin typeface="UD デジタル 教科書体 NK-B" panose="02020700000000000000" pitchFamily="18" charset="-128"/>
                <a:ea typeface="UD デジタル 教科書体 NK-B" panose="02020700000000000000" pitchFamily="18" charset="-128"/>
              </a:rPr>
              <a:t>を解決するための重要な</a:t>
            </a:r>
            <a:r>
              <a:rPr lang="en-US" altLang="ja-JP" sz="1200">
                <a:latin typeface="UD デジタル 教科書体 NK-B" panose="02020700000000000000" pitchFamily="18" charset="-128"/>
                <a:ea typeface="UD デジタル 教科書体 NK-B" panose="02020700000000000000" pitchFamily="18" charset="-128"/>
              </a:rPr>
              <a:t>4</a:t>
            </a:r>
            <a:r>
              <a:rPr lang="ja-JP" altLang="en-US" sz="1200">
                <a:latin typeface="UD デジタル 教科書体 NK-B" panose="02020700000000000000" pitchFamily="18" charset="-128"/>
                <a:ea typeface="UD デジタル 教科書体 NK-B" panose="02020700000000000000" pitchFamily="18" charset="-128"/>
              </a:rPr>
              <a:t>つのキーワード（カーボンニュートラル、</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r>
              <a:rPr lang="ja-JP" altLang="en-US" sz="1200">
                <a:latin typeface="UD デジタル 教科書体 NK-B" panose="02020700000000000000" pitchFamily="18" charset="-128"/>
                <a:ea typeface="UD デジタル 教科書体 NK-B" panose="02020700000000000000" pitchFamily="18" charset="-128"/>
              </a:rPr>
              <a:t>ネイチャーポジティブ、ネイチャーベースドソリューション、サーキュラーエコノミー）をベースに、</a:t>
            </a:r>
            <a:r>
              <a:rPr lang="en-US" altLang="ja-JP" sz="1200">
                <a:latin typeface="UD デジタル 教科書体 NK-B" panose="02020700000000000000" pitchFamily="18" charset="-128"/>
                <a:ea typeface="UD デジタル 教科書体 NK-B" panose="02020700000000000000" pitchFamily="18" charset="-128"/>
              </a:rPr>
              <a:t>GREEN×EXPO 2027 </a:t>
            </a:r>
            <a:r>
              <a:rPr lang="ja-JP" altLang="en-US" sz="1200">
                <a:latin typeface="UD デジタル 教科書体 NK-B" panose="02020700000000000000" pitchFamily="18" charset="-128"/>
                <a:ea typeface="UD デジタル 教科書体 NK-B" panose="02020700000000000000" pitchFamily="18" charset="-128"/>
              </a:rPr>
              <a:t>の</a:t>
            </a:r>
            <a:r>
              <a:rPr lang="en-US" altLang="ja-JP" sz="1200">
                <a:latin typeface="UD デジタル 教科書体 NK-B" panose="02020700000000000000" pitchFamily="18" charset="-128"/>
                <a:ea typeface="UD デジタル 教科書体 NK-B" panose="02020700000000000000" pitchFamily="18" charset="-128"/>
              </a:rPr>
              <a:t>Village</a:t>
            </a:r>
            <a:r>
              <a:rPr lang="ja-JP" altLang="en-US" sz="1200">
                <a:latin typeface="UD デジタル 教科書体 NK-B" panose="02020700000000000000" pitchFamily="18" charset="-128"/>
                <a:ea typeface="UD デジタル 教科書体 NK-B" panose="02020700000000000000" pitchFamily="18" charset="-128"/>
              </a:rPr>
              <a:t>出展、テーマ営業出店に参画する企業のうち、</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r>
              <a:rPr lang="ja-JP" altLang="en-US" sz="1200">
                <a:latin typeface="UD デジタル 教科書体 NK-B" panose="02020700000000000000" pitchFamily="18" charset="-128"/>
                <a:ea typeface="UD デジタル 教科書体 NK-B" panose="02020700000000000000" pitchFamily="18" charset="-128"/>
              </a:rPr>
              <a:t>４社の取り組みから学べる内容です。</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endParaRPr lang="en-US" altLang="ja-JP" sz="1200">
              <a:latin typeface="UD デジタル 教科書体 NK-B" panose="02020700000000000000" pitchFamily="18" charset="-128"/>
              <a:ea typeface="UD デジタル 教科書体 NK-B" panose="02020700000000000000" pitchFamily="18" charset="-128"/>
            </a:endParaRPr>
          </a:p>
          <a:p>
            <a:pPr>
              <a:buNone/>
            </a:pPr>
            <a:r>
              <a:rPr lang="en-US" altLang="ja-JP" sz="1200">
                <a:latin typeface="UD デジタル 教科書体 NK-B" panose="02020700000000000000" pitchFamily="18" charset="-128"/>
                <a:ea typeface="UD デジタル 教科書体 NK-B" panose="02020700000000000000" pitchFamily="18" charset="-128"/>
              </a:rPr>
              <a:t>GREEN×EXPO 2027 </a:t>
            </a:r>
            <a:r>
              <a:rPr lang="ja-JP" altLang="en-US" sz="1200">
                <a:latin typeface="UD デジタル 教科書体 NK-B" panose="02020700000000000000" pitchFamily="18" charset="-128"/>
                <a:ea typeface="UD デジタル 教科書体 NK-B" panose="02020700000000000000" pitchFamily="18" charset="-128"/>
              </a:rPr>
              <a:t>への興味関心を高めることはもちろん、日々の探究学習等においても利活用できる内容です。</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r>
              <a:rPr lang="ja-JP" altLang="en-US" sz="1200">
                <a:latin typeface="UD デジタル 教科書体 NK-B" panose="02020700000000000000" pitchFamily="18" charset="-128"/>
                <a:ea typeface="UD デジタル 教科書体 NK-B" panose="02020700000000000000" pitchFamily="18" charset="-128"/>
              </a:rPr>
              <a:t>教材①～④はそれぞれ独立した内容で制作しています。</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r>
              <a:rPr lang="ja-JP" altLang="en-US" sz="1200">
                <a:latin typeface="UD デジタル 教科書体 NK-B" panose="02020700000000000000" pitchFamily="18" charset="-128"/>
                <a:ea typeface="UD デジタル 教科書体 NK-B" panose="02020700000000000000" pitchFamily="18" charset="-128"/>
              </a:rPr>
              <a:t>生徒の興味関心や学校の探究テーマに合わせて自由に選択してご活用ください。</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r>
              <a:rPr lang="ja-JP" altLang="en-US" sz="1200">
                <a:latin typeface="UD デジタル 教科書体 NK-B" panose="02020700000000000000" pitchFamily="18" charset="-128"/>
                <a:ea typeface="UD デジタル 教科書体 NK-B" panose="02020700000000000000" pitchFamily="18" charset="-128"/>
              </a:rPr>
              <a:t>（対象科目：総合的な探究の時間、公共、家庭科、生物など）</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endParaRPr lang="en-US" altLang="ja-JP" sz="1400">
              <a:latin typeface="UD デジタル 教科書体 NK-B" panose="02020700000000000000" pitchFamily="18" charset="-128"/>
              <a:ea typeface="UD デジタル 教科書体 NK-B" panose="02020700000000000000" pitchFamily="18" charset="-128"/>
            </a:endParaRPr>
          </a:p>
          <a:p>
            <a:pPr>
              <a:buNone/>
            </a:pPr>
            <a:r>
              <a:rPr lang="en-US" altLang="ja-JP" sz="1400">
                <a:latin typeface="UD デジタル 教科書体 NK-B" panose="02020700000000000000" pitchFamily="18" charset="-128"/>
                <a:ea typeface="UD デジタル 教科書体 NK-B" panose="02020700000000000000" pitchFamily="18" charset="-128"/>
              </a:rPr>
              <a:t>【</a:t>
            </a:r>
            <a:r>
              <a:rPr lang="ja-JP" altLang="en-US" sz="1400">
                <a:latin typeface="UD デジタル 教科書体 NK-B" panose="02020700000000000000" pitchFamily="18" charset="-128"/>
                <a:ea typeface="UD デジタル 教科書体 NK-B" panose="02020700000000000000" pitchFamily="18" charset="-128"/>
              </a:rPr>
              <a:t>教材一覧</a:t>
            </a:r>
            <a:r>
              <a:rPr lang="en-US" altLang="ja-JP" sz="1400">
                <a:latin typeface="UD デジタル 教科書体 NK-B" panose="02020700000000000000" pitchFamily="18" charset="-128"/>
                <a:ea typeface="UD デジタル 教科書体 NK-B" panose="02020700000000000000" pitchFamily="18" charset="-128"/>
              </a:rPr>
              <a:t>】</a:t>
            </a:r>
          </a:p>
        </p:txBody>
      </p:sp>
      <p:graphicFrame>
        <p:nvGraphicFramePr>
          <p:cNvPr id="16" name="表 15">
            <a:extLst>
              <a:ext uri="{FF2B5EF4-FFF2-40B4-BE49-F238E27FC236}">
                <a16:creationId xmlns:a16="http://schemas.microsoft.com/office/drawing/2014/main" id="{D0D4885D-7FAD-C40D-350C-0716B8973DCD}"/>
              </a:ext>
            </a:extLst>
          </p:cNvPr>
          <p:cNvGraphicFramePr>
            <a:graphicFrameLocks noGrp="1"/>
          </p:cNvGraphicFramePr>
          <p:nvPr>
            <p:extLst>
              <p:ext uri="{D42A27DB-BD31-4B8C-83A1-F6EECF244321}">
                <p14:modId xmlns:p14="http://schemas.microsoft.com/office/powerpoint/2010/main" val="2085117777"/>
              </p:ext>
            </p:extLst>
          </p:nvPr>
        </p:nvGraphicFramePr>
        <p:xfrm>
          <a:off x="915828" y="4587875"/>
          <a:ext cx="5986623" cy="2352040"/>
        </p:xfrm>
        <a:graphic>
          <a:graphicData uri="http://schemas.openxmlformats.org/drawingml/2006/table">
            <a:tbl>
              <a:tblPr firstRow="1" firstCol="1" bandRow="1">
                <a:tableStyleId>{5C22544A-7EE6-4342-B048-85BDC9FD1C3A}</a:tableStyleId>
              </a:tblPr>
              <a:tblGrid>
                <a:gridCol w="750409">
                  <a:extLst>
                    <a:ext uri="{9D8B030D-6E8A-4147-A177-3AD203B41FA5}">
                      <a16:colId xmlns:a16="http://schemas.microsoft.com/office/drawing/2014/main" val="630552515"/>
                    </a:ext>
                  </a:extLst>
                </a:gridCol>
                <a:gridCol w="1314396">
                  <a:extLst>
                    <a:ext uri="{9D8B030D-6E8A-4147-A177-3AD203B41FA5}">
                      <a16:colId xmlns:a16="http://schemas.microsoft.com/office/drawing/2014/main" val="1501243218"/>
                    </a:ext>
                  </a:extLst>
                </a:gridCol>
                <a:gridCol w="1293026">
                  <a:extLst>
                    <a:ext uri="{9D8B030D-6E8A-4147-A177-3AD203B41FA5}">
                      <a16:colId xmlns:a16="http://schemas.microsoft.com/office/drawing/2014/main" val="754096733"/>
                    </a:ext>
                  </a:extLst>
                </a:gridCol>
                <a:gridCol w="1257191">
                  <a:extLst>
                    <a:ext uri="{9D8B030D-6E8A-4147-A177-3AD203B41FA5}">
                      <a16:colId xmlns:a16="http://schemas.microsoft.com/office/drawing/2014/main" val="4275864994"/>
                    </a:ext>
                  </a:extLst>
                </a:gridCol>
                <a:gridCol w="1371601">
                  <a:extLst>
                    <a:ext uri="{9D8B030D-6E8A-4147-A177-3AD203B41FA5}">
                      <a16:colId xmlns:a16="http://schemas.microsoft.com/office/drawing/2014/main" val="1673496064"/>
                    </a:ext>
                  </a:extLst>
                </a:gridCol>
              </a:tblGrid>
              <a:tr h="370840">
                <a:tc>
                  <a:txBody>
                    <a:bodyPr/>
                    <a:lstStyle/>
                    <a:p>
                      <a:endParaRPr kumimoji="1" lang="ja-JP" altLang="en-US" sz="1200">
                        <a:latin typeface="UD デジタル 教科書体 NK-B" panose="02020700000000000000" pitchFamily="18" charset="-128"/>
                        <a:ea typeface="UD デジタル 教科書体 NK-B" panose="02020700000000000000" pitchFamily="18" charset="-128"/>
                      </a:endParaRPr>
                    </a:p>
                  </a:txBody>
                  <a:tcPr>
                    <a:solidFill>
                      <a:srgbClr val="1770C2"/>
                    </a:solidFill>
                  </a:tcPr>
                </a:tc>
                <a:tc>
                  <a:txBody>
                    <a:bodyPr/>
                    <a:lstStyle/>
                    <a:p>
                      <a:pPr algn="ctr"/>
                      <a:r>
                        <a:rPr kumimoji="1" lang="ja-JP" altLang="en-US" sz="1200">
                          <a:latin typeface="UD デジタル 教科書体 NK-B" panose="02020700000000000000" pitchFamily="18" charset="-128"/>
                          <a:ea typeface="UD デジタル 教科書体 NK-B" panose="02020700000000000000" pitchFamily="18" charset="-128"/>
                        </a:rPr>
                        <a:t>教材①</a:t>
                      </a:r>
                    </a:p>
                  </a:txBody>
                  <a:tcPr anchor="ctr">
                    <a:solidFill>
                      <a:srgbClr val="1770C2"/>
                    </a:solidFill>
                  </a:tcPr>
                </a:tc>
                <a:tc>
                  <a:txBody>
                    <a:bodyPr/>
                    <a:lstStyle/>
                    <a:p>
                      <a:pPr algn="ctr"/>
                      <a:r>
                        <a:rPr kumimoji="1" lang="ja-JP" altLang="en-US" sz="1200">
                          <a:latin typeface="UD デジタル 教科書体 NK-B" panose="02020700000000000000" pitchFamily="18" charset="-128"/>
                          <a:ea typeface="UD デジタル 教科書体 NK-B" panose="02020700000000000000" pitchFamily="18" charset="-128"/>
                        </a:rPr>
                        <a:t>教材②</a:t>
                      </a:r>
                    </a:p>
                  </a:txBody>
                  <a:tcPr anchor="ctr">
                    <a:solidFill>
                      <a:srgbClr val="1770C2"/>
                    </a:solidFill>
                  </a:tcPr>
                </a:tc>
                <a:tc>
                  <a:txBody>
                    <a:bodyPr/>
                    <a:lstStyle/>
                    <a:p>
                      <a:pPr algn="ctr"/>
                      <a:r>
                        <a:rPr kumimoji="1" lang="ja-JP" altLang="en-US" sz="1200">
                          <a:latin typeface="UD デジタル 教科書体 NK-B" panose="02020700000000000000" pitchFamily="18" charset="-128"/>
                          <a:ea typeface="UD デジタル 教科書体 NK-B" panose="02020700000000000000" pitchFamily="18" charset="-128"/>
                        </a:rPr>
                        <a:t>教材③</a:t>
                      </a:r>
                    </a:p>
                  </a:txBody>
                  <a:tcPr anchor="ctr">
                    <a:solidFill>
                      <a:srgbClr val="1770C2"/>
                    </a:solidFill>
                  </a:tcPr>
                </a:tc>
                <a:tc>
                  <a:txBody>
                    <a:bodyPr/>
                    <a:lstStyle/>
                    <a:p>
                      <a:pPr algn="ctr"/>
                      <a:r>
                        <a:rPr kumimoji="1" lang="ja-JP" altLang="en-US" sz="1200">
                          <a:latin typeface="UD デジタル 教科書体 NK-B" panose="02020700000000000000" pitchFamily="18" charset="-128"/>
                          <a:ea typeface="UD デジタル 教科書体 NK-B" panose="02020700000000000000" pitchFamily="18" charset="-128"/>
                        </a:rPr>
                        <a:t>教材④</a:t>
                      </a:r>
                    </a:p>
                  </a:txBody>
                  <a:tcPr anchor="ctr">
                    <a:solidFill>
                      <a:srgbClr val="1770C2"/>
                    </a:solidFill>
                  </a:tcPr>
                </a:tc>
                <a:extLst>
                  <a:ext uri="{0D108BD9-81ED-4DB2-BD59-A6C34878D82A}">
                    <a16:rowId xmlns:a16="http://schemas.microsoft.com/office/drawing/2014/main" val="3445647822"/>
                  </a:ext>
                </a:extLst>
              </a:tr>
              <a:tr h="370840">
                <a:tc>
                  <a:txBody>
                    <a:bodyPr/>
                    <a:lstStyle/>
                    <a:p>
                      <a:pPr algn="ctr"/>
                      <a:r>
                        <a:rPr kumimoji="1" lang="ja-JP" altLang="en-US" sz="1050">
                          <a:latin typeface="UD デジタル 教科書体 NK-B" panose="02020700000000000000" pitchFamily="18" charset="-128"/>
                          <a:ea typeface="UD デジタル 教科書体 NK-B" panose="02020700000000000000" pitchFamily="18" charset="-128"/>
                        </a:rPr>
                        <a:t>タイトル</a:t>
                      </a:r>
                    </a:p>
                  </a:txBody>
                  <a:tcPr anchor="ctr">
                    <a:solidFill>
                      <a:srgbClr val="1770C2"/>
                    </a:solidFill>
                  </a:tcPr>
                </a:tc>
                <a:tc>
                  <a:txBody>
                    <a:bodyPr/>
                    <a:lstStyle/>
                    <a:p>
                      <a:pPr algn="ctr"/>
                      <a:r>
                        <a:rPr lang="en-US" altLang="ja-JP" sz="900">
                          <a:latin typeface="UD デジタル 教科書体 NP-B" panose="02020700000000000000" pitchFamily="18" charset="-128"/>
                          <a:ea typeface="UD デジタル 教科書体 NP-B" panose="02020700000000000000" pitchFamily="18" charset="-128"/>
                        </a:rPr>
                        <a:t>CO2</a:t>
                      </a:r>
                      <a:r>
                        <a:rPr lang="ja-JP" altLang="en-US" sz="900">
                          <a:latin typeface="UD デジタル 教科書体 NP-B" panose="02020700000000000000" pitchFamily="18" charset="-128"/>
                          <a:ea typeface="UD デジタル 教科書体 NP-B" panose="02020700000000000000" pitchFamily="18" charset="-128"/>
                        </a:rPr>
                        <a:t>を「出す」から「活かす」へ</a:t>
                      </a:r>
                      <a:endParaRPr lang="en-US" altLang="ja-JP" sz="900">
                        <a:latin typeface="UD デジタル 教科書体 NP-B" panose="02020700000000000000" pitchFamily="18" charset="-128"/>
                        <a:ea typeface="UD デジタル 教科書体 NP-B" panose="02020700000000000000" pitchFamily="18" charset="-128"/>
                      </a:endParaRPr>
                    </a:p>
                  </a:txBody>
                  <a:tcPr anchor="ctr"/>
                </a:tc>
                <a:tc>
                  <a:txBody>
                    <a:bodyPr/>
                    <a:lstStyle/>
                    <a:p>
                      <a:pPr algn="ctr"/>
                      <a:r>
                        <a:rPr lang="ja-JP" altLang="en-US" sz="900">
                          <a:latin typeface="UD デジタル 教科書体 NP-B" panose="02020700000000000000" pitchFamily="18" charset="-128"/>
                          <a:ea typeface="UD デジタル 教科書体 NP-B" panose="02020700000000000000" pitchFamily="18" charset="-128"/>
                        </a:rPr>
                        <a:t>自然を「守る」から「増やす」時代へ</a:t>
                      </a:r>
                      <a:endParaRPr lang="en-US" altLang="ja-JP" sz="900">
                        <a:latin typeface="UD デジタル 教科書体 NP-B" panose="02020700000000000000" pitchFamily="18" charset="-128"/>
                        <a:ea typeface="UD デジタル 教科書体 NP-B" panose="02020700000000000000" pitchFamily="18" charset="-128"/>
                      </a:endParaRPr>
                    </a:p>
                  </a:txBody>
                  <a:tcPr anchor="ctr"/>
                </a:tc>
                <a:tc>
                  <a:txBody>
                    <a:bodyPr/>
                    <a:lstStyle/>
                    <a:p>
                      <a:pPr algn="ctr"/>
                      <a:r>
                        <a:rPr lang="ja-JP" altLang="en-US" sz="900">
                          <a:latin typeface="UD デジタル 教科書体 NP-B" panose="02020700000000000000" pitchFamily="18" charset="-128"/>
                          <a:ea typeface="UD デジタル 教科書体 NP-B" panose="02020700000000000000" pitchFamily="18" charset="-128"/>
                        </a:rPr>
                        <a:t>「管理する」から「寄り添う」酪農へ</a:t>
                      </a:r>
                      <a:endParaRPr lang="en-US" altLang="ja-JP" sz="900">
                        <a:latin typeface="UD デジタル 教科書体 NP-B" panose="02020700000000000000" pitchFamily="18" charset="-128"/>
                        <a:ea typeface="UD デジタル 教科書体 NP-B" panose="02020700000000000000" pitchFamily="18" charset="-128"/>
                      </a:endParaRPr>
                    </a:p>
                  </a:txBody>
                  <a:tcPr anchor="ctr"/>
                </a:tc>
                <a:tc>
                  <a:txBody>
                    <a:bodyPr/>
                    <a:lstStyle/>
                    <a:p>
                      <a:pPr algn="ctr"/>
                      <a:r>
                        <a:rPr lang="ja-JP" altLang="en-US" sz="900">
                          <a:latin typeface="UD デジタル 教科書体 NP-B" panose="02020700000000000000" pitchFamily="18" charset="-128"/>
                          <a:ea typeface="UD デジタル 教科書体 NP-B" panose="02020700000000000000" pitchFamily="18" charset="-128"/>
                        </a:rPr>
                        <a:t>建物を「壊す」から「活かし継ぐ」社会へ</a:t>
                      </a:r>
                      <a:endParaRPr lang="en-US" altLang="ja-JP" sz="900">
                        <a:latin typeface="UD デジタル 教科書体 NP-B" panose="02020700000000000000" pitchFamily="18" charset="-128"/>
                        <a:ea typeface="UD デジタル 教科書体 NP-B" panose="02020700000000000000" pitchFamily="18" charset="-128"/>
                      </a:endParaRPr>
                    </a:p>
                  </a:txBody>
                  <a:tcPr anchor="ctr"/>
                </a:tc>
                <a:extLst>
                  <a:ext uri="{0D108BD9-81ED-4DB2-BD59-A6C34878D82A}">
                    <a16:rowId xmlns:a16="http://schemas.microsoft.com/office/drawing/2014/main" val="1183434600"/>
                  </a:ext>
                </a:extLst>
              </a:tr>
              <a:tr h="370840">
                <a:tc>
                  <a:txBody>
                    <a:bodyPr/>
                    <a:lstStyle/>
                    <a:p>
                      <a:pPr algn="ctr"/>
                      <a:r>
                        <a:rPr kumimoji="1" lang="ja-JP" altLang="en-US" sz="1050">
                          <a:latin typeface="UD デジタル 教科書体 NK-B" panose="02020700000000000000" pitchFamily="18" charset="-128"/>
                          <a:ea typeface="UD デジタル 教科書体 NK-B" panose="02020700000000000000" pitchFamily="18" charset="-128"/>
                        </a:rPr>
                        <a:t>協力企業</a:t>
                      </a:r>
                    </a:p>
                  </a:txBody>
                  <a:tcPr anchor="ctr">
                    <a:solidFill>
                      <a:srgbClr val="1770C2"/>
                    </a:solidFill>
                  </a:tcPr>
                </a:tc>
                <a:tc>
                  <a:txBody>
                    <a:bodyPr/>
                    <a:lstStyle/>
                    <a:p>
                      <a:pPr algn="ctr"/>
                      <a:r>
                        <a:rPr lang="ja-JP" altLang="en-US" sz="900" b="1">
                          <a:latin typeface="UD デジタル 教科書体 NP-B" panose="02020700000000000000" pitchFamily="18" charset="-128"/>
                          <a:ea typeface="UD デジタル 教科書体 NP-B" panose="02020700000000000000" pitchFamily="18" charset="-128"/>
                        </a:rPr>
                        <a:t>東急グループ</a:t>
                      </a:r>
                      <a:r>
                        <a:rPr lang="ja-JP" altLang="en-US" sz="900">
                          <a:latin typeface="UD デジタル 教科書体 NP-B" panose="02020700000000000000" pitchFamily="18" charset="-128"/>
                          <a:ea typeface="UD デジタル 教科書体 NP-B" panose="02020700000000000000" pitchFamily="18" charset="-128"/>
                        </a:rPr>
                        <a:t> </a:t>
                      </a:r>
                      <a:endParaRPr kumimoji="1" lang="ja-JP" altLang="en-US"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lang="ja-JP" altLang="en-US" sz="900" b="1">
                          <a:latin typeface="UD デジタル 教科書体 NP-B" panose="02020700000000000000" pitchFamily="18" charset="-128"/>
                          <a:ea typeface="UD デジタル 教科書体 NP-B" panose="02020700000000000000" pitchFamily="18" charset="-128"/>
                        </a:rPr>
                        <a:t>清水建設</a:t>
                      </a:r>
                      <a:r>
                        <a:rPr lang="ja-JP" altLang="en-US" sz="900">
                          <a:latin typeface="UD デジタル 教科書体 NP-B" panose="02020700000000000000" pitchFamily="18" charset="-128"/>
                          <a:ea typeface="UD デジタル 教科書体 NP-B" panose="02020700000000000000" pitchFamily="18" charset="-128"/>
                        </a:rPr>
                        <a:t> </a:t>
                      </a:r>
                      <a:endParaRPr kumimoji="1" lang="ja-JP" altLang="en-US"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lang="ja-JP" altLang="en-US" sz="900" b="1">
                          <a:latin typeface="UD デジタル 教科書体 NP-B" panose="02020700000000000000" pitchFamily="18" charset="-128"/>
                          <a:ea typeface="UD デジタル 教科書体 NP-B" panose="02020700000000000000" pitchFamily="18" charset="-128"/>
                        </a:rPr>
                        <a:t>明治グループ</a:t>
                      </a:r>
                      <a:r>
                        <a:rPr lang="ja-JP" altLang="en-US" sz="900">
                          <a:latin typeface="UD デジタル 教科書体 NP-B" panose="02020700000000000000" pitchFamily="18" charset="-128"/>
                          <a:ea typeface="UD デジタル 教科書体 NP-B" panose="02020700000000000000" pitchFamily="18" charset="-128"/>
                        </a:rPr>
                        <a:t> </a:t>
                      </a:r>
                      <a:endParaRPr kumimoji="1" lang="ja-JP" altLang="en-US"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lang="ja-JP" altLang="en-US" sz="900" b="1">
                          <a:latin typeface="UD デジタル 教科書体 NP-B" panose="02020700000000000000" pitchFamily="18" charset="-128"/>
                          <a:ea typeface="UD デジタル 教科書体 NP-B" panose="02020700000000000000" pitchFamily="18" charset="-128"/>
                        </a:rPr>
                        <a:t>大和ハウス</a:t>
                      </a:r>
                      <a:endParaRPr lang="en-US" altLang="ja-JP" sz="900" b="1">
                        <a:latin typeface="UD デジタル 教科書体 NP-B" panose="02020700000000000000" pitchFamily="18" charset="-128"/>
                        <a:ea typeface="UD デジタル 教科書体 NP-B" panose="02020700000000000000" pitchFamily="18" charset="-128"/>
                      </a:endParaRPr>
                    </a:p>
                    <a:p>
                      <a:pPr algn="ctr"/>
                      <a:r>
                        <a:rPr lang="ja-JP" altLang="en-US" sz="900" b="1">
                          <a:latin typeface="UD デジタル 教科書体 NP-B" panose="02020700000000000000" pitchFamily="18" charset="-128"/>
                          <a:ea typeface="UD デジタル 教科書体 NP-B" panose="02020700000000000000" pitchFamily="18" charset="-128"/>
                        </a:rPr>
                        <a:t>グループ</a:t>
                      </a:r>
                      <a:r>
                        <a:rPr lang="ja-JP" altLang="en-US" sz="900">
                          <a:latin typeface="UD デジタル 教科書体 NP-B" panose="02020700000000000000" pitchFamily="18" charset="-128"/>
                          <a:ea typeface="UD デジタル 教科書体 NP-B" panose="02020700000000000000" pitchFamily="18" charset="-128"/>
                        </a:rPr>
                        <a:t> </a:t>
                      </a:r>
                      <a:endParaRPr kumimoji="1" lang="ja-JP" altLang="en-US" sz="90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3981662476"/>
                  </a:ext>
                </a:extLst>
              </a:tr>
              <a:tr h="370840">
                <a:tc>
                  <a:txBody>
                    <a:bodyPr/>
                    <a:lstStyle/>
                    <a:p>
                      <a:pPr algn="ctr"/>
                      <a:r>
                        <a:rPr kumimoji="1" lang="ja-JP" altLang="en-US" sz="1050">
                          <a:latin typeface="UD デジタル 教科書体 NK-B" panose="02020700000000000000" pitchFamily="18" charset="-128"/>
                          <a:ea typeface="UD デジタル 教科書体 NK-B" panose="02020700000000000000" pitchFamily="18" charset="-128"/>
                        </a:rPr>
                        <a:t>サブ</a:t>
                      </a:r>
                      <a:endParaRPr kumimoji="1" lang="en-US" altLang="ja-JP" sz="1050">
                        <a:latin typeface="UD デジタル 教科書体 NK-B" panose="02020700000000000000" pitchFamily="18" charset="-128"/>
                        <a:ea typeface="UD デジタル 教科書体 NK-B" panose="02020700000000000000" pitchFamily="18" charset="-128"/>
                      </a:endParaRPr>
                    </a:p>
                    <a:p>
                      <a:pPr algn="ctr"/>
                      <a:r>
                        <a:rPr kumimoji="1" lang="ja-JP" altLang="en-US" sz="1050">
                          <a:latin typeface="UD デジタル 教科書体 NK-B" panose="02020700000000000000" pitchFamily="18" charset="-128"/>
                          <a:ea typeface="UD デジタル 教科書体 NK-B" panose="02020700000000000000" pitchFamily="18" charset="-128"/>
                        </a:rPr>
                        <a:t>タイトル</a:t>
                      </a:r>
                    </a:p>
                  </a:txBody>
                  <a:tcPr anchor="ctr">
                    <a:solidFill>
                      <a:srgbClr val="1770C2"/>
                    </a:solidFill>
                  </a:tcPr>
                </a:tc>
                <a:tc>
                  <a:txBody>
                    <a:bodyPr/>
                    <a:lstStyle/>
                    <a:p>
                      <a:r>
                        <a:rPr lang="ja-JP" altLang="en-US" sz="800">
                          <a:latin typeface="UD デジタル 教科書体 NP-B" panose="02020700000000000000" pitchFamily="18" charset="-128"/>
                          <a:ea typeface="UD デジタル 教科書体 NP-B" panose="02020700000000000000" pitchFamily="18" charset="-128"/>
                        </a:rPr>
                        <a:t>カーボンニュートラルで描く</a:t>
                      </a:r>
                      <a:r>
                        <a:rPr lang="en-US" altLang="ja-JP" sz="800">
                          <a:latin typeface="UD デジタル 教科書体 NP-B" panose="02020700000000000000" pitchFamily="18" charset="-128"/>
                          <a:ea typeface="UD デジタル 教科書体 NP-B" panose="02020700000000000000" pitchFamily="18" charset="-128"/>
                        </a:rPr>
                        <a:t>2050</a:t>
                      </a:r>
                      <a:r>
                        <a:rPr lang="ja-JP" altLang="en-US" sz="800">
                          <a:latin typeface="UD デジタル 教科書体 NP-B" panose="02020700000000000000" pitchFamily="18" charset="-128"/>
                          <a:ea typeface="UD デジタル 教科書体 NP-B" panose="02020700000000000000" pitchFamily="18" charset="-128"/>
                        </a:rPr>
                        <a:t>年の暮らし</a:t>
                      </a:r>
                      <a:endParaRPr kumimoji="1" lang="ja-JP" altLang="en-US" sz="800">
                        <a:latin typeface="UD デジタル 教科書体 NK-B" panose="02020700000000000000" pitchFamily="18" charset="-128"/>
                        <a:ea typeface="UD デジタル 教科書体 NK-B" panose="02020700000000000000" pitchFamily="18" charset="-128"/>
                      </a:endParaRPr>
                    </a:p>
                  </a:txBody>
                  <a:tcPr anchor="ctr"/>
                </a:tc>
                <a:tc>
                  <a:txBody>
                    <a:bodyPr/>
                    <a:lstStyle/>
                    <a:p>
                      <a:r>
                        <a:rPr lang="ja-JP" altLang="en-US" sz="800">
                          <a:latin typeface="UD デジタル 教科書体 NP-B" panose="02020700000000000000" pitchFamily="18" charset="-128"/>
                          <a:ea typeface="UD デジタル 教科書体 NP-B" panose="02020700000000000000" pitchFamily="18" charset="-128"/>
                        </a:rPr>
                        <a:t>ネイチャーポジティブなまちづくりと</a:t>
                      </a:r>
                      <a:r>
                        <a:rPr lang="en-US" altLang="ja-JP" sz="800">
                          <a:latin typeface="UD デジタル 教科書体 NP-B" panose="02020700000000000000" pitchFamily="18" charset="-128"/>
                          <a:ea typeface="UD デジタル 教科書体 NP-B" panose="02020700000000000000" pitchFamily="18" charset="-128"/>
                        </a:rPr>
                        <a:t>2050</a:t>
                      </a:r>
                      <a:r>
                        <a:rPr lang="ja-JP" altLang="en-US" sz="800">
                          <a:latin typeface="UD デジタル 教科書体 NP-B" panose="02020700000000000000" pitchFamily="18" charset="-128"/>
                          <a:ea typeface="UD デジタル 教科書体 NP-B" panose="02020700000000000000" pitchFamily="18" charset="-128"/>
                        </a:rPr>
                        <a:t>年の風景</a:t>
                      </a:r>
                      <a:endParaRPr kumimoji="1" lang="ja-JP" altLang="en-US" sz="800">
                        <a:latin typeface="UD デジタル 教科書体 NK-B" panose="02020700000000000000" pitchFamily="18" charset="-128"/>
                        <a:ea typeface="UD デジタル 教科書体 NK-B" panose="02020700000000000000" pitchFamily="18" charset="-128"/>
                      </a:endParaRPr>
                    </a:p>
                  </a:txBody>
                  <a:tcPr anchor="ctr"/>
                </a:tc>
                <a:tc>
                  <a:txBody>
                    <a:bodyPr/>
                    <a:lstStyle/>
                    <a:p>
                      <a:r>
                        <a:rPr lang="ja-JP" altLang="en-US" sz="800">
                          <a:latin typeface="UD デジタル 教科書体 NP-B" panose="02020700000000000000" pitchFamily="18" charset="-128"/>
                          <a:ea typeface="UD デジタル 教科書体 NP-B" panose="02020700000000000000" pitchFamily="18" charset="-128"/>
                        </a:rPr>
                        <a:t>未来の食と農、人も</a:t>
                      </a:r>
                      <a:endParaRPr lang="en-US" altLang="ja-JP" sz="800">
                        <a:latin typeface="UD デジタル 教科書体 NP-B" panose="02020700000000000000" pitchFamily="18" charset="-128"/>
                        <a:ea typeface="UD デジタル 教科書体 NP-B" panose="02020700000000000000" pitchFamily="18" charset="-128"/>
                      </a:endParaRPr>
                    </a:p>
                    <a:p>
                      <a:r>
                        <a:rPr lang="ja-JP" altLang="en-US" sz="800">
                          <a:latin typeface="UD デジタル 教科書体 NP-B" panose="02020700000000000000" pitchFamily="18" charset="-128"/>
                          <a:ea typeface="UD デジタル 教科書体 NP-B" panose="02020700000000000000" pitchFamily="18" charset="-128"/>
                        </a:rPr>
                        <a:t>自然もより良い形へ</a:t>
                      </a:r>
                      <a:endParaRPr kumimoji="1" lang="ja-JP" altLang="en-US" sz="800">
                        <a:latin typeface="UD デジタル 教科書体 NK-B" panose="02020700000000000000" pitchFamily="18" charset="-128"/>
                        <a:ea typeface="UD デジタル 教科書体 NK-B" panose="02020700000000000000" pitchFamily="18" charset="-128"/>
                      </a:endParaRPr>
                    </a:p>
                  </a:txBody>
                  <a:tcPr anchor="ctr"/>
                </a:tc>
                <a:tc>
                  <a:txBody>
                    <a:bodyPr/>
                    <a:lstStyle/>
                    <a:p>
                      <a:r>
                        <a:rPr lang="ja-JP" altLang="en-US" sz="800">
                          <a:latin typeface="UD デジタル 教科書体 NP-B" panose="02020700000000000000" pitchFamily="18" charset="-128"/>
                          <a:ea typeface="UD デジタル 教科書体 NP-B" panose="02020700000000000000" pitchFamily="18" charset="-128"/>
                        </a:rPr>
                        <a:t>サーキュラー建築で描く</a:t>
                      </a:r>
                      <a:r>
                        <a:rPr lang="en-US" altLang="ja-JP" sz="800">
                          <a:latin typeface="UD デジタル 教科書体 NP-B" panose="02020700000000000000" pitchFamily="18" charset="-128"/>
                          <a:ea typeface="UD デジタル 教科書体 NP-B" panose="02020700000000000000" pitchFamily="18" charset="-128"/>
                        </a:rPr>
                        <a:t>2050</a:t>
                      </a:r>
                      <a:r>
                        <a:rPr lang="ja-JP" altLang="en-US" sz="800">
                          <a:latin typeface="UD デジタル 教科書体 NP-B" panose="02020700000000000000" pitchFamily="18" charset="-128"/>
                          <a:ea typeface="UD デジタル 教科書体 NP-B" panose="02020700000000000000" pitchFamily="18" charset="-128"/>
                        </a:rPr>
                        <a:t>年の暮らし</a:t>
                      </a:r>
                      <a:endParaRPr kumimoji="1" lang="ja-JP" altLang="en-US" sz="80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204153826"/>
                  </a:ext>
                </a:extLst>
              </a:tr>
              <a:tr h="370840">
                <a:tc>
                  <a:txBody>
                    <a:bodyPr/>
                    <a:lstStyle/>
                    <a:p>
                      <a:pPr algn="ctr"/>
                      <a:r>
                        <a:rPr kumimoji="1" lang="ja-JP" altLang="en-US" sz="1050">
                          <a:latin typeface="UD デジタル 教科書体 NK-B" panose="02020700000000000000" pitchFamily="18" charset="-128"/>
                          <a:ea typeface="UD デジタル 教科書体 NK-B" panose="02020700000000000000" pitchFamily="18" charset="-128"/>
                        </a:rPr>
                        <a:t>題材</a:t>
                      </a:r>
                    </a:p>
                  </a:txBody>
                  <a:tcPr anchor="ctr">
                    <a:solidFill>
                      <a:srgbClr val="1770C2"/>
                    </a:solidFill>
                  </a:tcP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リゾートタウン</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ビオトープ</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酪農</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リース建材</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1888788533"/>
                  </a:ext>
                </a:extLst>
              </a:tr>
              <a:tr h="370840">
                <a:tc>
                  <a:txBody>
                    <a:bodyPr/>
                    <a:lstStyle/>
                    <a:p>
                      <a:pPr algn="ctr"/>
                      <a:r>
                        <a:rPr kumimoji="1" lang="ja-JP" altLang="en-US" sz="1050">
                          <a:latin typeface="UD デジタル 教科書体 NK-B" panose="02020700000000000000" pitchFamily="18" charset="-128"/>
                          <a:ea typeface="UD デジタル 教科書体 NK-B" panose="02020700000000000000" pitchFamily="18" charset="-128"/>
                        </a:rPr>
                        <a:t>主な</a:t>
                      </a:r>
                      <a:endParaRPr kumimoji="1" lang="en-US" altLang="ja-JP" sz="1050">
                        <a:latin typeface="UD デジタル 教科書体 NK-B" panose="02020700000000000000" pitchFamily="18" charset="-128"/>
                        <a:ea typeface="UD デジタル 教科書体 NK-B" panose="02020700000000000000" pitchFamily="18" charset="-128"/>
                      </a:endParaRPr>
                    </a:p>
                    <a:p>
                      <a:pPr algn="ctr"/>
                      <a:r>
                        <a:rPr kumimoji="1" lang="ja-JP" altLang="en-US" sz="1050">
                          <a:latin typeface="UD デジタル 教科書体 NK-B" panose="02020700000000000000" pitchFamily="18" charset="-128"/>
                          <a:ea typeface="UD デジタル 教科書体 NK-B" panose="02020700000000000000" pitchFamily="18" charset="-128"/>
                        </a:rPr>
                        <a:t>テーマ</a:t>
                      </a:r>
                    </a:p>
                  </a:txBody>
                  <a:tcPr anchor="ctr">
                    <a:solidFill>
                      <a:srgbClr val="1770C2"/>
                    </a:solidFill>
                  </a:tcP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カーボンニュートラル</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ネイチャーポジティブ</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ネイチャーベースド</a:t>
                      </a:r>
                      <a:endParaRPr kumimoji="1" lang="en-US" altLang="ja-JP" sz="900">
                        <a:latin typeface="UD デジタル 教科書体 NK-B" panose="02020700000000000000" pitchFamily="18" charset="-128"/>
                        <a:ea typeface="UD デジタル 教科書体 NK-B" panose="02020700000000000000" pitchFamily="18" charset="-128"/>
                      </a:endParaRPr>
                    </a:p>
                    <a:p>
                      <a:pPr algn="ctr"/>
                      <a:r>
                        <a:rPr kumimoji="1" lang="ja-JP" altLang="en-US" sz="900">
                          <a:latin typeface="UD デジタル 教科書体 NK-B" panose="02020700000000000000" pitchFamily="18" charset="-128"/>
                          <a:ea typeface="UD デジタル 教科書体 NK-B" panose="02020700000000000000" pitchFamily="18" charset="-128"/>
                        </a:rPr>
                        <a:t>ソリューション</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tc>
                  <a:txBody>
                    <a:bodyPr/>
                    <a:lstStyle/>
                    <a:p>
                      <a:pPr algn="ctr"/>
                      <a:r>
                        <a:rPr kumimoji="1" lang="ja-JP" altLang="en-US" sz="900">
                          <a:latin typeface="UD デジタル 教科書体 NK-B" panose="02020700000000000000" pitchFamily="18" charset="-128"/>
                          <a:ea typeface="UD デジタル 教科書体 NK-B" panose="02020700000000000000" pitchFamily="18" charset="-128"/>
                        </a:rPr>
                        <a:t>サーキュラーエコノミー</a:t>
                      </a:r>
                      <a:endParaRPr kumimoji="1" lang="en-US" altLang="ja-JP" sz="90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4042024985"/>
                  </a:ext>
                </a:extLst>
              </a:tr>
            </a:tbl>
          </a:graphicData>
        </a:graphic>
      </p:graphicFrame>
      <p:sp>
        <p:nvSpPr>
          <p:cNvPr id="5" name="テキスト ボックス 4">
            <a:extLst>
              <a:ext uri="{FF2B5EF4-FFF2-40B4-BE49-F238E27FC236}">
                <a16:creationId xmlns:a16="http://schemas.microsoft.com/office/drawing/2014/main" id="{54D2857D-5B28-1F91-3E38-72DBC4763CA3}"/>
              </a:ext>
            </a:extLst>
          </p:cNvPr>
          <p:cNvSpPr txBox="1"/>
          <p:nvPr/>
        </p:nvSpPr>
        <p:spPr>
          <a:xfrm>
            <a:off x="955675" y="7279100"/>
            <a:ext cx="5820410" cy="2739211"/>
          </a:xfrm>
          <a:prstGeom prst="rect">
            <a:avLst/>
          </a:prstGeom>
          <a:noFill/>
        </p:spPr>
        <p:txBody>
          <a:bodyPr wrap="square">
            <a:spAutoFit/>
          </a:bodyPr>
          <a:lstStyle/>
          <a:p>
            <a:pPr>
              <a:buNone/>
            </a:pPr>
            <a:r>
              <a:rPr lang="ja-JP" altLang="en-US" sz="1200">
                <a:latin typeface="UD デジタル 教科書体 NK-B" panose="02020700000000000000" pitchFamily="18" charset="-128"/>
                <a:ea typeface="UD デジタル 教科書体 NK-B" panose="02020700000000000000" pitchFamily="18" charset="-128"/>
              </a:rPr>
              <a:t>本プログラムは、先生方が準備の負担なく実施できるよう、</a:t>
            </a:r>
            <a:r>
              <a:rPr lang="en-US" altLang="ja-JP" sz="1200">
                <a:latin typeface="UD デジタル 教科書体 NK-B" panose="02020700000000000000" pitchFamily="18" charset="-128"/>
                <a:ea typeface="UD デジタル 教科書体 NK-B" panose="02020700000000000000" pitchFamily="18" charset="-128"/>
              </a:rPr>
              <a:t>1</a:t>
            </a:r>
            <a:r>
              <a:rPr lang="ja-JP" altLang="en-US" sz="1200">
                <a:latin typeface="UD デジタル 教科書体 NK-B" panose="02020700000000000000" pitchFamily="18" charset="-128"/>
                <a:ea typeface="UD デジタル 教科書体 NK-B" panose="02020700000000000000" pitchFamily="18" charset="-128"/>
              </a:rPr>
              <a:t>コマ（</a:t>
            </a:r>
            <a:r>
              <a:rPr lang="en-US" altLang="ja-JP" sz="1200">
                <a:latin typeface="UD デジタル 教科書体 NK-B" panose="02020700000000000000" pitchFamily="18" charset="-128"/>
                <a:ea typeface="UD デジタル 教科書体 NK-B" panose="02020700000000000000" pitchFamily="18" charset="-128"/>
              </a:rPr>
              <a:t>50</a:t>
            </a:r>
            <a:r>
              <a:rPr lang="ja-JP" altLang="en-US" sz="1200">
                <a:latin typeface="UD デジタル 教科書体 NK-B" panose="02020700000000000000" pitchFamily="18" charset="-128"/>
                <a:ea typeface="UD デジタル 教科書体 NK-B" panose="02020700000000000000" pitchFamily="18" charset="-128"/>
              </a:rPr>
              <a:t>分）で完結する「スライド（動画付き）」「進行用台本」「生徒用ワークシート」をセットでご提供しています。</a:t>
            </a:r>
            <a:endParaRPr lang="en-US" altLang="ja-JP" sz="1200">
              <a:latin typeface="UD デジタル 教科書体 NK-B" panose="02020700000000000000" pitchFamily="18" charset="-128"/>
              <a:ea typeface="UD デジタル 教科書体 NK-B" panose="02020700000000000000" pitchFamily="18" charset="-128"/>
            </a:endParaRPr>
          </a:p>
          <a:p>
            <a:pPr>
              <a:buNone/>
            </a:pPr>
            <a:r>
              <a:rPr lang="ja-JP" altLang="en-US" sz="1200">
                <a:latin typeface="UD デジタル 教科書体 NK-B" panose="02020700000000000000" pitchFamily="18" charset="-128"/>
                <a:ea typeface="UD デジタル 教科書体 NK-B" panose="02020700000000000000" pitchFamily="18" charset="-128"/>
              </a:rPr>
              <a:t>授業内では、インプットだけでなく、生徒同士の対話を通じて</a:t>
            </a:r>
            <a:r>
              <a:rPr lang="en-US" altLang="ja-JP" sz="1200">
                <a:latin typeface="UD デジタル 教科書体 NK-B" panose="02020700000000000000" pitchFamily="18" charset="-128"/>
                <a:ea typeface="UD デジタル 教科書体 NK-B" panose="02020700000000000000" pitchFamily="18" charset="-128"/>
              </a:rPr>
              <a:t>2050</a:t>
            </a:r>
            <a:r>
              <a:rPr lang="ja-JP" altLang="en-US" sz="1200">
                <a:latin typeface="UD デジタル 教科書体 NK-B" panose="02020700000000000000" pitchFamily="18" charset="-128"/>
                <a:ea typeface="UD デジタル 教科書体 NK-B" panose="02020700000000000000" pitchFamily="18" charset="-128"/>
              </a:rPr>
              <a:t>年の風景をデザインするワークも取り入れています。</a:t>
            </a:r>
            <a:endParaRPr lang="en-US" altLang="ja-JP" sz="1200">
              <a:latin typeface="UD デジタル 教科書体 NK-B" panose="02020700000000000000" pitchFamily="18" charset="-128"/>
              <a:ea typeface="UD デジタル 教科書体 NK-B" panose="02020700000000000000" pitchFamily="18" charset="-128"/>
            </a:endParaRPr>
          </a:p>
          <a:p>
            <a:r>
              <a:rPr lang="ja-JP" altLang="en-US" sz="1200">
                <a:latin typeface="UD デジタル 教科書体 NK-B" panose="02020700000000000000" pitchFamily="18" charset="-128"/>
                <a:ea typeface="UD デジタル 教科書体 NK-B" panose="02020700000000000000" pitchFamily="18" charset="-128"/>
              </a:rPr>
              <a:t>スライドは</a:t>
            </a:r>
            <a:r>
              <a:rPr lang="en-US" altLang="ja-JP" sz="1200">
                <a:latin typeface="UD デジタル 教科書体 NK-B" panose="02020700000000000000" pitchFamily="18" charset="-128"/>
                <a:ea typeface="UD デジタル 教科書体 NK-B" panose="02020700000000000000" pitchFamily="18" charset="-128"/>
              </a:rPr>
              <a:t>PowerPoint</a:t>
            </a:r>
            <a:r>
              <a:rPr lang="ja-JP" altLang="en-US" sz="1200">
                <a:latin typeface="UD デジタル 教科書体 NK-B" panose="02020700000000000000" pitchFamily="18" charset="-128"/>
                <a:ea typeface="UD デジタル 教科書体 NK-B" panose="02020700000000000000" pitchFamily="18" charset="-128"/>
              </a:rPr>
              <a:t>形式で無料でダウンロード可能です。</a:t>
            </a:r>
            <a:endParaRPr lang="en-US" altLang="ja-JP" sz="1200">
              <a:latin typeface="UD デジタル 教科書体 NK-B" panose="02020700000000000000" pitchFamily="18" charset="-128"/>
              <a:ea typeface="UD デジタル 教科書体 NK-B" panose="02020700000000000000" pitchFamily="18" charset="-128"/>
            </a:endParaRPr>
          </a:p>
          <a:p>
            <a:r>
              <a:rPr lang="ja-JP" altLang="en-US" sz="1200">
                <a:solidFill>
                  <a:srgbClr val="FF6699"/>
                </a:solidFill>
                <a:latin typeface="UD デジタル 教科書体 NK-B" panose="02020700000000000000" pitchFamily="18" charset="-128"/>
                <a:ea typeface="UD デジタル 教科書体 NK-B" panose="02020700000000000000" pitchFamily="18" charset="-128"/>
              </a:rPr>
              <a:t>学校の状況に合わせて、スライドを追加・修正してご活用いただけます。</a:t>
            </a:r>
            <a:endParaRPr lang="en-US" altLang="ja-JP" sz="1200">
              <a:solidFill>
                <a:srgbClr val="FF6699"/>
              </a:solidFill>
              <a:latin typeface="UD デジタル 教科書体 NK-B" panose="02020700000000000000" pitchFamily="18" charset="-128"/>
              <a:ea typeface="UD デジタル 教科書体 NK-B" panose="02020700000000000000" pitchFamily="18" charset="-128"/>
            </a:endParaRPr>
          </a:p>
          <a:p>
            <a:endParaRPr lang="en-US" altLang="ja-JP" sz="1200">
              <a:latin typeface="UD デジタル 教科書体 NK-B" panose="02020700000000000000" pitchFamily="18" charset="-128"/>
              <a:ea typeface="UD デジタル 教科書体 NK-B" panose="02020700000000000000" pitchFamily="18" charset="-128"/>
            </a:endParaRPr>
          </a:p>
          <a:p>
            <a:r>
              <a:rPr lang="ja-JP" altLang="en-US" sz="1200">
                <a:latin typeface="UD デジタル 教科書体 NK-B" panose="02020700000000000000" pitchFamily="18" charset="-128"/>
                <a:ea typeface="UD デジタル 教科書体 NK-B" panose="02020700000000000000" pitchFamily="18" charset="-128"/>
              </a:rPr>
              <a:t>本教材が、持続可能な未来を主体的に考え、デザインできる生徒の育成の一助となることを願っております。授業での学びを通して「</a:t>
            </a:r>
            <a:r>
              <a:rPr lang="en-US" altLang="ja-JP" sz="1200">
                <a:latin typeface="UD デジタル 教科書体 NK-B" panose="02020700000000000000" pitchFamily="18" charset="-128"/>
                <a:ea typeface="UD デジタル 教科書体 NK-B" panose="02020700000000000000" pitchFamily="18" charset="-128"/>
              </a:rPr>
              <a:t>GREEN×EXPO 2027</a:t>
            </a:r>
            <a:r>
              <a:rPr lang="ja-JP" altLang="en-US" sz="1200">
                <a:latin typeface="UD デジタル 教科書体 NK-B" panose="02020700000000000000" pitchFamily="18" charset="-128"/>
                <a:ea typeface="UD デジタル 教科書体 NK-B" panose="02020700000000000000" pitchFamily="18" charset="-128"/>
              </a:rPr>
              <a:t>」への興味関心を深め、ぜひ実際に会場へと足を運んで学びを広げていただければ幸いです。</a:t>
            </a:r>
            <a:endParaRPr lang="en-US" altLang="ja-JP" sz="1200">
              <a:latin typeface="UD デジタル 教科書体 NK-B" panose="02020700000000000000" pitchFamily="18" charset="-128"/>
              <a:ea typeface="UD デジタル 教科書体 NK-B" panose="02020700000000000000" pitchFamily="18" charset="-128"/>
            </a:endParaRPr>
          </a:p>
          <a:p>
            <a:r>
              <a:rPr lang="ja-JP" altLang="en-US" sz="1200">
                <a:latin typeface="UD デジタル 教科書体 NK-B" panose="02020700000000000000" pitchFamily="18" charset="-128"/>
                <a:ea typeface="UD デジタル 教科書体 NK-B" panose="02020700000000000000" pitchFamily="18" charset="-128"/>
              </a:rPr>
              <a:t> </a:t>
            </a:r>
            <a:endParaRPr lang="en-US" altLang="ja-JP" sz="1000">
              <a:latin typeface="UD デジタル 教科書体 NK-B" panose="02020700000000000000" pitchFamily="18" charset="-128"/>
              <a:ea typeface="UD デジタル 教科書体 NK-B" panose="02020700000000000000" pitchFamily="18" charset="-128"/>
            </a:endParaRPr>
          </a:p>
          <a:p>
            <a:r>
              <a:rPr lang="en-US" altLang="ja-JP" sz="1000">
                <a:solidFill>
                  <a:srgbClr val="FF0000"/>
                </a:solidFill>
                <a:latin typeface="UD デジタル 教科書体 NK-B" panose="02020700000000000000" pitchFamily="18" charset="-128"/>
                <a:ea typeface="UD デジタル 教科書体 NK-B" panose="02020700000000000000" pitchFamily="18" charset="-128"/>
              </a:rPr>
              <a:t>※</a:t>
            </a:r>
            <a:r>
              <a:rPr lang="ja-JP" altLang="en-US" sz="1000">
                <a:solidFill>
                  <a:srgbClr val="FF0000"/>
                </a:solidFill>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sz="1000">
                <a:solidFill>
                  <a:srgbClr val="FF0000"/>
                </a:solidFill>
                <a:latin typeface="UD デジタル 教科書体 NK-B" panose="02020700000000000000" pitchFamily="18" charset="-128"/>
                <a:ea typeface="UD デジタル 教科書体 NK-B" panose="02020700000000000000" pitchFamily="18" charset="-128"/>
              </a:rPr>
              <a:t>2027</a:t>
            </a:r>
            <a:r>
              <a:rPr lang="ja-JP" altLang="en-US" sz="1000">
                <a:solidFill>
                  <a:srgbClr val="FF0000"/>
                </a:solidFill>
                <a:latin typeface="UD デジタル 教科書体 NK-B" panose="02020700000000000000" pitchFamily="18" charset="-128"/>
                <a:ea typeface="UD デジタル 教科書体 NK-B" panose="02020700000000000000" pitchFamily="18" charset="-128"/>
              </a:rPr>
              <a:t>年国際園芸博覧会協会に帰属します。</a:t>
            </a:r>
            <a:endParaRPr lang="en-US" altLang="ja-JP" sz="1000">
              <a:solidFill>
                <a:srgbClr val="FF0000"/>
              </a:solidFill>
              <a:latin typeface="UD デジタル 教科書体 NK-B" panose="02020700000000000000" pitchFamily="18" charset="-128"/>
              <a:ea typeface="UD デジタル 教科書体 NK-B" panose="02020700000000000000" pitchFamily="18" charset="-128"/>
            </a:endParaRPr>
          </a:p>
          <a:p>
            <a:r>
              <a:rPr lang="ja-JP" altLang="en-US" sz="1000">
                <a:solidFill>
                  <a:srgbClr val="FF0000"/>
                </a:solidFill>
                <a:latin typeface="UD デジタル 教科書体 NK-B" panose="02020700000000000000" pitchFamily="18" charset="-128"/>
                <a:ea typeface="UD デジタル 教科書体 NK-B" panose="02020700000000000000" pitchFamily="18" charset="-128"/>
              </a:rPr>
              <a:t>　　スライドは校内の授業においてのみの使用とし、スライドに記載の画像や映像の転用はお控えください。</a:t>
            </a:r>
            <a:endParaRPr lang="en-US" altLang="ja-JP" sz="1000">
              <a:solidFill>
                <a:srgbClr val="FF0000"/>
              </a:solidFill>
              <a:latin typeface="UD デジタル 教科書体 NK-B" panose="02020700000000000000" pitchFamily="18" charset="-128"/>
              <a:ea typeface="UD デジタル 教科書体 NK-B" panose="02020700000000000000" pitchFamily="18" charset="-128"/>
            </a:endParaRPr>
          </a:p>
          <a:p>
            <a:r>
              <a:rPr lang="en-US" altLang="ja-JP" sz="1000">
                <a:solidFill>
                  <a:srgbClr val="FF0000"/>
                </a:solidFill>
                <a:latin typeface="UD デジタル 教科書体 NK-B" panose="02020700000000000000" pitchFamily="18" charset="-128"/>
                <a:ea typeface="UD デジタル 教科書体 NK-B" panose="02020700000000000000" pitchFamily="18" charset="-128"/>
              </a:rPr>
              <a:t>※</a:t>
            </a:r>
            <a:r>
              <a:rPr lang="ja-JP" altLang="en-US" sz="1000">
                <a:solidFill>
                  <a:srgbClr val="FF0000"/>
                </a:solidFill>
                <a:latin typeface="UD デジタル 教科書体 NK-B" panose="02020700000000000000" pitchFamily="18" charset="-128"/>
                <a:ea typeface="UD デジタル 教科書体 NK-B" panose="02020700000000000000" pitchFamily="18" charset="-128"/>
              </a:rPr>
              <a:t>本教材に関するお問い合わせは公益社団法人</a:t>
            </a:r>
            <a:r>
              <a:rPr lang="en-US" altLang="ja-JP" sz="1000">
                <a:solidFill>
                  <a:srgbClr val="FF0000"/>
                </a:solidFill>
                <a:latin typeface="UD デジタル 教科書体 NK-B" panose="02020700000000000000" pitchFamily="18" charset="-128"/>
                <a:ea typeface="UD デジタル 教科書体 NK-B" panose="02020700000000000000" pitchFamily="18" charset="-128"/>
              </a:rPr>
              <a:t>2027</a:t>
            </a:r>
            <a:r>
              <a:rPr lang="ja-JP" altLang="en-US" sz="1000">
                <a:solidFill>
                  <a:srgbClr val="FF0000"/>
                </a:solidFill>
                <a:latin typeface="UD デジタル 教科書体 NK-B" panose="02020700000000000000" pitchFamily="18" charset="-128"/>
                <a:ea typeface="UD デジタル 教科書体 NK-B" panose="02020700000000000000" pitchFamily="18" charset="-128"/>
              </a:rPr>
              <a:t>年国際園芸博覧会協会にて承ります。</a:t>
            </a:r>
            <a:endParaRPr lang="en-US" altLang="ja-JP" sz="1000">
              <a:solidFill>
                <a:srgbClr val="FF0000"/>
              </a:solidFill>
              <a:latin typeface="UD デジタル 教科書体 NK-B" panose="02020700000000000000" pitchFamily="18" charset="-128"/>
              <a:ea typeface="UD デジタル 教科書体 NK-B" panose="02020700000000000000" pitchFamily="18" charset="-128"/>
            </a:endParaRPr>
          </a:p>
          <a:p>
            <a:r>
              <a:rPr lang="ja-JP" altLang="en-US" sz="1000">
                <a:solidFill>
                  <a:srgbClr val="FF0000"/>
                </a:solidFill>
                <a:latin typeface="UD デジタル 教科書体 NK-B" panose="02020700000000000000" pitchFamily="18" charset="-128"/>
                <a:ea typeface="UD デジタル 教科書体 NK-B" panose="02020700000000000000" pitchFamily="18" charset="-128"/>
              </a:rPr>
              <a:t>　　協力企業へのお問い合わせはお控えください。</a:t>
            </a:r>
            <a:endParaRPr lang="ja-JP" altLang="en-US" sz="1200">
              <a:solidFill>
                <a:srgbClr val="FF0000"/>
              </a:solidFill>
              <a:latin typeface="UD デジタル 教科書体 NK-B" panose="02020700000000000000" pitchFamily="18" charset="-128"/>
              <a:ea typeface="UD デジタル 教科書体 NK-B" panose="02020700000000000000" pitchFamily="18" charset="-128"/>
            </a:endParaRPr>
          </a:p>
        </p:txBody>
      </p:sp>
      <p:sp>
        <p:nvSpPr>
          <p:cNvPr id="7" name="スライド番号プレースホルダー 1">
            <a:extLst>
              <a:ext uri="{FF2B5EF4-FFF2-40B4-BE49-F238E27FC236}">
                <a16:creationId xmlns:a16="http://schemas.microsoft.com/office/drawing/2014/main" id="{10E523E1-BAA8-CF01-5595-DAAFD5C216AE}"/>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4</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211265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47218-9D1A-D00E-922C-2ADADD427A65}"/>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6025F9E0-E458-A5D9-5231-511D970BDC96}"/>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9B6249C1-F6B0-D25A-948A-6F3CE7549E22}"/>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E6AF7321-BEB9-31C5-D689-6EE0B7B0EFF0}"/>
              </a:ext>
            </a:extLst>
          </p:cNvPr>
          <p:cNvSpPr>
            <a:spLocks noGrp="1"/>
          </p:cNvSpPr>
          <p:nvPr>
            <p:ph type="title"/>
          </p:nvPr>
        </p:nvSpPr>
        <p:spPr>
          <a:xfrm>
            <a:off x="1263650" y="586451"/>
            <a:ext cx="5029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2. </a:t>
            </a:r>
            <a:r>
              <a:rPr lang="ja-JP" altLang="en-US">
                <a:latin typeface="UD デジタル 教科書体 NK-B" panose="02020700000000000000" pitchFamily="18" charset="-128"/>
                <a:ea typeface="UD デジタル 教科書体 NK-B" panose="02020700000000000000" pitchFamily="18" charset="-128"/>
              </a:rPr>
              <a:t>教材について</a:t>
            </a:r>
          </a:p>
        </p:txBody>
      </p:sp>
      <p:sp>
        <p:nvSpPr>
          <p:cNvPr id="4" name="object 15">
            <a:extLst>
              <a:ext uri="{FF2B5EF4-FFF2-40B4-BE49-F238E27FC236}">
                <a16:creationId xmlns:a16="http://schemas.microsoft.com/office/drawing/2014/main" id="{3D248B9E-3A6C-38AB-48D0-87A1B0A841A7}"/>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■教材の構成について</a:t>
            </a:r>
          </a:p>
        </p:txBody>
      </p:sp>
      <p:sp>
        <p:nvSpPr>
          <p:cNvPr id="15" name="テキスト ボックス 14">
            <a:extLst>
              <a:ext uri="{FF2B5EF4-FFF2-40B4-BE49-F238E27FC236}">
                <a16:creationId xmlns:a16="http://schemas.microsoft.com/office/drawing/2014/main" id="{0EBF66B8-D222-4ECA-92DB-2182C7D930CD}"/>
              </a:ext>
            </a:extLst>
          </p:cNvPr>
          <p:cNvSpPr txBox="1"/>
          <p:nvPr/>
        </p:nvSpPr>
        <p:spPr>
          <a:xfrm>
            <a:off x="881062" y="1735313"/>
            <a:ext cx="5820410" cy="307777"/>
          </a:xfrm>
          <a:prstGeom prst="rect">
            <a:avLst/>
          </a:prstGeom>
          <a:noFill/>
        </p:spPr>
        <p:txBody>
          <a:bodyPr wrap="square">
            <a:spAutoFit/>
          </a:bodyPr>
          <a:lstStyle/>
          <a:p>
            <a:pPr>
              <a:buNone/>
            </a:pPr>
            <a:r>
              <a:rPr lang="en-US" altLang="ja-JP" sz="1400">
                <a:latin typeface="UD デジタル 教科書体 NK-B" panose="02020700000000000000" pitchFamily="18" charset="-128"/>
                <a:ea typeface="UD デジタル 教科書体 NK-B" panose="02020700000000000000" pitchFamily="18" charset="-128"/>
              </a:rPr>
              <a:t>【</a:t>
            </a:r>
            <a:r>
              <a:rPr lang="ja-JP" altLang="en-US" sz="1400">
                <a:latin typeface="UD デジタル 教科書体 NK-B" panose="02020700000000000000" pitchFamily="18" charset="-128"/>
                <a:ea typeface="UD デジタル 教科書体 NK-B" panose="02020700000000000000" pitchFamily="18" charset="-128"/>
              </a:rPr>
              <a:t>本教材の目的</a:t>
            </a:r>
            <a:r>
              <a:rPr lang="en-US" altLang="ja-JP" sz="1400">
                <a:latin typeface="UD デジタル 教科書体 NK-B" panose="02020700000000000000" pitchFamily="18" charset="-128"/>
                <a:ea typeface="UD デジタル 教科書体 NK-B" panose="02020700000000000000" pitchFamily="18" charset="-128"/>
              </a:rPr>
              <a:t>】</a:t>
            </a:r>
          </a:p>
        </p:txBody>
      </p:sp>
      <p:sp>
        <p:nvSpPr>
          <p:cNvPr id="6" name="object 42">
            <a:extLst>
              <a:ext uri="{FF2B5EF4-FFF2-40B4-BE49-F238E27FC236}">
                <a16:creationId xmlns:a16="http://schemas.microsoft.com/office/drawing/2014/main" id="{1DE5DFA6-1636-3891-22B1-9BBAA404414D}"/>
              </a:ext>
            </a:extLst>
          </p:cNvPr>
          <p:cNvSpPr txBox="1"/>
          <p:nvPr/>
        </p:nvSpPr>
        <p:spPr>
          <a:xfrm>
            <a:off x="1059514" y="2051247"/>
            <a:ext cx="5741035" cy="696409"/>
          </a:xfrm>
          <a:prstGeom prst="rect">
            <a:avLst/>
          </a:prstGeom>
          <a:solidFill>
            <a:schemeClr val="bg1"/>
          </a:solidFill>
        </p:spPr>
        <p:txBody>
          <a:bodyPr vert="horz" wrap="square" lIns="0" tIns="12065" rIns="0" bIns="0" rtlCol="0">
            <a:spAutoFit/>
          </a:bodyPr>
          <a:lstStyle/>
          <a:p>
            <a:pPr marL="184150" marR="5080" indent="-171450">
              <a:lnSpc>
                <a:spcPct val="111100"/>
              </a:lnSpc>
              <a:spcBef>
                <a:spcPts val="95"/>
              </a:spcBef>
              <a:buFont typeface="Wingdings" panose="05000000000000000000" pitchFamily="2" charset="2"/>
              <a:buChar char="ü"/>
            </a:pPr>
            <a:r>
              <a:rPr lang="en-US" altLang="ja-JP" sz="1300">
                <a:latin typeface="UD デジタル 教科書体 NK-B" panose="02020700000000000000" pitchFamily="18" charset="-128"/>
                <a:ea typeface="UD デジタル 教科書体 NK-B" panose="02020700000000000000" pitchFamily="18" charset="-128"/>
                <a:cs typeface="SimSun"/>
              </a:rPr>
              <a:t>GREEN×EXPO 2027</a:t>
            </a:r>
            <a:r>
              <a:rPr lang="ja-JP" altLang="en-US" sz="1300">
                <a:latin typeface="UD デジタル 教科書体 NK-B" panose="02020700000000000000" pitchFamily="18" charset="-128"/>
                <a:ea typeface="UD デジタル 教科書体 NK-B" panose="02020700000000000000" pitchFamily="18" charset="-128"/>
                <a:cs typeface="SimSun"/>
              </a:rPr>
              <a:t>に関するテーマを、高校生が「自分ごと」として捉える</a:t>
            </a:r>
            <a:endParaRPr lang="en-US" altLang="ja-JP" sz="1300">
              <a:latin typeface="UD デジタル 教科書体 NK-B" panose="02020700000000000000" pitchFamily="18" charset="-128"/>
              <a:ea typeface="UD デジタル 教科書体 NK-B" panose="02020700000000000000" pitchFamily="18" charset="-128"/>
              <a:cs typeface="SimSun"/>
            </a:endParaRPr>
          </a:p>
          <a:p>
            <a:pPr marL="184150" marR="5080" indent="-171450">
              <a:lnSpc>
                <a:spcPct val="111100"/>
              </a:lnSpc>
              <a:spcBef>
                <a:spcPts val="95"/>
              </a:spcBef>
              <a:buFont typeface="Wingdings" panose="05000000000000000000" pitchFamily="2" charset="2"/>
              <a:buChar char="ü"/>
            </a:pPr>
            <a:r>
              <a:rPr lang="ja-JP" altLang="en-US" sz="1300">
                <a:latin typeface="UD デジタル 教科書体 NK-B" panose="02020700000000000000" pitchFamily="18" charset="-128"/>
                <a:ea typeface="UD デジタル 教科書体 NK-B" panose="02020700000000000000" pitchFamily="18" charset="-128"/>
                <a:cs typeface="SimSun"/>
              </a:rPr>
              <a:t>実社会の取り組み事例や課題を通して、自らの未来に向けた行動を考える</a:t>
            </a:r>
            <a:endParaRPr lang="en-US" altLang="ja-JP" sz="1300">
              <a:latin typeface="UD デジタル 教科書体 NK-B" panose="02020700000000000000" pitchFamily="18" charset="-128"/>
              <a:ea typeface="UD デジタル 教科書体 NK-B" panose="02020700000000000000" pitchFamily="18" charset="-128"/>
              <a:cs typeface="SimSun"/>
            </a:endParaRPr>
          </a:p>
          <a:p>
            <a:pPr marL="184150" marR="5080" indent="-171450">
              <a:lnSpc>
                <a:spcPct val="111100"/>
              </a:lnSpc>
              <a:spcBef>
                <a:spcPts val="95"/>
              </a:spcBef>
              <a:buFont typeface="Wingdings" panose="05000000000000000000" pitchFamily="2" charset="2"/>
              <a:buChar char="ü"/>
            </a:pPr>
            <a:r>
              <a:rPr lang="en-US" altLang="ja-JP" sz="1300">
                <a:latin typeface="UD デジタル 教科書体 NK-B" panose="02020700000000000000" pitchFamily="18" charset="-128"/>
                <a:ea typeface="UD デジタル 教科書体 NK-B" panose="02020700000000000000" pitchFamily="18" charset="-128"/>
                <a:cs typeface="SimSun"/>
              </a:rPr>
              <a:t>GREEN×EXPO 2027</a:t>
            </a:r>
            <a:r>
              <a:rPr lang="ja-JP" altLang="en-US" sz="1300">
                <a:latin typeface="UD デジタル 教科書体 NK-B" panose="02020700000000000000" pitchFamily="18" charset="-128"/>
                <a:ea typeface="UD デジタル 教科書体 NK-B" panose="02020700000000000000" pitchFamily="18" charset="-128"/>
                <a:cs typeface="SimSun"/>
              </a:rPr>
              <a:t>への興味関心を醸成し、実際の来場へと繋げる</a:t>
            </a:r>
            <a:endParaRPr sz="1300" dirty="0">
              <a:latin typeface="UD デジタル 教科書体 NK-B" panose="02020700000000000000" pitchFamily="18" charset="-128"/>
              <a:ea typeface="UD デジタル 教科書体 NK-B" panose="02020700000000000000" pitchFamily="18" charset="-128"/>
              <a:cs typeface="SimSun"/>
            </a:endParaRPr>
          </a:p>
        </p:txBody>
      </p:sp>
      <p:sp>
        <p:nvSpPr>
          <p:cNvPr id="7" name="テキスト ボックス 6">
            <a:extLst>
              <a:ext uri="{FF2B5EF4-FFF2-40B4-BE49-F238E27FC236}">
                <a16:creationId xmlns:a16="http://schemas.microsoft.com/office/drawing/2014/main" id="{3D719A68-0A9C-EA28-66FD-551C41C3C626}"/>
              </a:ext>
            </a:extLst>
          </p:cNvPr>
          <p:cNvSpPr txBox="1"/>
          <p:nvPr/>
        </p:nvSpPr>
        <p:spPr>
          <a:xfrm>
            <a:off x="904256" y="3044570"/>
            <a:ext cx="5820410" cy="307777"/>
          </a:xfrm>
          <a:prstGeom prst="rect">
            <a:avLst/>
          </a:prstGeom>
          <a:noFill/>
        </p:spPr>
        <p:txBody>
          <a:bodyPr wrap="square">
            <a:spAutoFit/>
          </a:bodyPr>
          <a:lstStyle/>
          <a:p>
            <a:pPr>
              <a:buNone/>
            </a:pPr>
            <a:r>
              <a:rPr lang="en-US" altLang="ja-JP" sz="1400">
                <a:latin typeface="UD デジタル 教科書体 NK-B" panose="02020700000000000000" pitchFamily="18" charset="-128"/>
                <a:ea typeface="UD デジタル 教科書体 NK-B" panose="02020700000000000000" pitchFamily="18" charset="-128"/>
              </a:rPr>
              <a:t>【</a:t>
            </a:r>
            <a:r>
              <a:rPr lang="ja-JP" altLang="en-US" sz="1400">
                <a:latin typeface="UD デジタル 教科書体 NK-B" panose="02020700000000000000" pitchFamily="18" charset="-128"/>
                <a:ea typeface="UD デジタル 教科書体 NK-B" panose="02020700000000000000" pitchFamily="18" charset="-128"/>
              </a:rPr>
              <a:t>授業モデル例</a:t>
            </a:r>
            <a:r>
              <a:rPr lang="en-US" altLang="ja-JP" sz="1400">
                <a:latin typeface="UD デジタル 教科書体 NK-B" panose="02020700000000000000" pitchFamily="18" charset="-128"/>
                <a:ea typeface="UD デジタル 教科書体 NK-B" panose="02020700000000000000" pitchFamily="18" charset="-128"/>
              </a:rPr>
              <a:t>】</a:t>
            </a:r>
            <a:r>
              <a:rPr lang="ja-JP" altLang="en-US" sz="1200">
                <a:latin typeface="UD デジタル 教科書体 NK-B" panose="02020700000000000000" pitchFamily="18" charset="-128"/>
                <a:ea typeface="UD デジタル 教科書体 NK-B" panose="02020700000000000000" pitchFamily="18" charset="-128"/>
                <a:cs typeface="SimSun"/>
              </a:rPr>
              <a:t>所要時間：５０分</a:t>
            </a:r>
            <a:r>
              <a:rPr lang="en-US" altLang="ja-JP" sz="1200">
                <a:latin typeface="UD デジタル 教科書体 NK-B" panose="02020700000000000000" pitchFamily="18" charset="-128"/>
                <a:ea typeface="UD デジタル 教科書体 NK-B" panose="02020700000000000000" pitchFamily="18" charset="-128"/>
                <a:cs typeface="SimSun"/>
              </a:rPr>
              <a:t>×</a:t>
            </a:r>
            <a:r>
              <a:rPr lang="ja-JP" altLang="en-US" sz="1200">
                <a:latin typeface="UD デジタル 教科書体 NK-B" panose="02020700000000000000" pitchFamily="18" charset="-128"/>
                <a:ea typeface="UD デジタル 教科書体 NK-B" panose="02020700000000000000" pitchFamily="18" charset="-128"/>
                <a:cs typeface="SimSun"/>
              </a:rPr>
              <a:t>１コマ　　</a:t>
            </a:r>
            <a:r>
              <a:rPr lang="en-US" altLang="ja-JP" sz="1200">
                <a:latin typeface="UD デジタル 教科書体 NK-B" panose="02020700000000000000" pitchFamily="18" charset="-128"/>
                <a:ea typeface="UD デジタル 教科書体 NK-B" panose="02020700000000000000" pitchFamily="18" charset="-128"/>
                <a:cs typeface="SimSun"/>
              </a:rPr>
              <a:t>※GE</a:t>
            </a:r>
            <a:r>
              <a:rPr lang="ja-JP" altLang="en-US" sz="1200">
                <a:latin typeface="UD デジタル 教科書体 NK-B" panose="02020700000000000000" pitchFamily="18" charset="-128"/>
                <a:ea typeface="UD デジタル 教科書体 NK-B" panose="02020700000000000000" pitchFamily="18" charset="-128"/>
                <a:cs typeface="SimSun"/>
              </a:rPr>
              <a:t>：</a:t>
            </a:r>
            <a:r>
              <a:rPr lang="en-US" altLang="ja-JP" sz="1200">
                <a:latin typeface="UD デジタル 教科書体 NK-B" panose="02020700000000000000" pitchFamily="18" charset="-128"/>
                <a:ea typeface="UD デジタル 教科書体 NK-B" panose="02020700000000000000" pitchFamily="18" charset="-128"/>
                <a:cs typeface="SimSun"/>
              </a:rPr>
              <a:t>GREEN×EXPO 2027</a:t>
            </a:r>
            <a:endParaRPr lang="ja-JP" altLang="en-US" sz="1200">
              <a:latin typeface="UD デジタル 教科書体 NK-B" panose="02020700000000000000" pitchFamily="18" charset="-128"/>
              <a:ea typeface="UD デジタル 教科書体 NK-B" panose="02020700000000000000" pitchFamily="18" charset="-128"/>
              <a:cs typeface="SimSun"/>
            </a:endParaRPr>
          </a:p>
        </p:txBody>
      </p:sp>
      <p:graphicFrame>
        <p:nvGraphicFramePr>
          <p:cNvPr id="8" name="表 7">
            <a:extLst>
              <a:ext uri="{FF2B5EF4-FFF2-40B4-BE49-F238E27FC236}">
                <a16:creationId xmlns:a16="http://schemas.microsoft.com/office/drawing/2014/main" id="{4EAC8D9B-8E5F-ECA9-74F6-5ADAB81833D0}"/>
              </a:ext>
            </a:extLst>
          </p:cNvPr>
          <p:cNvGraphicFramePr>
            <a:graphicFrameLocks noGrp="1"/>
          </p:cNvGraphicFramePr>
          <p:nvPr>
            <p:extLst>
              <p:ext uri="{D42A27DB-BD31-4B8C-83A1-F6EECF244321}">
                <p14:modId xmlns:p14="http://schemas.microsoft.com/office/powerpoint/2010/main" val="3604549450"/>
              </p:ext>
            </p:extLst>
          </p:nvPr>
        </p:nvGraphicFramePr>
        <p:xfrm>
          <a:off x="1059514" y="3392910"/>
          <a:ext cx="5741035" cy="2710889"/>
        </p:xfrm>
        <a:graphic>
          <a:graphicData uri="http://schemas.openxmlformats.org/drawingml/2006/table">
            <a:tbl>
              <a:tblPr firstRow="1" bandRow="1">
                <a:tableStyleId>{5940675A-B579-460E-94D1-54222C63F5DA}</a:tableStyleId>
              </a:tblPr>
              <a:tblGrid>
                <a:gridCol w="1066800">
                  <a:extLst>
                    <a:ext uri="{9D8B030D-6E8A-4147-A177-3AD203B41FA5}">
                      <a16:colId xmlns:a16="http://schemas.microsoft.com/office/drawing/2014/main" val="2051823571"/>
                    </a:ext>
                  </a:extLst>
                </a:gridCol>
                <a:gridCol w="1143000">
                  <a:extLst>
                    <a:ext uri="{9D8B030D-6E8A-4147-A177-3AD203B41FA5}">
                      <a16:colId xmlns:a16="http://schemas.microsoft.com/office/drawing/2014/main" val="55651052"/>
                    </a:ext>
                  </a:extLst>
                </a:gridCol>
                <a:gridCol w="3531235">
                  <a:extLst>
                    <a:ext uri="{9D8B030D-6E8A-4147-A177-3AD203B41FA5}">
                      <a16:colId xmlns:a16="http://schemas.microsoft.com/office/drawing/2014/main" val="1382101906"/>
                    </a:ext>
                  </a:extLst>
                </a:gridCol>
              </a:tblGrid>
              <a:tr h="385313">
                <a:tc>
                  <a:txBody>
                    <a:bodyPr/>
                    <a:lstStyle/>
                    <a:p>
                      <a:pPr algn="ctr"/>
                      <a:r>
                        <a:rPr kumimoji="1" lang="ja-JP" altLang="en-US" sz="1200" dirty="0">
                          <a:latin typeface="UD デジタル 教科書体 NP-B" panose="02020700000000000000" pitchFamily="18" charset="-128"/>
                          <a:ea typeface="UD デジタル 教科書体 NP-B" panose="02020700000000000000" pitchFamily="18" charset="-128"/>
                        </a:rPr>
                        <a:t>時間配分</a:t>
                      </a:r>
                    </a:p>
                  </a:txBody>
                  <a:tcPr anchor="ctr">
                    <a:solidFill>
                      <a:srgbClr val="0EACA8">
                        <a:alpha val="4000"/>
                      </a:srgbClr>
                    </a:solidFill>
                  </a:tcPr>
                </a:tc>
                <a:tc>
                  <a:txBody>
                    <a:bodyPr/>
                    <a:lstStyle/>
                    <a:p>
                      <a:pPr algn="ctr"/>
                      <a:r>
                        <a:rPr kumimoji="1" lang="ja-JP" altLang="en-US" sz="1200" dirty="0">
                          <a:latin typeface="UD デジタル 教科書体 NP-B" panose="02020700000000000000" pitchFamily="18" charset="-128"/>
                          <a:ea typeface="UD デジタル 教科書体 NP-B" panose="02020700000000000000" pitchFamily="18" charset="-128"/>
                        </a:rPr>
                        <a:t>学習活動</a:t>
                      </a:r>
                    </a:p>
                  </a:txBody>
                  <a:tcPr anchor="ctr">
                    <a:solidFill>
                      <a:srgbClr val="0EACA8">
                        <a:alpha val="4000"/>
                      </a:srgb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b="1" spc="0" dirty="0">
                          <a:latin typeface="UD デジタル 教科書体 NP-B" panose="02020700000000000000" pitchFamily="18" charset="-128"/>
                          <a:ea typeface="UD デジタル 教科書体 NP-B" panose="02020700000000000000" pitchFamily="18" charset="-128"/>
                          <a:cs typeface="BIZ UDPGothic"/>
                        </a:rPr>
                        <a:t>内容</a:t>
                      </a:r>
                      <a:r>
                        <a:rPr lang="ja-JP" altLang="en-US" sz="1200" b="1" spc="0" dirty="0">
                          <a:latin typeface="UD デジタル 教科書体 NP-B" panose="02020700000000000000" pitchFamily="18" charset="-128"/>
                          <a:ea typeface="UD デジタル 教科書体 NP-B" panose="02020700000000000000" pitchFamily="18" charset="-128"/>
                          <a:cs typeface="Meiryo"/>
                        </a:rPr>
                        <a:t>とポイント</a:t>
                      </a:r>
                      <a:endParaRPr lang="ja-JP" altLang="en-US" sz="1200" spc="0" dirty="0">
                        <a:latin typeface="UD デジタル 教科書体 NP-B" panose="02020700000000000000" pitchFamily="18" charset="-128"/>
                        <a:ea typeface="UD デジタル 教科書体 NP-B" panose="02020700000000000000" pitchFamily="18" charset="-128"/>
                        <a:cs typeface="Meiryo"/>
                      </a:endParaRPr>
                    </a:p>
                  </a:txBody>
                  <a:tcPr anchor="ctr">
                    <a:solidFill>
                      <a:srgbClr val="0EACA8">
                        <a:alpha val="4000"/>
                      </a:srgbClr>
                    </a:solidFill>
                  </a:tcPr>
                </a:tc>
                <a:extLst>
                  <a:ext uri="{0D108BD9-81ED-4DB2-BD59-A6C34878D82A}">
                    <a16:rowId xmlns:a16="http://schemas.microsoft.com/office/drawing/2014/main" val="179214344"/>
                  </a:ext>
                </a:extLst>
              </a:tr>
              <a:tr h="476988">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80">
                          <a:latin typeface="UD デジタル 教科書体 NP-B" panose="02020700000000000000" pitchFamily="18" charset="-128"/>
                          <a:ea typeface="UD デジタル 教科書体 NP-B" panose="02020700000000000000" pitchFamily="18" charset="-128"/>
                          <a:cs typeface="SimSun"/>
                        </a:rPr>
                        <a:t>導入</a:t>
                      </a:r>
                      <a:endParaRPr lang="en-US" altLang="ja-JP" sz="1200" spc="-80">
                        <a:latin typeface="UD デジタル 教科書体 NP-B" panose="02020700000000000000" pitchFamily="18" charset="-128"/>
                        <a:ea typeface="UD デジタル 教科書体 NP-B" panose="02020700000000000000" pitchFamily="18" charset="-128"/>
                        <a:cs typeface="SimSun"/>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50">
                          <a:latin typeface="UD デジタル 教科書体 NP-B" panose="02020700000000000000" pitchFamily="18" charset="-128"/>
                          <a:ea typeface="UD デジタル 教科書体 NP-B" panose="02020700000000000000" pitchFamily="18" charset="-128"/>
                          <a:cs typeface="SimSun"/>
                        </a:rPr>
                        <a:t> </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a:t>
                      </a:r>
                      <a:r>
                        <a:rPr lang="ja-JP" altLang="en-US" sz="1200" b="0" spc="-50">
                          <a:latin typeface="UD デジタル 教科書体 NP-B" panose="02020700000000000000" pitchFamily="18" charset="-128"/>
                          <a:ea typeface="UD デジタル 教科書体 NP-B" panose="02020700000000000000" pitchFamily="18" charset="-128"/>
                          <a:cs typeface="Ubuntu Light"/>
                        </a:rPr>
                        <a:t>約</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7</a:t>
                      </a:r>
                      <a:r>
                        <a:rPr lang="ja-JP" altLang="en-US" sz="1200" spc="-110">
                          <a:latin typeface="UD デジタル 教科書体 NP-B" panose="02020700000000000000" pitchFamily="18" charset="-128"/>
                          <a:ea typeface="UD デジタル 教科書体 NP-B" panose="02020700000000000000" pitchFamily="18" charset="-128"/>
                          <a:cs typeface="SimSun"/>
                        </a:rPr>
                        <a:t>分</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a:t>
                      </a:r>
                      <a:endParaRPr lang="ja-JP" altLang="en-US" sz="1200" dirty="0">
                        <a:latin typeface="UD デジタル 教科書体 NP-B" panose="02020700000000000000" pitchFamily="18" charset="-128"/>
                        <a:ea typeface="UD デジタル 教科書体 NP-B" panose="02020700000000000000" pitchFamily="18" charset="-128"/>
                        <a:cs typeface="Ubuntu Light"/>
                      </a:endParaRPr>
                    </a:p>
                  </a:txBody>
                  <a:tcPr anchor="ctr">
                    <a:solidFill>
                      <a:srgbClr val="0EACA8">
                        <a:alpha val="21961"/>
                      </a:srgbClr>
                    </a:solidFill>
                  </a:tcP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247650" lvl="0" algn="l">
                        <a:lnSpc>
                          <a:spcPct val="100000"/>
                        </a:lnSpc>
                      </a:pPr>
                      <a:r>
                        <a:rPr sz="1200" spc="0" dirty="0" err="1">
                          <a:latin typeface="UD デジタル 教科書体 NP-B" panose="02020700000000000000" pitchFamily="18" charset="-128"/>
                          <a:ea typeface="UD デジタル 教科書体 NP-B" panose="02020700000000000000" pitchFamily="18" charset="-128"/>
                          <a:cs typeface="SimSun"/>
                        </a:rPr>
                        <a:t>テーマ導入</a:t>
                      </a:r>
                      <a:endParaRPr sz="1200" spc="0" dirty="0">
                        <a:latin typeface="UD デジタル 教科書体 NP-B" panose="02020700000000000000" pitchFamily="18" charset="-128"/>
                        <a:ea typeface="UD デジタル 教科書体 NP-B" panose="02020700000000000000" pitchFamily="18" charset="-128"/>
                        <a:cs typeface="SimSun"/>
                      </a:endParaRPr>
                    </a:p>
                  </a:txBody>
                  <a:tcPr marL="0" marR="0" marT="29209" marB="0" anchor="ct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83185">
                        <a:lnSpc>
                          <a:spcPct val="100000"/>
                        </a:lnSpc>
                        <a:spcBef>
                          <a:spcPts val="685"/>
                        </a:spcBef>
                      </a:pPr>
                      <a:r>
                        <a:rPr lang="en-US" altLang="ja-JP" sz="1150" spc="0">
                          <a:latin typeface="UD デジタル 教科書体 NP-B" panose="02020700000000000000" pitchFamily="18" charset="-128"/>
                          <a:ea typeface="UD デジタル 教科書体 NP-B" panose="02020700000000000000" pitchFamily="18" charset="-128"/>
                          <a:cs typeface="SimSun"/>
                        </a:rPr>
                        <a:t>GE</a:t>
                      </a:r>
                      <a:r>
                        <a:rPr lang="ja-JP" altLang="en-US" sz="1150" spc="0">
                          <a:latin typeface="UD デジタル 教科書体 NP-B" panose="02020700000000000000" pitchFamily="18" charset="-128"/>
                          <a:ea typeface="UD デジタル 教科書体 NP-B" panose="02020700000000000000" pitchFamily="18" charset="-128"/>
                          <a:cs typeface="SimSun"/>
                        </a:rPr>
                        <a:t>の概要理解</a:t>
                      </a:r>
                      <a:r>
                        <a:rPr sz="1150" spc="0">
                          <a:latin typeface="UD デジタル 教科書体 NP-B" panose="02020700000000000000" pitchFamily="18" charset="-128"/>
                          <a:ea typeface="UD デジタル 教科書体 NP-B" panose="02020700000000000000" pitchFamily="18" charset="-128"/>
                          <a:cs typeface="SimSun"/>
                        </a:rPr>
                        <a:t>、学習のねらい</a:t>
                      </a:r>
                      <a:r>
                        <a:rPr lang="ja-JP" altLang="en-US" sz="1150" spc="0">
                          <a:latin typeface="UD デジタル 教科書体 NP-B" panose="02020700000000000000" pitchFamily="18" charset="-128"/>
                          <a:ea typeface="UD デジタル 教科書体 NP-B" panose="02020700000000000000" pitchFamily="18" charset="-128"/>
                          <a:cs typeface="SimSun"/>
                        </a:rPr>
                        <a:t>について</a:t>
                      </a:r>
                      <a:endParaRPr sz="1150" spc="0" dirty="0">
                        <a:latin typeface="UD デジタル 教科書体 NP-B" panose="02020700000000000000" pitchFamily="18" charset="-128"/>
                        <a:ea typeface="UD デジタル 教科書体 NP-B" panose="02020700000000000000" pitchFamily="18" charset="-128"/>
                        <a:cs typeface="SimSun"/>
                      </a:endParaRPr>
                    </a:p>
                    <a:p>
                      <a:pPr marL="83185">
                        <a:lnSpc>
                          <a:spcPct val="100000"/>
                        </a:lnSpc>
                        <a:spcBef>
                          <a:spcPts val="270"/>
                        </a:spcBef>
                      </a:pP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※生徒</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の</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関心</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を</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引</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き</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出</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す</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問</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いかけを</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行</a:t>
                      </a:r>
                      <a:r>
                        <a:rPr lang="ja-JP" altLang="en-US" sz="1000" spc="0" dirty="0">
                          <a:solidFill>
                            <a:srgbClr val="6A7280"/>
                          </a:solidFill>
                          <a:latin typeface="UD デジタル 教科書体 NP-B" panose="02020700000000000000" pitchFamily="18" charset="-128"/>
                          <a:ea typeface="UD デジタル 教科書体 NP-B" panose="02020700000000000000" pitchFamily="18" charset="-128"/>
                          <a:cs typeface="SimSun"/>
                        </a:rPr>
                        <a:t>います</a:t>
                      </a:r>
                      <a:endParaRPr sz="1000" spc="0" dirty="0">
                        <a:latin typeface="UD デジタル 教科書体 NP-B" panose="02020700000000000000" pitchFamily="18" charset="-128"/>
                        <a:ea typeface="UD デジタル 教科書体 NP-B" panose="02020700000000000000" pitchFamily="18" charset="-128"/>
                        <a:cs typeface="PMingLiU"/>
                      </a:endParaRPr>
                    </a:p>
                  </a:txBody>
                  <a:tcPr marL="0" marR="0" marT="86995" marB="0"/>
                </a:tc>
                <a:extLst>
                  <a:ext uri="{0D108BD9-81ED-4DB2-BD59-A6C34878D82A}">
                    <a16:rowId xmlns:a16="http://schemas.microsoft.com/office/drawing/2014/main" val="763136607"/>
                  </a:ext>
                </a:extLst>
              </a:tr>
              <a:tr h="238494">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110" dirty="0">
                          <a:latin typeface="UD デジタル 教科書体 NP-B" panose="02020700000000000000" pitchFamily="18" charset="-128"/>
                          <a:ea typeface="UD デジタル 教科書体 NP-B" panose="02020700000000000000" pitchFamily="18" charset="-128"/>
                          <a:cs typeface="SimSun"/>
                        </a:rPr>
                        <a:t>展開</a:t>
                      </a:r>
                      <a:r>
                        <a:rPr lang="ja-JP" altLang="en-US" sz="1200" spc="-550">
                          <a:latin typeface="UD デジタル 教科書体 NP-B" panose="02020700000000000000" pitchFamily="18" charset="-128"/>
                          <a:ea typeface="UD デジタル 教科書体 NP-B" panose="02020700000000000000" pitchFamily="18" charset="-128"/>
                          <a:cs typeface="Calibri"/>
                        </a:rPr>
                        <a:t>①</a:t>
                      </a:r>
                      <a:r>
                        <a:rPr lang="ja-JP" altLang="en-US" sz="1200" spc="-50">
                          <a:latin typeface="UD デジタル 教科書体 NP-B" panose="02020700000000000000" pitchFamily="18" charset="-128"/>
                          <a:ea typeface="UD デジタル 教科書体 NP-B" panose="02020700000000000000" pitchFamily="18" charset="-128"/>
                          <a:cs typeface="Calibri"/>
                        </a:rPr>
                        <a:t> </a:t>
                      </a:r>
                      <a:endParaRPr lang="en-US" altLang="ja-JP" sz="1200" spc="-50">
                        <a:latin typeface="UD デジタル 教科書体 NP-B" panose="02020700000000000000" pitchFamily="18" charset="-128"/>
                        <a:ea typeface="UD デジタル 教科書体 NP-B" panose="02020700000000000000" pitchFamily="18" charset="-128"/>
                        <a:cs typeface="Calibri"/>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ja-JP" sz="1200" b="0" spc="-50">
                          <a:latin typeface="UD デジタル 教科書体 NP-B" panose="02020700000000000000" pitchFamily="18" charset="-128"/>
                          <a:ea typeface="UD デジタル 教科書体 NP-B" panose="02020700000000000000" pitchFamily="18" charset="-128"/>
                          <a:cs typeface="Ubuntu Light"/>
                        </a:rPr>
                        <a:t>(</a:t>
                      </a:r>
                      <a:r>
                        <a:rPr lang="ja-JP" altLang="en-US" sz="1200" b="0" spc="-50">
                          <a:latin typeface="UD デジタル 教科書体 NP-B" panose="02020700000000000000" pitchFamily="18" charset="-128"/>
                          <a:ea typeface="UD デジタル 教科書体 NP-B" panose="02020700000000000000" pitchFamily="18" charset="-128"/>
                          <a:cs typeface="Ubuntu Light"/>
                        </a:rPr>
                        <a:t>約</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5</a:t>
                      </a:r>
                      <a:r>
                        <a:rPr lang="ja-JP" altLang="en-US" sz="1200" spc="-110">
                          <a:latin typeface="UD デジタル 教科書体 NP-B" panose="02020700000000000000" pitchFamily="18" charset="-128"/>
                          <a:ea typeface="UD デジタル 教科書体 NP-B" panose="02020700000000000000" pitchFamily="18" charset="-128"/>
                          <a:cs typeface="SimSun"/>
                        </a:rPr>
                        <a:t>分</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a:t>
                      </a:r>
                      <a:endParaRPr lang="ja-JP" altLang="en-US" sz="1200" dirty="0">
                        <a:latin typeface="UD デジタル 教科書体 NP-B" panose="02020700000000000000" pitchFamily="18" charset="-128"/>
                        <a:ea typeface="UD デジタル 教科書体 NP-B" panose="02020700000000000000" pitchFamily="18" charset="-128"/>
                        <a:cs typeface="Ubuntu Light"/>
                      </a:endParaRPr>
                    </a:p>
                  </a:txBody>
                  <a:tcPr anchor="ctr">
                    <a:solidFill>
                      <a:srgbClr val="E844D4">
                        <a:alpha val="14902"/>
                      </a:srgbClr>
                    </a:solidFill>
                  </a:tcP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264795" lvl="0" algn="l">
                        <a:lnSpc>
                          <a:spcPct val="100000"/>
                        </a:lnSpc>
                      </a:pPr>
                      <a:r>
                        <a:rPr lang="ja-JP" altLang="en-US" sz="1200" spc="0">
                          <a:latin typeface="UD デジタル 教科書体 NP-B" panose="02020700000000000000" pitchFamily="18" charset="-128"/>
                          <a:ea typeface="UD デジタル 教科書体 NP-B" panose="02020700000000000000" pitchFamily="18" charset="-128"/>
                          <a:cs typeface="SimSun"/>
                        </a:rPr>
                        <a:t>キーワードの理解</a:t>
                      </a:r>
                      <a:endParaRPr sz="1200" spc="0" dirty="0">
                        <a:latin typeface="UD デジタル 教科書体 NP-B" panose="02020700000000000000" pitchFamily="18" charset="-128"/>
                        <a:ea typeface="UD デジタル 教科書体 NP-B" panose="02020700000000000000" pitchFamily="18" charset="-128"/>
                        <a:cs typeface="SimSun"/>
                      </a:endParaRPr>
                    </a:p>
                  </a:txBody>
                  <a:tcPr marL="0" marR="0" marT="29209" marB="0" anchor="ct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83185">
                        <a:lnSpc>
                          <a:spcPct val="100000"/>
                        </a:lnSpc>
                        <a:spcBef>
                          <a:spcPts val="685"/>
                        </a:spcBef>
                      </a:pPr>
                      <a:r>
                        <a:rPr lang="ja-JP" altLang="en-US" sz="1150" spc="0">
                          <a:latin typeface="UD デジタル 教科書体 NP-B" panose="02020700000000000000" pitchFamily="18" charset="-128"/>
                          <a:ea typeface="UD デジタル 教科書体 NP-B" panose="02020700000000000000" pitchFamily="18" charset="-128"/>
                          <a:cs typeface="SimSun"/>
                        </a:rPr>
                        <a:t>４つのキーワードについての共有</a:t>
                      </a:r>
                      <a:endParaRPr sz="1150" spc="0" dirty="0">
                        <a:latin typeface="UD デジタル 教科書体 NP-B" panose="02020700000000000000" pitchFamily="18" charset="-128"/>
                        <a:ea typeface="UD デジタル 教科書体 NP-B" panose="02020700000000000000" pitchFamily="18" charset="-128"/>
                        <a:cs typeface="SimSun"/>
                      </a:endParaRPr>
                    </a:p>
                    <a:p>
                      <a:pPr marL="83185">
                        <a:lnSpc>
                          <a:spcPct val="100000"/>
                        </a:lnSpc>
                        <a:spcBef>
                          <a:spcPts val="270"/>
                        </a:spcBef>
                      </a:pP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a:t>
                      </a:r>
                      <a:r>
                        <a:rPr lang="ja-JP" altLang="en-US" sz="1000" spc="0">
                          <a:solidFill>
                            <a:srgbClr val="6A7280"/>
                          </a:solidFill>
                          <a:latin typeface="UD デジタル 教科書体 NP-B" panose="02020700000000000000" pitchFamily="18" charset="-128"/>
                          <a:ea typeface="UD デジタル 教科書体 NP-B" panose="02020700000000000000" pitchFamily="18" charset="-128"/>
                          <a:cs typeface="SimSun"/>
                        </a:rPr>
                        <a:t>映像視聴のポイントをキーワードで整理します</a:t>
                      </a:r>
                      <a:endParaRPr sz="1000" spc="0" dirty="0">
                        <a:latin typeface="UD デジタル 教科書体 NP-B" panose="02020700000000000000" pitchFamily="18" charset="-128"/>
                        <a:ea typeface="UD デジタル 教科書体 NP-B" panose="02020700000000000000" pitchFamily="18" charset="-128"/>
                        <a:cs typeface="SimSun"/>
                      </a:endParaRPr>
                    </a:p>
                  </a:txBody>
                  <a:tcPr marL="0" marR="0" marT="86995" marB="0"/>
                </a:tc>
                <a:extLst>
                  <a:ext uri="{0D108BD9-81ED-4DB2-BD59-A6C34878D82A}">
                    <a16:rowId xmlns:a16="http://schemas.microsoft.com/office/drawing/2014/main" val="2647250193"/>
                  </a:ext>
                </a:extLst>
              </a:tr>
              <a:tr h="450790">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0">
                          <a:latin typeface="UD デジタル 教科書体 NP-B" panose="02020700000000000000" pitchFamily="18" charset="-128"/>
                          <a:ea typeface="UD デジタル 教科書体 NP-B" panose="02020700000000000000" pitchFamily="18" charset="-128"/>
                          <a:cs typeface="SimSun"/>
                        </a:rPr>
                        <a:t>展開</a:t>
                      </a:r>
                      <a:r>
                        <a:rPr lang="ja-JP" altLang="en-US" sz="1200" spc="0">
                          <a:latin typeface="UD デジタル 教科書体 NP-B" panose="02020700000000000000" pitchFamily="18" charset="-128"/>
                          <a:ea typeface="UD デジタル 教科書体 NP-B" panose="02020700000000000000" pitchFamily="18" charset="-128"/>
                          <a:cs typeface="Calibri"/>
                        </a:rPr>
                        <a:t>②</a:t>
                      </a:r>
                      <a:endParaRPr lang="en-US" altLang="ja-JP" sz="1200" spc="0">
                        <a:latin typeface="UD デジタル 教科書体 NP-B" panose="02020700000000000000" pitchFamily="18" charset="-128"/>
                        <a:ea typeface="UD デジタル 教科書体 NP-B" panose="02020700000000000000" pitchFamily="18" charset="-128"/>
                        <a:cs typeface="Calibri"/>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0">
                          <a:latin typeface="UD デジタル 教科書体 NP-B" panose="02020700000000000000" pitchFamily="18" charset="-128"/>
                          <a:ea typeface="UD デジタル 教科書体 NP-B" panose="02020700000000000000" pitchFamily="18" charset="-128"/>
                          <a:cs typeface="Calibri"/>
                        </a:rPr>
                        <a:t>（約</a:t>
                      </a:r>
                      <a:r>
                        <a:rPr lang="en-US" altLang="ja-JP" sz="1200" spc="0">
                          <a:latin typeface="UD デジタル 教科書体 NP-B" panose="02020700000000000000" pitchFamily="18" charset="-128"/>
                          <a:ea typeface="UD デジタル 教科書体 NP-B" panose="02020700000000000000" pitchFamily="18" charset="-128"/>
                          <a:cs typeface="Calibri"/>
                        </a:rPr>
                        <a:t>20</a:t>
                      </a:r>
                      <a:r>
                        <a:rPr lang="ja-JP" altLang="en-US" sz="1200" spc="0">
                          <a:latin typeface="UD デジタル 教科書体 NP-B" panose="02020700000000000000" pitchFamily="18" charset="-128"/>
                          <a:ea typeface="UD デジタル 教科書体 NP-B" panose="02020700000000000000" pitchFamily="18" charset="-128"/>
                          <a:cs typeface="Calibri"/>
                        </a:rPr>
                        <a:t>分）</a:t>
                      </a:r>
                      <a:endParaRPr lang="en-US" altLang="ja-JP" sz="1200" spc="0">
                        <a:latin typeface="UD デジタル 教科書体 NP-B" panose="02020700000000000000" pitchFamily="18" charset="-128"/>
                        <a:ea typeface="UD デジタル 教科書体 NP-B" panose="02020700000000000000" pitchFamily="18" charset="-128"/>
                        <a:cs typeface="Calibri"/>
                      </a:endParaRPr>
                    </a:p>
                  </a:txBody>
                  <a:tcPr anchor="ctr">
                    <a:solidFill>
                      <a:srgbClr val="C0504D">
                        <a:alpha val="14902"/>
                      </a:srgbClr>
                    </a:solidFill>
                  </a:tcP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264795" lvl="0" algn="l">
                        <a:lnSpc>
                          <a:spcPct val="100000"/>
                        </a:lnSpc>
                      </a:pPr>
                      <a:r>
                        <a:rPr sz="1200" spc="0" dirty="0" err="1">
                          <a:latin typeface="UD デジタル 教科書体 NP-B" panose="02020700000000000000" pitchFamily="18" charset="-128"/>
                          <a:ea typeface="UD デジタル 教科書体 NP-B" panose="02020700000000000000" pitchFamily="18" charset="-128"/>
                          <a:cs typeface="SimSun"/>
                        </a:rPr>
                        <a:t>映像視聴</a:t>
                      </a:r>
                      <a:endParaRPr sz="1200" spc="0" dirty="0">
                        <a:latin typeface="UD デジタル 教科書体 NP-B" panose="02020700000000000000" pitchFamily="18" charset="-128"/>
                        <a:ea typeface="UD デジタル 教科書体 NP-B" panose="02020700000000000000" pitchFamily="18" charset="-128"/>
                        <a:cs typeface="SimSun"/>
                      </a:endParaRPr>
                    </a:p>
                  </a:txBody>
                  <a:tcPr marL="0" marR="0" marT="29209" marB="0" anchor="ct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83185">
                        <a:lnSpc>
                          <a:spcPct val="100000"/>
                        </a:lnSpc>
                        <a:spcBef>
                          <a:spcPts val="685"/>
                        </a:spcBef>
                      </a:pPr>
                      <a:r>
                        <a:rPr sz="1150" spc="0" dirty="0" err="1">
                          <a:latin typeface="UD デジタル 教科書体 NP-B" panose="02020700000000000000" pitchFamily="18" charset="-128"/>
                          <a:ea typeface="UD デジタル 教科書体 NP-B" panose="02020700000000000000" pitchFamily="18" charset="-128"/>
                          <a:cs typeface="SimSun"/>
                        </a:rPr>
                        <a:t>映像教材視聴、キーワードの確認とメモ</a:t>
                      </a:r>
                      <a:endParaRPr sz="1150" spc="0" dirty="0">
                        <a:latin typeface="UD デジタル 教科書体 NP-B" panose="02020700000000000000" pitchFamily="18" charset="-128"/>
                        <a:ea typeface="UD デジタル 教科書体 NP-B" panose="02020700000000000000" pitchFamily="18" charset="-128"/>
                        <a:cs typeface="SimSun"/>
                      </a:endParaRPr>
                    </a:p>
                    <a:p>
                      <a:pPr marL="83185">
                        <a:lnSpc>
                          <a:spcPct val="100000"/>
                        </a:lnSpc>
                        <a:spcBef>
                          <a:spcPts val="270"/>
                        </a:spcBef>
                      </a:pP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ポイントを</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整理</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するためのワークシート</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活用</a:t>
                      </a:r>
                      <a:r>
                        <a:rPr lang="ja-JP" altLang="en-US" sz="1000" spc="0">
                          <a:solidFill>
                            <a:srgbClr val="6A7280"/>
                          </a:solidFill>
                          <a:latin typeface="UD デジタル 教科書体 NP-B" panose="02020700000000000000" pitchFamily="18" charset="-128"/>
                          <a:ea typeface="UD デジタル 教科書体 NP-B" panose="02020700000000000000" pitchFamily="18" charset="-128"/>
                          <a:cs typeface="SimSun"/>
                        </a:rPr>
                        <a:t>します</a:t>
                      </a:r>
                      <a:endParaRPr sz="1000" spc="0" dirty="0">
                        <a:latin typeface="UD デジタル 教科書体 NP-B" panose="02020700000000000000" pitchFamily="18" charset="-128"/>
                        <a:ea typeface="UD デジタル 教科書体 NP-B" panose="02020700000000000000" pitchFamily="18" charset="-128"/>
                        <a:cs typeface="SimSun"/>
                      </a:endParaRPr>
                    </a:p>
                  </a:txBody>
                  <a:tcPr marL="0" marR="0" marT="86995" marB="0"/>
                </a:tc>
                <a:extLst>
                  <a:ext uri="{0D108BD9-81ED-4DB2-BD59-A6C34878D82A}">
                    <a16:rowId xmlns:a16="http://schemas.microsoft.com/office/drawing/2014/main" val="1492388183"/>
                  </a:ext>
                </a:extLst>
              </a:tr>
              <a:tr h="431002">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110">
                          <a:latin typeface="UD デジタル 教科書体 NP-B" panose="02020700000000000000" pitchFamily="18" charset="-128"/>
                          <a:ea typeface="UD デジタル 教科書体 NP-B" panose="02020700000000000000" pitchFamily="18" charset="-128"/>
                          <a:cs typeface="SimSun"/>
                        </a:rPr>
                        <a:t>展開③</a:t>
                      </a:r>
                      <a:endParaRPr lang="en-US" altLang="ja-JP" sz="1200" spc="-50">
                        <a:latin typeface="UD デジタル 教科書体 NP-B" panose="02020700000000000000" pitchFamily="18" charset="-128"/>
                        <a:ea typeface="UD デジタル 教科書体 NP-B" panose="02020700000000000000" pitchFamily="18" charset="-128"/>
                        <a:cs typeface="Calibri"/>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ja-JP" sz="1200" b="0" spc="-50">
                          <a:latin typeface="UD デジタル 教科書体 NP-B" panose="02020700000000000000" pitchFamily="18" charset="-128"/>
                          <a:ea typeface="UD デジタル 教科書体 NP-B" panose="02020700000000000000" pitchFamily="18" charset="-128"/>
                          <a:cs typeface="Ubuntu Light"/>
                        </a:rPr>
                        <a:t>(</a:t>
                      </a:r>
                      <a:r>
                        <a:rPr lang="ja-JP" altLang="en-US" sz="1200" b="0" spc="-50">
                          <a:latin typeface="UD デジタル 教科書体 NP-B" panose="02020700000000000000" pitchFamily="18" charset="-128"/>
                          <a:ea typeface="UD デジタル 教科書体 NP-B" panose="02020700000000000000" pitchFamily="18" charset="-128"/>
                          <a:cs typeface="Ubuntu Light"/>
                        </a:rPr>
                        <a:t>約</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15</a:t>
                      </a:r>
                      <a:r>
                        <a:rPr lang="ja-JP" altLang="en-US" sz="1200" spc="-110">
                          <a:latin typeface="UD デジタル 教科書体 NP-B" panose="02020700000000000000" pitchFamily="18" charset="-128"/>
                          <a:ea typeface="UD デジタル 教科書体 NP-B" panose="02020700000000000000" pitchFamily="18" charset="-128"/>
                          <a:cs typeface="SimSun"/>
                        </a:rPr>
                        <a:t>分</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a:t>
                      </a:r>
                      <a:endParaRPr lang="ja-JP" altLang="en-US" sz="1200" dirty="0">
                        <a:latin typeface="UD デジタル 教科書体 NP-B" panose="02020700000000000000" pitchFamily="18" charset="-128"/>
                        <a:ea typeface="UD デジタル 教科書体 NP-B" panose="02020700000000000000" pitchFamily="18" charset="-128"/>
                        <a:cs typeface="Ubuntu Light"/>
                      </a:endParaRPr>
                    </a:p>
                  </a:txBody>
                  <a:tcPr anchor="ctr">
                    <a:solidFill>
                      <a:srgbClr val="FFFF00">
                        <a:alpha val="6667"/>
                      </a:srgbClr>
                    </a:solidFill>
                  </a:tcP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281305" lvl="0" algn="l">
                        <a:lnSpc>
                          <a:spcPct val="100000"/>
                        </a:lnSpc>
                      </a:pPr>
                      <a:r>
                        <a:rPr sz="1200" spc="0" dirty="0" err="1">
                          <a:latin typeface="UD デジタル 教科書体 NP-B" panose="02020700000000000000" pitchFamily="18" charset="-128"/>
                          <a:ea typeface="UD デジタル 教科書体 NP-B" panose="02020700000000000000" pitchFamily="18" charset="-128"/>
                          <a:cs typeface="SimSun"/>
                        </a:rPr>
                        <a:t>探究活動</a:t>
                      </a:r>
                      <a:endParaRPr sz="1200" spc="0" dirty="0">
                        <a:latin typeface="UD デジタル 教科書体 NP-B" panose="02020700000000000000" pitchFamily="18" charset="-128"/>
                        <a:ea typeface="UD デジタル 教科書体 NP-B" panose="02020700000000000000" pitchFamily="18" charset="-128"/>
                        <a:cs typeface="SimSun"/>
                      </a:endParaRPr>
                    </a:p>
                  </a:txBody>
                  <a:tcPr marL="0" marR="0" marT="29209" marB="0" anchor="ct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83185">
                        <a:lnSpc>
                          <a:spcPct val="100000"/>
                        </a:lnSpc>
                        <a:spcBef>
                          <a:spcPts val="685"/>
                        </a:spcBef>
                      </a:pPr>
                      <a:r>
                        <a:rPr sz="1150" spc="0" dirty="0" err="1">
                          <a:latin typeface="UD デジタル 教科書体 NP-B" panose="02020700000000000000" pitchFamily="18" charset="-128"/>
                          <a:ea typeface="UD デジタル 教科書体 NP-B" panose="02020700000000000000" pitchFamily="18" charset="-128"/>
                          <a:cs typeface="SimSun"/>
                        </a:rPr>
                        <a:t>個人ワーク</a:t>
                      </a:r>
                      <a:r>
                        <a:rPr sz="1150" spc="0" err="1">
                          <a:latin typeface="UD デジタル 教科書体 NP-B" panose="02020700000000000000" pitchFamily="18" charset="-128"/>
                          <a:ea typeface="UD デジタル 教科書体 NP-B" panose="02020700000000000000" pitchFamily="18" charset="-128"/>
                          <a:cs typeface="SimSun"/>
                        </a:rPr>
                        <a:t>→</a:t>
                      </a:r>
                      <a:r>
                        <a:rPr sz="1150" spc="0">
                          <a:latin typeface="UD デジタル 教科書体 NP-B" panose="02020700000000000000" pitchFamily="18" charset="-128"/>
                          <a:ea typeface="UD デジタル 教科書体 NP-B" panose="02020700000000000000" pitchFamily="18" charset="-128"/>
                          <a:cs typeface="SimSun"/>
                        </a:rPr>
                        <a:t>グループでの意見交換</a:t>
                      </a:r>
                      <a:endParaRPr sz="1150" spc="0" dirty="0">
                        <a:latin typeface="UD デジタル 教科書体 NP-B" panose="02020700000000000000" pitchFamily="18" charset="-128"/>
                        <a:ea typeface="UD デジタル 教科書体 NP-B" panose="02020700000000000000" pitchFamily="18" charset="-128"/>
                        <a:cs typeface="SimSun"/>
                      </a:endParaRPr>
                    </a:p>
                    <a:p>
                      <a:pPr marL="83185">
                        <a:lnSpc>
                          <a:spcPct val="100000"/>
                        </a:lnSpc>
                        <a:spcBef>
                          <a:spcPts val="270"/>
                        </a:spcBef>
                      </a:pP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a:t>
                      </a:r>
                      <a:r>
                        <a:rPr lang="ja-JP" altLang="en-US" sz="1000" spc="0">
                          <a:solidFill>
                            <a:srgbClr val="6A7280"/>
                          </a:solidFill>
                          <a:latin typeface="UD デジタル 教科書体 NP-B" panose="02020700000000000000" pitchFamily="18" charset="-128"/>
                          <a:ea typeface="UD デジタル 教科書体 NP-B" panose="02020700000000000000" pitchFamily="18" charset="-128"/>
                          <a:cs typeface="SimSun"/>
                        </a:rPr>
                        <a:t>ワークを通して</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自分</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なりの</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視点</a:t>
                      </a:r>
                      <a:r>
                        <a:rPr sz="1000" spc="0">
                          <a:solidFill>
                            <a:srgbClr val="6A7280"/>
                          </a:solidFill>
                          <a:latin typeface="UD デジタル 教科書体 NP-B" panose="02020700000000000000" pitchFamily="18" charset="-128"/>
                          <a:ea typeface="UD デジタル 教科書体 NP-B" panose="02020700000000000000" pitchFamily="18" charset="-128"/>
                          <a:cs typeface="PMingLiU"/>
                        </a:rPr>
                        <a:t>を</a:t>
                      </a: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深</a:t>
                      </a:r>
                      <a:r>
                        <a:rPr lang="ja-JP" altLang="en-US" sz="1000" spc="0">
                          <a:solidFill>
                            <a:srgbClr val="6A7280"/>
                          </a:solidFill>
                          <a:latin typeface="UD デジタル 教科書体 NP-B" panose="02020700000000000000" pitchFamily="18" charset="-128"/>
                          <a:ea typeface="UD デジタル 教科書体 NP-B" panose="02020700000000000000" pitchFamily="18" charset="-128"/>
                          <a:cs typeface="SimSun"/>
                        </a:rPr>
                        <a:t>めます</a:t>
                      </a:r>
                      <a:endParaRPr sz="1000" spc="0" dirty="0">
                        <a:latin typeface="UD デジタル 教科書体 NP-B" panose="02020700000000000000" pitchFamily="18" charset="-128"/>
                        <a:ea typeface="UD デジタル 教科書体 NP-B" panose="02020700000000000000" pitchFamily="18" charset="-128"/>
                        <a:cs typeface="PMingLiU"/>
                      </a:endParaRPr>
                    </a:p>
                  </a:txBody>
                  <a:tcPr marL="0" marR="0" marT="86995" marB="0"/>
                </a:tc>
                <a:extLst>
                  <a:ext uri="{0D108BD9-81ED-4DB2-BD59-A6C34878D82A}">
                    <a16:rowId xmlns:a16="http://schemas.microsoft.com/office/drawing/2014/main" val="3699489358"/>
                  </a:ext>
                </a:extLst>
              </a:tr>
              <a:tr h="476988">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125">
                          <a:latin typeface="UD デジタル 教科書体 NP-B" panose="02020700000000000000" pitchFamily="18" charset="-128"/>
                          <a:ea typeface="UD デジタル 教科書体 NP-B" panose="02020700000000000000" pitchFamily="18" charset="-128"/>
                          <a:cs typeface="SimSun"/>
                        </a:rPr>
                        <a:t>まとめ</a:t>
                      </a:r>
                      <a:endParaRPr lang="en-US" altLang="ja-JP" sz="1200" spc="-125">
                        <a:latin typeface="UD デジタル 教科書体 NP-B" panose="02020700000000000000" pitchFamily="18" charset="-128"/>
                        <a:ea typeface="UD デジタル 教科書体 NP-B" panose="02020700000000000000" pitchFamily="18" charset="-128"/>
                        <a:cs typeface="SimSun"/>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spc="-140">
                          <a:latin typeface="UD デジタル 教科書体 NP-B" panose="02020700000000000000" pitchFamily="18" charset="-128"/>
                          <a:ea typeface="UD デジタル 教科書体 NP-B" panose="02020700000000000000" pitchFamily="18" charset="-128"/>
                          <a:cs typeface="SimSun"/>
                        </a:rPr>
                        <a:t> </a:t>
                      </a:r>
                      <a:r>
                        <a:rPr lang="en-US" altLang="ja-JP" sz="1200" b="0" spc="-45">
                          <a:latin typeface="UD デジタル 教科書体 NP-B" panose="02020700000000000000" pitchFamily="18" charset="-128"/>
                          <a:ea typeface="UD デジタル 教科書体 NP-B" panose="02020700000000000000" pitchFamily="18" charset="-128"/>
                          <a:cs typeface="Ubuntu Light"/>
                        </a:rPr>
                        <a:t>(</a:t>
                      </a:r>
                      <a:r>
                        <a:rPr lang="ja-JP" altLang="en-US" sz="1200" b="0" spc="-45">
                          <a:latin typeface="UD デジタル 教科書体 NP-B" panose="02020700000000000000" pitchFamily="18" charset="-128"/>
                          <a:ea typeface="UD デジタル 教科書体 NP-B" panose="02020700000000000000" pitchFamily="18" charset="-128"/>
                          <a:cs typeface="Ubuntu Light"/>
                        </a:rPr>
                        <a:t>約</a:t>
                      </a:r>
                      <a:r>
                        <a:rPr lang="en-US" altLang="ja-JP" sz="1200" b="0" spc="-45">
                          <a:latin typeface="UD デジタル 教科書体 NP-B" panose="02020700000000000000" pitchFamily="18" charset="-128"/>
                          <a:ea typeface="UD デジタル 教科書体 NP-B" panose="02020700000000000000" pitchFamily="18" charset="-128"/>
                          <a:cs typeface="Ubuntu Light"/>
                        </a:rPr>
                        <a:t>3</a:t>
                      </a:r>
                      <a:r>
                        <a:rPr lang="ja-JP" altLang="en-US" sz="1200" spc="-110">
                          <a:latin typeface="UD デジタル 教科書体 NP-B" panose="02020700000000000000" pitchFamily="18" charset="-128"/>
                          <a:ea typeface="UD デジタル 教科書体 NP-B" panose="02020700000000000000" pitchFamily="18" charset="-128"/>
                          <a:cs typeface="SimSun"/>
                        </a:rPr>
                        <a:t>分</a:t>
                      </a:r>
                      <a:r>
                        <a:rPr lang="en-US" altLang="ja-JP" sz="1200" b="0" spc="-50">
                          <a:latin typeface="UD デジタル 教科書体 NP-B" panose="02020700000000000000" pitchFamily="18" charset="-128"/>
                          <a:ea typeface="UD デジタル 教科書体 NP-B" panose="02020700000000000000" pitchFamily="18" charset="-128"/>
                          <a:cs typeface="Ubuntu Light"/>
                        </a:rPr>
                        <a:t>)</a:t>
                      </a:r>
                      <a:endParaRPr lang="ja-JP" altLang="en-US" sz="1200" dirty="0">
                        <a:latin typeface="UD デジタル 教科書体 NP-B" panose="02020700000000000000" pitchFamily="18" charset="-128"/>
                        <a:ea typeface="UD デジタル 教科書体 NP-B" panose="02020700000000000000" pitchFamily="18" charset="-128"/>
                        <a:cs typeface="Ubuntu Light"/>
                      </a:endParaRPr>
                    </a:p>
                  </a:txBody>
                  <a:tcPr anchor="ctr">
                    <a:solidFill>
                      <a:srgbClr val="0070C0">
                        <a:alpha val="8627"/>
                      </a:srgbClr>
                    </a:solidFill>
                  </a:tcP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247650" lvl="0" algn="l">
                        <a:lnSpc>
                          <a:spcPct val="100000"/>
                        </a:lnSpc>
                      </a:pPr>
                      <a:r>
                        <a:rPr sz="1200" spc="0" dirty="0" err="1">
                          <a:latin typeface="UD デジタル 教科書体 NP-B" panose="02020700000000000000" pitchFamily="18" charset="-128"/>
                          <a:ea typeface="UD デジタル 教科書体 NP-B" panose="02020700000000000000" pitchFamily="18" charset="-128"/>
                          <a:cs typeface="SimSun"/>
                        </a:rPr>
                        <a:t>振り返り</a:t>
                      </a:r>
                      <a:endParaRPr sz="1200" spc="0" dirty="0">
                        <a:latin typeface="UD デジタル 教科書体 NP-B" panose="02020700000000000000" pitchFamily="18" charset="-128"/>
                        <a:ea typeface="UD デジタル 教科書体 NP-B" panose="02020700000000000000" pitchFamily="18" charset="-128"/>
                        <a:cs typeface="SimSun"/>
                      </a:endParaRPr>
                    </a:p>
                  </a:txBody>
                  <a:tcPr marL="0" marR="0" marT="29209" marB="0" anchor="ctr"/>
                </a:tc>
                <a:tc>
                  <a:txBody>
                    <a:bodyPr/>
                    <a:lstStyle>
                      <a:lvl1pPr marL="0">
                        <a:defRPr>
                          <a:solidFill>
                            <a:schemeClr val="tx1"/>
                          </a:solidFill>
                          <a:latin typeface="BIZ UDPゴシック"/>
                          <a:ea typeface="BIZ UDPゴシック"/>
                        </a:defRPr>
                      </a:lvl1pPr>
                      <a:lvl2pPr marL="457200">
                        <a:defRPr>
                          <a:solidFill>
                            <a:schemeClr val="tx1"/>
                          </a:solidFill>
                          <a:latin typeface="BIZ UDPゴシック"/>
                          <a:ea typeface="BIZ UDPゴシック"/>
                        </a:defRPr>
                      </a:lvl2pPr>
                      <a:lvl3pPr marL="914400">
                        <a:defRPr>
                          <a:solidFill>
                            <a:schemeClr val="tx1"/>
                          </a:solidFill>
                          <a:latin typeface="BIZ UDPゴシック"/>
                          <a:ea typeface="BIZ UDPゴシック"/>
                        </a:defRPr>
                      </a:lvl3pPr>
                      <a:lvl4pPr marL="1371600">
                        <a:defRPr>
                          <a:solidFill>
                            <a:schemeClr val="tx1"/>
                          </a:solidFill>
                          <a:latin typeface="BIZ UDPゴシック"/>
                          <a:ea typeface="BIZ UDPゴシック"/>
                        </a:defRPr>
                      </a:lvl4pPr>
                      <a:lvl5pPr marL="1828800">
                        <a:defRPr>
                          <a:solidFill>
                            <a:schemeClr val="tx1"/>
                          </a:solidFill>
                          <a:latin typeface="BIZ UDPゴシック"/>
                          <a:ea typeface="BIZ UDPゴシック"/>
                        </a:defRPr>
                      </a:lvl5pPr>
                      <a:lvl6pPr marL="2286000">
                        <a:defRPr>
                          <a:solidFill>
                            <a:schemeClr val="tx1"/>
                          </a:solidFill>
                          <a:latin typeface="BIZ UDPゴシック"/>
                          <a:ea typeface="BIZ UDPゴシック"/>
                        </a:defRPr>
                      </a:lvl6pPr>
                      <a:lvl7pPr marL="2743200">
                        <a:defRPr>
                          <a:solidFill>
                            <a:schemeClr val="tx1"/>
                          </a:solidFill>
                          <a:latin typeface="BIZ UDPゴシック"/>
                          <a:ea typeface="BIZ UDPゴシック"/>
                        </a:defRPr>
                      </a:lvl7pPr>
                      <a:lvl8pPr marL="3200400">
                        <a:defRPr>
                          <a:solidFill>
                            <a:schemeClr val="tx1"/>
                          </a:solidFill>
                          <a:latin typeface="BIZ UDPゴシック"/>
                          <a:ea typeface="BIZ UDPゴシック"/>
                        </a:defRPr>
                      </a:lvl8pPr>
                      <a:lvl9pPr marL="3657600">
                        <a:defRPr>
                          <a:solidFill>
                            <a:schemeClr val="tx1"/>
                          </a:solidFill>
                          <a:latin typeface="BIZ UDPゴシック"/>
                          <a:ea typeface="BIZ UDPゴシック"/>
                        </a:defRPr>
                      </a:lvl9pPr>
                    </a:lstStyle>
                    <a:p>
                      <a:pPr marL="83185">
                        <a:lnSpc>
                          <a:spcPct val="100000"/>
                        </a:lnSpc>
                        <a:spcBef>
                          <a:spcPts val="685"/>
                        </a:spcBef>
                      </a:pPr>
                      <a:r>
                        <a:rPr sz="1150" spc="0">
                          <a:latin typeface="UD デジタル 教科書体 NP-B" panose="02020700000000000000" pitchFamily="18" charset="-128"/>
                          <a:ea typeface="UD デジタル 教科書体 NP-B" panose="02020700000000000000" pitchFamily="18" charset="-128"/>
                          <a:cs typeface="SimSun"/>
                        </a:rPr>
                        <a:t>学びの振り返り</a:t>
                      </a:r>
                      <a:endParaRPr sz="1150" spc="0" dirty="0">
                        <a:latin typeface="UD デジタル 教科書体 NP-B" panose="02020700000000000000" pitchFamily="18" charset="-128"/>
                        <a:ea typeface="UD デジタル 教科書体 NP-B" panose="02020700000000000000" pitchFamily="18" charset="-128"/>
                        <a:cs typeface="SimSun"/>
                      </a:endParaRPr>
                    </a:p>
                    <a:p>
                      <a:pPr marL="83185">
                        <a:lnSpc>
                          <a:spcPct val="100000"/>
                        </a:lnSpc>
                        <a:spcBef>
                          <a:spcPts val="270"/>
                        </a:spcBef>
                      </a:pPr>
                      <a:r>
                        <a:rPr sz="1000" spc="0">
                          <a:solidFill>
                            <a:srgbClr val="6A7280"/>
                          </a:solidFill>
                          <a:latin typeface="UD デジタル 教科書体 NP-B" panose="02020700000000000000" pitchFamily="18" charset="-128"/>
                          <a:ea typeface="UD デジタル 教科書体 NP-B" panose="02020700000000000000" pitchFamily="18" charset="-128"/>
                          <a:cs typeface="SimSun"/>
                        </a:rPr>
                        <a:t>※</a:t>
                      </a:r>
                      <a:r>
                        <a:rPr lang="en-US" altLang="ja-JP" sz="1000" spc="0">
                          <a:solidFill>
                            <a:srgbClr val="6A7280"/>
                          </a:solidFill>
                          <a:latin typeface="UD デジタル 教科書体 NP-B" panose="02020700000000000000" pitchFamily="18" charset="-128"/>
                          <a:ea typeface="UD デジタル 教科書体 NP-B" panose="02020700000000000000" pitchFamily="18" charset="-128"/>
                          <a:cs typeface="SimSun"/>
                        </a:rPr>
                        <a:t>GE</a:t>
                      </a:r>
                      <a:r>
                        <a:rPr lang="ja-JP" altLang="en-US" sz="1000" spc="0">
                          <a:solidFill>
                            <a:srgbClr val="6A7280"/>
                          </a:solidFill>
                          <a:latin typeface="UD デジタル 教科書体 NP-B" panose="02020700000000000000" pitchFamily="18" charset="-128"/>
                          <a:ea typeface="UD デジタル 教科書体 NP-B" panose="02020700000000000000" pitchFamily="18" charset="-128"/>
                          <a:cs typeface="SimSun"/>
                        </a:rPr>
                        <a:t>の会場で学ぶ意欲を高めます</a:t>
                      </a:r>
                      <a:endParaRPr sz="1000" spc="0" dirty="0">
                        <a:latin typeface="UD デジタル 教科書体 NP-B" panose="02020700000000000000" pitchFamily="18" charset="-128"/>
                        <a:ea typeface="UD デジタル 教科書体 NP-B" panose="02020700000000000000" pitchFamily="18" charset="-128"/>
                        <a:cs typeface="PMingLiU"/>
                      </a:endParaRPr>
                    </a:p>
                  </a:txBody>
                  <a:tcPr marL="0" marR="0" marT="86995" marB="0"/>
                </a:tc>
                <a:extLst>
                  <a:ext uri="{0D108BD9-81ED-4DB2-BD59-A6C34878D82A}">
                    <a16:rowId xmlns:a16="http://schemas.microsoft.com/office/drawing/2014/main" val="2447529826"/>
                  </a:ext>
                </a:extLst>
              </a:tr>
            </a:tbl>
          </a:graphicData>
        </a:graphic>
      </p:graphicFrame>
      <p:sp>
        <p:nvSpPr>
          <p:cNvPr id="9" name="テキスト ボックス 8">
            <a:extLst>
              <a:ext uri="{FF2B5EF4-FFF2-40B4-BE49-F238E27FC236}">
                <a16:creationId xmlns:a16="http://schemas.microsoft.com/office/drawing/2014/main" id="{7C8F29DA-56D1-1012-B847-8112A4FF820E}"/>
              </a:ext>
            </a:extLst>
          </p:cNvPr>
          <p:cNvSpPr txBox="1"/>
          <p:nvPr/>
        </p:nvSpPr>
        <p:spPr>
          <a:xfrm>
            <a:off x="879792" y="6674866"/>
            <a:ext cx="5820410" cy="307777"/>
          </a:xfrm>
          <a:prstGeom prst="rect">
            <a:avLst/>
          </a:prstGeom>
          <a:noFill/>
        </p:spPr>
        <p:txBody>
          <a:bodyPr wrap="square">
            <a:spAutoFit/>
          </a:bodyPr>
          <a:lstStyle/>
          <a:p>
            <a:pPr>
              <a:buNone/>
            </a:pPr>
            <a:r>
              <a:rPr lang="en-US" altLang="ja-JP" sz="1400">
                <a:latin typeface="UD デジタル 教科書体 NK-B" panose="02020700000000000000" pitchFamily="18" charset="-128"/>
                <a:ea typeface="UD デジタル 教科書体 NK-B" panose="02020700000000000000" pitchFamily="18" charset="-128"/>
              </a:rPr>
              <a:t>【</a:t>
            </a:r>
            <a:r>
              <a:rPr lang="ja-JP" altLang="en-US" sz="1400">
                <a:latin typeface="UD デジタル 教科書体 NK-B" panose="02020700000000000000" pitchFamily="18" charset="-128"/>
                <a:ea typeface="UD デジタル 教科書体 NK-B" panose="02020700000000000000" pitchFamily="18" charset="-128"/>
              </a:rPr>
              <a:t>授業に必要なもの</a:t>
            </a:r>
            <a:r>
              <a:rPr lang="en-US" altLang="ja-JP" sz="1400">
                <a:solidFill>
                  <a:schemeClr val="tx1"/>
                </a:solidFill>
                <a:latin typeface="UD デジタル 教科書体 NK-B" panose="02020700000000000000" pitchFamily="18" charset="-128"/>
                <a:ea typeface="UD デジタル 教科書体 NK-B" panose="02020700000000000000" pitchFamily="18" charset="-128"/>
              </a:rPr>
              <a:t>】</a:t>
            </a:r>
            <a:r>
              <a:rPr lang="en-US" altLang="ja-JP" sz="1200">
                <a:solidFill>
                  <a:schemeClr val="tx1"/>
                </a:solidFill>
                <a:latin typeface="UD デジタル 教科書体 NK-B" panose="02020700000000000000" pitchFamily="18" charset="-128"/>
                <a:ea typeface="UD デジタル 教科書体 NK-B" panose="02020700000000000000" pitchFamily="18" charset="-128"/>
              </a:rPr>
              <a:t>※</a:t>
            </a:r>
            <a:r>
              <a:rPr lang="ja-JP" altLang="en-US" sz="1200">
                <a:solidFill>
                  <a:schemeClr val="tx1"/>
                </a:solidFill>
                <a:latin typeface="UD デジタル 教科書体 NK-B" panose="02020700000000000000" pitchFamily="18" charset="-128"/>
                <a:ea typeface="UD デジタル 教科書体 NK-B" panose="02020700000000000000" pitchFamily="18" charset="-128"/>
              </a:rPr>
              <a:t>詳細は</a:t>
            </a:r>
            <a:r>
              <a:rPr lang="en-US" altLang="ja-JP" sz="1200">
                <a:solidFill>
                  <a:schemeClr val="tx1"/>
                </a:solidFill>
                <a:latin typeface="UD デジタル 教科書体 NK-B" panose="02020700000000000000" pitchFamily="18" charset="-128"/>
                <a:ea typeface="UD デジタル 教科書体 NK-B" panose="02020700000000000000" pitchFamily="18" charset="-128"/>
              </a:rPr>
              <a:t>P.11</a:t>
            </a:r>
            <a:r>
              <a:rPr lang="ja-JP" altLang="en-US" sz="1200">
                <a:solidFill>
                  <a:schemeClr val="tx1"/>
                </a:solidFill>
                <a:latin typeface="UD デジタル 教科書体 NK-B" panose="02020700000000000000" pitchFamily="18" charset="-128"/>
                <a:ea typeface="UD デジタル 教科書体 NK-B" panose="02020700000000000000" pitchFamily="18" charset="-128"/>
              </a:rPr>
              <a:t>をご参照ください。</a:t>
            </a:r>
            <a:endParaRPr lang="ja-JP" altLang="en-US" sz="1200">
              <a:solidFill>
                <a:schemeClr val="tx1"/>
              </a:solidFill>
              <a:latin typeface="UD デジタル 教科書体 NK-B" panose="02020700000000000000" pitchFamily="18" charset="-128"/>
              <a:ea typeface="UD デジタル 教科書体 NK-B" panose="02020700000000000000" pitchFamily="18" charset="-128"/>
              <a:cs typeface="SimSun"/>
            </a:endParaRPr>
          </a:p>
        </p:txBody>
      </p:sp>
      <p:sp>
        <p:nvSpPr>
          <p:cNvPr id="24" name="四角形: 角を丸くする 23">
            <a:extLst>
              <a:ext uri="{FF2B5EF4-FFF2-40B4-BE49-F238E27FC236}">
                <a16:creationId xmlns:a16="http://schemas.microsoft.com/office/drawing/2014/main" id="{19B95C07-A48C-569B-2FC0-F2B2C7F86B58}"/>
              </a:ext>
            </a:extLst>
          </p:cNvPr>
          <p:cNvSpPr/>
          <p:nvPr/>
        </p:nvSpPr>
        <p:spPr>
          <a:xfrm>
            <a:off x="1069976" y="9279853"/>
            <a:ext cx="5741035" cy="686610"/>
          </a:xfrm>
          <a:prstGeom prst="roundRect">
            <a:avLst>
              <a:gd name="adj" fmla="val 9870"/>
            </a:avLst>
          </a:prstGeom>
          <a:solidFill>
            <a:srgbClr val="0EA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18" name="object 11">
            <a:extLst>
              <a:ext uri="{FF2B5EF4-FFF2-40B4-BE49-F238E27FC236}">
                <a16:creationId xmlns:a16="http://schemas.microsoft.com/office/drawing/2014/main" id="{8A967A60-B033-08AC-B0FA-ED649EC73C1C}"/>
              </a:ext>
            </a:extLst>
          </p:cNvPr>
          <p:cNvSpPr txBox="1"/>
          <p:nvPr/>
        </p:nvSpPr>
        <p:spPr>
          <a:xfrm>
            <a:off x="1178203" y="9385885"/>
            <a:ext cx="5482581" cy="476669"/>
          </a:xfrm>
          <a:prstGeom prst="rect">
            <a:avLst/>
          </a:prstGeom>
        </p:spPr>
        <p:txBody>
          <a:bodyPr vert="horz" wrap="square" lIns="0" tIns="13335" rIns="0" bIns="0" rtlCol="0">
            <a:spAutoFit/>
          </a:bodyPr>
          <a:lstStyle/>
          <a:p>
            <a:pPr algn="l"/>
            <a:r>
              <a:rPr sz="1100" dirty="0">
                <a:solidFill>
                  <a:srgbClr val="FFFFFF"/>
                </a:solidFill>
                <a:latin typeface="UD デジタル 教科書体 NK-B" panose="02020700000000000000" pitchFamily="18" charset="-128"/>
                <a:ea typeface="UD デジタル 教科書体 NK-B" panose="02020700000000000000" pitchFamily="18" charset="-128"/>
                <a:cs typeface="SimSun"/>
              </a:rPr>
              <a:t>「＃」</a:t>
            </a:r>
            <a:r>
              <a:rPr sz="1100" err="1">
                <a:solidFill>
                  <a:srgbClr val="FFFFFF"/>
                </a:solidFill>
                <a:latin typeface="UD デジタル 教科書体 NK-B" panose="02020700000000000000" pitchFamily="18" charset="-128"/>
                <a:ea typeface="UD デジタル 教科書体 NK-B" panose="02020700000000000000" pitchFamily="18" charset="-128"/>
                <a:cs typeface="SimSun"/>
              </a:rPr>
              <a:t>が付いているものは</a:t>
            </a:r>
            <a:r>
              <a:rPr sz="1100">
                <a:solidFill>
                  <a:srgbClr val="FFFFFF"/>
                </a:solidFill>
                <a:latin typeface="UD デジタル 教科書体 NK-B" panose="02020700000000000000" pitchFamily="18" charset="-128"/>
                <a:ea typeface="UD デジタル 教科書体 NK-B" panose="02020700000000000000" pitchFamily="18" charset="-128"/>
                <a:cs typeface="SimSun"/>
              </a:rPr>
              <a:t>、</a:t>
            </a:r>
            <a:r>
              <a:rPr lang="en-US" altLang="ja-JP" sz="1100">
                <a:solidFill>
                  <a:srgbClr val="FFFFFF"/>
                </a:solidFill>
                <a:latin typeface="UD デジタル 教科書体 NK-B" panose="02020700000000000000" pitchFamily="18" charset="-128"/>
                <a:ea typeface="UD デジタル 教科書体 NK-B" panose="02020700000000000000" pitchFamily="18" charset="-128"/>
                <a:cs typeface="SimSun"/>
              </a:rPr>
              <a:t>GREEN×EXPO 2027</a:t>
            </a:r>
            <a:r>
              <a:rPr lang="ja-JP" altLang="en-US" sz="1100">
                <a:solidFill>
                  <a:srgbClr val="FFFFFF"/>
                </a:solidFill>
                <a:latin typeface="UD デジタル 教科書体 NK-B" panose="02020700000000000000" pitchFamily="18" charset="-128"/>
                <a:ea typeface="UD デジタル 教科書体 NK-B" panose="02020700000000000000" pitchFamily="18" charset="-128"/>
                <a:cs typeface="SimSun"/>
              </a:rPr>
              <a:t>の</a:t>
            </a:r>
            <a:r>
              <a:rPr sz="1100">
                <a:solidFill>
                  <a:srgbClr val="FFFFFF"/>
                </a:solidFill>
                <a:latin typeface="UD デジタル 教科書体 NK-B" panose="02020700000000000000" pitchFamily="18" charset="-128"/>
                <a:ea typeface="UD デジタル 教科書体 NK-B" panose="02020700000000000000" pitchFamily="18" charset="-128"/>
                <a:cs typeface="MS PGothic"/>
              </a:rPr>
              <a:t>ホームページ</a:t>
            </a:r>
            <a:r>
              <a:rPr sz="1100">
                <a:solidFill>
                  <a:srgbClr val="FFFFFF"/>
                </a:solidFill>
                <a:latin typeface="UD デジタル 教科書体 NK-B" panose="02020700000000000000" pitchFamily="18" charset="-128"/>
                <a:ea typeface="UD デジタル 教科書体 NK-B" panose="02020700000000000000" pitchFamily="18" charset="-128"/>
                <a:cs typeface="SimSun"/>
              </a:rPr>
              <a:t>より</a:t>
            </a:r>
            <a:r>
              <a:rPr sz="1100">
                <a:solidFill>
                  <a:srgbClr val="FFFFFF"/>
                </a:solidFill>
                <a:latin typeface="UD デジタル 教科書体 NK-B" panose="02020700000000000000" pitchFamily="18" charset="-128"/>
                <a:ea typeface="UD デジタル 教科書体 NK-B" panose="02020700000000000000" pitchFamily="18" charset="-128"/>
                <a:cs typeface="MS PGothic"/>
              </a:rPr>
              <a:t>ダウンロード</a:t>
            </a:r>
            <a:r>
              <a:rPr sz="1100">
                <a:solidFill>
                  <a:srgbClr val="FFFFFF"/>
                </a:solidFill>
                <a:latin typeface="UD デジタル 教科書体 NK-B" panose="02020700000000000000" pitchFamily="18" charset="-128"/>
                <a:ea typeface="UD デジタル 教科書体 NK-B" panose="02020700000000000000" pitchFamily="18" charset="-128"/>
                <a:cs typeface="SimSun"/>
              </a:rPr>
              <a:t>できます。</a:t>
            </a:r>
            <a:endParaRPr sz="1100" dirty="0">
              <a:latin typeface="UD デジタル 教科書体 NK-B" panose="02020700000000000000" pitchFamily="18" charset="-128"/>
              <a:ea typeface="UD デジタル 教科書体 NK-B" panose="02020700000000000000" pitchFamily="18" charset="-128"/>
              <a:cs typeface="SimSun"/>
            </a:endParaRPr>
          </a:p>
          <a:p>
            <a:pPr algn="l">
              <a:lnSpc>
                <a:spcPct val="150000"/>
              </a:lnSpc>
              <a:spcBef>
                <a:spcPts val="30"/>
              </a:spcBef>
            </a:pPr>
            <a:r>
              <a:rPr lang="ja-JP" altLang="en-US" sz="1100">
                <a:solidFill>
                  <a:schemeClr val="bg1"/>
                </a:solidFill>
                <a:latin typeface="UD デジタル 教科書体 NK-B" panose="02020700000000000000" pitchFamily="18" charset="-128"/>
                <a:ea typeface="UD デジタル 教科書体 NK-B" panose="02020700000000000000" pitchFamily="18" charset="-128"/>
                <a:cs typeface="Trebuchet MS"/>
              </a:rPr>
              <a:t>　</a:t>
            </a:r>
            <a:r>
              <a:rPr lang="en-US" altLang="ja-JP" sz="1400">
                <a:solidFill>
                  <a:schemeClr val="bg1"/>
                </a:solidFill>
                <a:latin typeface="UD デジタル 教科書体 NK-B" panose="02020700000000000000" pitchFamily="18" charset="-128"/>
                <a:ea typeface="UD デジタル 教科書体 NK-B" panose="02020700000000000000" pitchFamily="18" charset="-128"/>
                <a:cs typeface="Trebuchet MS"/>
              </a:rPr>
              <a:t>【</a:t>
            </a:r>
            <a:r>
              <a:rPr lang="ja-JP" altLang="en-US" sz="1400">
                <a:solidFill>
                  <a:schemeClr val="bg1"/>
                </a:solidFill>
                <a:latin typeface="UD デジタル 教科書体 NK-B" panose="02020700000000000000" pitchFamily="18" charset="-128"/>
                <a:ea typeface="UD デジタル 教科書体 NK-B" panose="02020700000000000000" pitchFamily="18" charset="-128"/>
                <a:cs typeface="Trebuchet MS"/>
              </a:rPr>
              <a:t>国際園芸博覧会　教育旅行</a:t>
            </a:r>
            <a:r>
              <a:rPr lang="en-US" altLang="ja-JP" sz="1400">
                <a:solidFill>
                  <a:schemeClr val="bg1"/>
                </a:solidFill>
                <a:latin typeface="UD デジタル 教科書体 NK-B" panose="02020700000000000000" pitchFamily="18" charset="-128"/>
                <a:ea typeface="UD デジタル 教科書体 NK-B" panose="02020700000000000000" pitchFamily="18" charset="-128"/>
                <a:cs typeface="Trebuchet MS"/>
              </a:rPr>
              <a:t>】</a:t>
            </a:r>
            <a:r>
              <a:rPr lang="ja-JP" altLang="en-US" sz="1400">
                <a:solidFill>
                  <a:schemeClr val="bg1"/>
                </a:solidFill>
                <a:latin typeface="UD デジタル 教科書体 NK-B" panose="02020700000000000000" pitchFamily="18" charset="-128"/>
                <a:ea typeface="UD デジタル 教科書体 NK-B" panose="02020700000000000000" pitchFamily="18" charset="-128"/>
                <a:cs typeface="Trebuchet MS"/>
              </a:rPr>
              <a:t>と検索してください。</a:t>
            </a:r>
            <a:endParaRPr sz="1000" dirty="0">
              <a:solidFill>
                <a:schemeClr val="bg1"/>
              </a:solidFill>
              <a:latin typeface="UD デジタル 教科書体 NK-B" panose="02020700000000000000" pitchFamily="18" charset="-128"/>
              <a:ea typeface="UD デジタル 教科書体 NK-B" panose="02020700000000000000" pitchFamily="18" charset="-128"/>
              <a:cs typeface="Trebuchet MS"/>
            </a:endParaRPr>
          </a:p>
        </p:txBody>
      </p:sp>
      <p:grpSp>
        <p:nvGrpSpPr>
          <p:cNvPr id="21" name="グループ化 20">
            <a:extLst>
              <a:ext uri="{FF2B5EF4-FFF2-40B4-BE49-F238E27FC236}">
                <a16:creationId xmlns:a16="http://schemas.microsoft.com/office/drawing/2014/main" id="{D1F6207D-63BA-AC1F-2BB8-E82D33D7418E}"/>
              </a:ext>
            </a:extLst>
          </p:cNvPr>
          <p:cNvGrpSpPr/>
          <p:nvPr/>
        </p:nvGrpSpPr>
        <p:grpSpPr>
          <a:xfrm>
            <a:off x="1059514" y="8033993"/>
            <a:ext cx="6094180" cy="1146581"/>
            <a:chOff x="1024588" y="7151205"/>
            <a:chExt cx="6094180" cy="1146581"/>
          </a:xfrm>
        </p:grpSpPr>
        <p:pic>
          <p:nvPicPr>
            <p:cNvPr id="11" name="object 7">
              <a:extLst>
                <a:ext uri="{FF2B5EF4-FFF2-40B4-BE49-F238E27FC236}">
                  <a16:creationId xmlns:a16="http://schemas.microsoft.com/office/drawing/2014/main" id="{4859246D-CBCB-6CDE-BE25-8BE642E44061}"/>
                </a:ext>
              </a:extLst>
            </p:cNvPr>
            <p:cNvPicPr/>
            <p:nvPr/>
          </p:nvPicPr>
          <p:blipFill>
            <a:blip r:embed="rId3" cstate="print"/>
            <a:stretch>
              <a:fillRect/>
            </a:stretch>
          </p:blipFill>
          <p:spPr>
            <a:xfrm>
              <a:off x="3354508" y="7168750"/>
              <a:ext cx="905216" cy="752758"/>
            </a:xfrm>
            <a:prstGeom prst="rect">
              <a:avLst/>
            </a:prstGeom>
          </p:spPr>
        </p:pic>
        <p:pic>
          <p:nvPicPr>
            <p:cNvPr id="13" name="object 8">
              <a:extLst>
                <a:ext uri="{FF2B5EF4-FFF2-40B4-BE49-F238E27FC236}">
                  <a16:creationId xmlns:a16="http://schemas.microsoft.com/office/drawing/2014/main" id="{8A42022B-E58A-DF8F-4836-9377ACC5AD79}"/>
                </a:ext>
              </a:extLst>
            </p:cNvPr>
            <p:cNvPicPr/>
            <p:nvPr/>
          </p:nvPicPr>
          <p:blipFill>
            <a:blip r:embed="rId4" cstate="print"/>
            <a:stretch>
              <a:fillRect/>
            </a:stretch>
          </p:blipFill>
          <p:spPr>
            <a:xfrm>
              <a:off x="4629908" y="7183079"/>
              <a:ext cx="724172" cy="724172"/>
            </a:xfrm>
            <a:prstGeom prst="rect">
              <a:avLst/>
            </a:prstGeom>
          </p:spPr>
        </p:pic>
        <p:pic>
          <p:nvPicPr>
            <p:cNvPr id="14" name="object 9">
              <a:extLst>
                <a:ext uri="{FF2B5EF4-FFF2-40B4-BE49-F238E27FC236}">
                  <a16:creationId xmlns:a16="http://schemas.microsoft.com/office/drawing/2014/main" id="{DD4782D5-F076-DF2C-66B0-C3AE700F988F}"/>
                </a:ext>
              </a:extLst>
            </p:cNvPr>
            <p:cNvPicPr/>
            <p:nvPr/>
          </p:nvPicPr>
          <p:blipFill>
            <a:blip r:embed="rId5" cstate="print"/>
            <a:stretch>
              <a:fillRect/>
            </a:stretch>
          </p:blipFill>
          <p:spPr>
            <a:xfrm>
              <a:off x="5768285" y="7187416"/>
              <a:ext cx="857573" cy="667001"/>
            </a:xfrm>
            <a:prstGeom prst="rect">
              <a:avLst/>
            </a:prstGeom>
          </p:spPr>
        </p:pic>
        <p:pic>
          <p:nvPicPr>
            <p:cNvPr id="17" name="object 10">
              <a:extLst>
                <a:ext uri="{FF2B5EF4-FFF2-40B4-BE49-F238E27FC236}">
                  <a16:creationId xmlns:a16="http://schemas.microsoft.com/office/drawing/2014/main" id="{5A47837C-4CAC-E378-6EF6-F01ED1636E3E}"/>
                </a:ext>
              </a:extLst>
            </p:cNvPr>
            <p:cNvPicPr/>
            <p:nvPr/>
          </p:nvPicPr>
          <p:blipFill>
            <a:blip r:embed="rId6" cstate="print"/>
            <a:stretch>
              <a:fillRect/>
            </a:stretch>
          </p:blipFill>
          <p:spPr>
            <a:xfrm>
              <a:off x="1143277" y="7168750"/>
              <a:ext cx="724172" cy="724172"/>
            </a:xfrm>
            <a:prstGeom prst="rect">
              <a:avLst/>
            </a:prstGeom>
          </p:spPr>
        </p:pic>
        <p:pic>
          <p:nvPicPr>
            <p:cNvPr id="19" name="図 18">
              <a:extLst>
                <a:ext uri="{FF2B5EF4-FFF2-40B4-BE49-F238E27FC236}">
                  <a16:creationId xmlns:a16="http://schemas.microsoft.com/office/drawing/2014/main" id="{703ABB77-68E6-7A75-B315-EA2BCAD6FB26}"/>
                </a:ext>
              </a:extLst>
            </p:cNvPr>
            <p:cNvPicPr>
              <a:picLocks noChangeAspect="1"/>
            </p:cNvPicPr>
            <p:nvPr/>
          </p:nvPicPr>
          <p:blipFill>
            <a:blip r:embed="rId7"/>
            <a:srcRect l="6133" t="11143" r="4763" b="15507"/>
            <a:stretch>
              <a:fillRect/>
            </a:stretch>
          </p:blipFill>
          <p:spPr>
            <a:xfrm>
              <a:off x="2112943" y="7151205"/>
              <a:ext cx="1084491" cy="739306"/>
            </a:xfrm>
            <a:prstGeom prst="rect">
              <a:avLst/>
            </a:prstGeom>
          </p:spPr>
        </p:pic>
        <p:sp>
          <p:nvSpPr>
            <p:cNvPr id="20" name="テキスト ボックス 19">
              <a:extLst>
                <a:ext uri="{FF2B5EF4-FFF2-40B4-BE49-F238E27FC236}">
                  <a16:creationId xmlns:a16="http://schemas.microsoft.com/office/drawing/2014/main" id="{4DE239A0-07AE-B228-AB49-12EE30AB27DA}"/>
                </a:ext>
              </a:extLst>
            </p:cNvPr>
            <p:cNvSpPr txBox="1"/>
            <p:nvPr/>
          </p:nvSpPr>
          <p:spPr>
            <a:xfrm>
              <a:off x="1024588" y="8020787"/>
              <a:ext cx="6094180" cy="276999"/>
            </a:xfrm>
            <a:prstGeom prst="rect">
              <a:avLst/>
            </a:prstGeom>
            <a:noFill/>
          </p:spPr>
          <p:txBody>
            <a:bodyPr wrap="square" rtlCol="0">
              <a:spAutoFit/>
            </a:bodyPr>
            <a:lstStyle/>
            <a:p>
              <a:pPr algn="l"/>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algun Gothic"/>
                </a:rPr>
                <a:t>＃</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教</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algun Gothic"/>
                </a:rPr>
                <a:t>員</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algun Gothic"/>
                </a:rPr>
                <a:t>台</a:t>
              </a:r>
              <a:r>
                <a:rPr lang="ja-JP" altLang="en-US" sz="1200" b="1" spc="-50" dirty="0">
                  <a:solidFill>
                    <a:schemeClr val="tx1"/>
                  </a:solidFill>
                  <a:latin typeface="UD デジタル 教科書体 NK-B" panose="02020700000000000000" pitchFamily="18" charset="-128"/>
                  <a:ea typeface="UD デジタル 教科書体 NK-B" panose="02020700000000000000" pitchFamily="18" charset="-128"/>
                  <a:cs typeface="Malgun Gothic"/>
                </a:rPr>
                <a:t>本</a:t>
              </a:r>
              <a:r>
                <a:rPr lang="ja-JP" altLang="en-US" sz="1200" b="1" dirty="0">
                  <a:solidFill>
                    <a:schemeClr val="tx1"/>
                  </a:solidFill>
                  <a:latin typeface="UD デジタル 教科書体 NK-B" panose="02020700000000000000" pitchFamily="18" charset="-128"/>
                  <a:ea typeface="UD デジタル 教科書体 NK-B" panose="02020700000000000000" pitchFamily="18" charset="-128"/>
                  <a:cs typeface="Malgun Gothic"/>
                </a:rPr>
                <a:t>	</a:t>
              </a:r>
              <a:r>
                <a:rPr lang="ja-JP" altLang="en-US" sz="1200" b="1">
                  <a:solidFill>
                    <a:schemeClr val="tx1"/>
                  </a:solidFill>
                  <a:latin typeface="UD デジタル 教科書体 NK-B" panose="02020700000000000000" pitchFamily="18" charset="-128"/>
                  <a:ea typeface="UD デジタル 教科書体 NK-B" panose="02020700000000000000" pitchFamily="18" charset="-128"/>
                  <a:cs typeface="Malgun Gothic"/>
                </a:rPr>
                <a:t>　  スクリーン　    </a:t>
              </a:r>
              <a:r>
                <a:rPr lang="ja-JP" altLang="en-US" sz="1200" b="1" spc="-185">
                  <a:solidFill>
                    <a:schemeClr val="tx1"/>
                  </a:solidFill>
                  <a:latin typeface="UD デジタル 教科書体 NK-B" panose="02020700000000000000" pitchFamily="18" charset="-128"/>
                  <a:ea typeface="UD デジタル 教科書体 NK-B" panose="02020700000000000000" pitchFamily="18" charset="-128"/>
                  <a:cs typeface="Malgun Gothic"/>
                </a:rPr>
                <a:t>＃</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algun Gothic"/>
                </a:rPr>
                <a:t>授業</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スライド</a:t>
              </a:r>
              <a:r>
                <a:rPr lang="ja-JP" altLang="en-US" sz="1200" b="1" spc="-50"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　　</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algun Gothic"/>
                </a:rPr>
                <a:t>＃</a:t>
              </a:r>
              <a:r>
                <a:rPr lang="ja-JP" altLang="en-US" sz="1200" b="1" spc="-185"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ワークシー</a:t>
              </a:r>
              <a:r>
                <a:rPr lang="ja-JP" altLang="en-US" sz="1200" b="1" spc="-50"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ト</a:t>
              </a:r>
              <a:r>
                <a:rPr lang="ja-JP" altLang="en-US" sz="1200" b="1" dirty="0">
                  <a:solidFill>
                    <a:schemeClr val="tx1"/>
                  </a:solidFill>
                  <a:latin typeface="UD デジタル 教科書体 NK-B" panose="02020700000000000000" pitchFamily="18" charset="-128"/>
                  <a:ea typeface="UD デジタル 教科書体 NK-B" panose="02020700000000000000" pitchFamily="18" charset="-128"/>
                  <a:cs typeface="Microsoft JhengHei"/>
                </a:rPr>
                <a:t>　　　</a:t>
              </a:r>
              <a:r>
                <a:rPr lang="ja-JP" altLang="en-US" sz="1200" b="1" spc="-185">
                  <a:solidFill>
                    <a:schemeClr val="tx1"/>
                  </a:solidFill>
                  <a:latin typeface="UD デジタル 教科書体 NK-B" panose="02020700000000000000" pitchFamily="18" charset="-128"/>
                  <a:ea typeface="UD デジタル 教科書体 NK-B" panose="02020700000000000000" pitchFamily="18" charset="-128"/>
                  <a:cs typeface="Malgun Gothic"/>
                </a:rPr>
                <a:t>通信環</a:t>
              </a:r>
              <a:r>
                <a:rPr lang="ja-JP" altLang="en-US" sz="1200" b="1" spc="-50">
                  <a:solidFill>
                    <a:schemeClr val="tx1"/>
                  </a:solidFill>
                  <a:latin typeface="UD デジタル 教科書体 NK-B" panose="02020700000000000000" pitchFamily="18" charset="-128"/>
                  <a:ea typeface="UD デジタル 教科書体 NK-B" panose="02020700000000000000" pitchFamily="18" charset="-128"/>
                  <a:cs typeface="Malgun Gothic"/>
                </a:rPr>
                <a:t>境</a:t>
              </a:r>
              <a:endParaRPr lang="ja-JP" altLang="en-US" sz="1200" dirty="0">
                <a:solidFill>
                  <a:schemeClr val="tx1"/>
                </a:solidFill>
                <a:latin typeface="UD デジタル 教科書体 NK-B" panose="02020700000000000000" pitchFamily="18" charset="-128"/>
                <a:ea typeface="UD デジタル 教科書体 NK-B" panose="02020700000000000000" pitchFamily="18" charset="-128"/>
                <a:cs typeface="Malgun Gothic"/>
              </a:endParaRPr>
            </a:p>
          </p:txBody>
        </p:sp>
      </p:grpSp>
      <p:sp>
        <p:nvSpPr>
          <p:cNvPr id="23" name="テキスト ボックス 22">
            <a:extLst>
              <a:ext uri="{FF2B5EF4-FFF2-40B4-BE49-F238E27FC236}">
                <a16:creationId xmlns:a16="http://schemas.microsoft.com/office/drawing/2014/main" id="{DE641D90-B0BA-0851-465B-60F0B2C59FE9}"/>
              </a:ext>
            </a:extLst>
          </p:cNvPr>
          <p:cNvSpPr txBox="1"/>
          <p:nvPr/>
        </p:nvSpPr>
        <p:spPr>
          <a:xfrm>
            <a:off x="986684" y="6992503"/>
            <a:ext cx="5713518" cy="830997"/>
          </a:xfrm>
          <a:prstGeom prst="rect">
            <a:avLst/>
          </a:prstGeom>
          <a:noFill/>
        </p:spPr>
        <p:txBody>
          <a:bodyPr wrap="square">
            <a:spAutoFit/>
          </a:bodyPr>
          <a:lstStyle/>
          <a:p>
            <a:pPr marL="171450" indent="-171450">
              <a:buFont typeface="Wingdings" panose="05000000000000000000" pitchFamily="2" charset="2"/>
              <a:buChar char="ü"/>
            </a:pPr>
            <a:r>
              <a:rPr lang="ja-JP" altLang="en-US" sz="1200">
                <a:latin typeface="UD デジタル 教科書体 NK-B" panose="02020700000000000000" pitchFamily="18" charset="-128"/>
                <a:ea typeface="UD デジタル 教科書体 NK-B" panose="02020700000000000000" pitchFamily="18" charset="-128"/>
              </a:rPr>
              <a:t>教室で先⽣がスライドを利用して授業を実施する「対⾯方式」を想定して制作しています。</a:t>
            </a:r>
            <a:endParaRPr lang="en-US" altLang="ja-JP" sz="1200">
              <a:latin typeface="UD デジタル 教科書体 NK-B" panose="02020700000000000000" pitchFamily="18" charset="-128"/>
              <a:ea typeface="UD デジタル 教科書体 NK-B" panose="02020700000000000000" pitchFamily="18" charset="-128"/>
            </a:endParaRPr>
          </a:p>
          <a:p>
            <a:pPr marL="171450" indent="-171450">
              <a:buFont typeface="Wingdings" panose="05000000000000000000" pitchFamily="2" charset="2"/>
              <a:buChar char="ü"/>
            </a:pPr>
            <a:r>
              <a:rPr lang="ja-JP" altLang="en-US" sz="1200">
                <a:latin typeface="UD デジタル 教科書体 NK-B" panose="02020700000000000000" pitchFamily="18" charset="-128"/>
                <a:ea typeface="UD デジタル 教科書体 NK-B" panose="02020700000000000000" pitchFamily="18" charset="-128"/>
              </a:rPr>
              <a:t>ワークシートは印刷してご利用ください。</a:t>
            </a:r>
            <a:endParaRPr lang="en-US" altLang="ja-JP" sz="1200">
              <a:latin typeface="UD デジタル 教科書体 NK-B" panose="02020700000000000000" pitchFamily="18" charset="-128"/>
              <a:ea typeface="UD デジタル 教科書体 NK-B" panose="02020700000000000000" pitchFamily="18" charset="-128"/>
            </a:endParaRPr>
          </a:p>
          <a:p>
            <a:pPr marL="171450" indent="-171450">
              <a:buFont typeface="Wingdings" panose="05000000000000000000" pitchFamily="2" charset="2"/>
              <a:buChar char="ü"/>
            </a:pPr>
            <a:r>
              <a:rPr lang="ja-JP" altLang="en-US" sz="1200">
                <a:latin typeface="UD デジタル 教科書体 NK-B" panose="02020700000000000000" pitchFamily="18" charset="-128"/>
                <a:ea typeface="UD デジタル 教科書体 NK-B" panose="02020700000000000000" pitchFamily="18" charset="-128"/>
              </a:rPr>
              <a:t>授業前にスライド内にある動画（</a:t>
            </a:r>
            <a:r>
              <a:rPr lang="en-US" altLang="ja-JP" sz="1200">
                <a:latin typeface="UD デジタル 教科書体 NK-B" panose="02020700000000000000" pitchFamily="18" charset="-128"/>
                <a:ea typeface="UD デジタル 教科書体 NK-B" panose="02020700000000000000" pitchFamily="18" charset="-128"/>
              </a:rPr>
              <a:t>YouTube</a:t>
            </a:r>
            <a:r>
              <a:rPr lang="ja-JP" altLang="en-US" sz="1200">
                <a:latin typeface="UD デジタル 教科書体 NK-B" panose="02020700000000000000" pitchFamily="18" charset="-128"/>
                <a:ea typeface="UD デジタル 教科書体 NK-B" panose="02020700000000000000" pitchFamily="18" charset="-128"/>
              </a:rPr>
              <a:t>）が再生できるかご確認ください。</a:t>
            </a:r>
            <a:endParaRPr lang="en-US" altLang="ja-JP" sz="1200">
              <a:latin typeface="UD デジタル 教科書体 NK-B" panose="02020700000000000000" pitchFamily="18" charset="-128"/>
              <a:ea typeface="UD デジタル 教科書体 NK-B" panose="02020700000000000000" pitchFamily="18" charset="-128"/>
            </a:endParaRPr>
          </a:p>
        </p:txBody>
      </p:sp>
      <p:sp>
        <p:nvSpPr>
          <p:cNvPr id="26" name="テキスト ボックス 25">
            <a:extLst>
              <a:ext uri="{FF2B5EF4-FFF2-40B4-BE49-F238E27FC236}">
                <a16:creationId xmlns:a16="http://schemas.microsoft.com/office/drawing/2014/main" id="{A265207F-D131-C321-10AC-6FB36C8D1ED8}"/>
              </a:ext>
            </a:extLst>
          </p:cNvPr>
          <p:cNvSpPr txBox="1"/>
          <p:nvPr/>
        </p:nvSpPr>
        <p:spPr>
          <a:xfrm>
            <a:off x="1035050" y="9965699"/>
            <a:ext cx="6094181" cy="261610"/>
          </a:xfrm>
          <a:prstGeom prst="rect">
            <a:avLst/>
          </a:prstGeom>
          <a:noFill/>
        </p:spPr>
        <p:txBody>
          <a:bodyPr wrap="square">
            <a:spAutoFit/>
          </a:bodyPr>
          <a:lstStyle/>
          <a:p>
            <a:r>
              <a:rPr lang="en-US" altLang="ja-JP" sz="1100">
                <a:latin typeface="UD デジタル 教科書体 NK-B" panose="02020700000000000000" pitchFamily="18" charset="-128"/>
                <a:ea typeface="UD デジタル 教科書体 NK-B" panose="02020700000000000000" pitchFamily="18" charset="-128"/>
              </a:rPr>
              <a:t>※</a:t>
            </a:r>
            <a:r>
              <a:rPr lang="ja-JP" altLang="en-US" sz="1100">
                <a:latin typeface="UD デジタル 教科書体 NK-B" panose="02020700000000000000" pitchFamily="18" charset="-128"/>
                <a:ea typeface="UD デジタル 教科書体 NK-B" panose="02020700000000000000" pitchFamily="18" charset="-128"/>
              </a:rPr>
              <a:t>先生の事前準備は、スライドの確認とワークシートの印刷のみ（目安</a:t>
            </a:r>
            <a:r>
              <a:rPr lang="en-US" altLang="ja-JP" sz="1100">
                <a:latin typeface="UD デジタル 教科書体 NK-B" panose="02020700000000000000" pitchFamily="18" charset="-128"/>
                <a:ea typeface="UD デジタル 教科書体 NK-B" panose="02020700000000000000" pitchFamily="18" charset="-128"/>
              </a:rPr>
              <a:t>15</a:t>
            </a:r>
            <a:r>
              <a:rPr lang="ja-JP" altLang="en-US" sz="1100">
                <a:latin typeface="UD デジタル 教科書体 NK-B" panose="02020700000000000000" pitchFamily="18" charset="-128"/>
                <a:ea typeface="UD デジタル 教科書体 NK-B" panose="02020700000000000000" pitchFamily="18" charset="-128"/>
              </a:rPr>
              <a:t>分程度）で実施可能です。</a:t>
            </a:r>
          </a:p>
        </p:txBody>
      </p:sp>
      <p:sp>
        <p:nvSpPr>
          <p:cNvPr id="27" name="スライド番号プレースホルダー 1">
            <a:extLst>
              <a:ext uri="{FF2B5EF4-FFF2-40B4-BE49-F238E27FC236}">
                <a16:creationId xmlns:a16="http://schemas.microsoft.com/office/drawing/2014/main" id="{775E21AE-9057-1DB0-D109-AF9F56546946}"/>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5</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2EFA0EB9-1E52-3368-84E1-A0415B0D50D8}"/>
              </a:ext>
            </a:extLst>
          </p:cNvPr>
          <p:cNvSpPr txBox="1"/>
          <p:nvPr/>
        </p:nvSpPr>
        <p:spPr>
          <a:xfrm>
            <a:off x="957725" y="6154150"/>
            <a:ext cx="5820410" cy="446276"/>
          </a:xfrm>
          <a:prstGeom prst="rect">
            <a:avLst/>
          </a:prstGeom>
          <a:noFill/>
        </p:spPr>
        <p:txBody>
          <a:bodyPr wrap="square">
            <a:spAutoFit/>
          </a:bodyPr>
          <a:lstStyle/>
          <a:p>
            <a:pPr>
              <a:buNone/>
            </a:pPr>
            <a:r>
              <a:rPr lang="ja-JP" altLang="en-US" sz="1200">
                <a:solidFill>
                  <a:srgbClr val="FF6699"/>
                </a:solidFill>
                <a:latin typeface="UD デジタル 教科書体 NK-B" panose="02020700000000000000" pitchFamily="18" charset="-128"/>
                <a:ea typeface="UD デジタル 教科書体 NK-B" panose="02020700000000000000" pitchFamily="18" charset="-128"/>
              </a:rPr>
              <a:t>　</a:t>
            </a:r>
            <a:r>
              <a:rPr lang="en-US" altLang="ja-JP" sz="1100">
                <a:solidFill>
                  <a:srgbClr val="FF6699"/>
                </a:solidFill>
                <a:latin typeface="UD デジタル 教科書体 NK-B" panose="02020700000000000000" pitchFamily="18" charset="-128"/>
                <a:ea typeface="UD デジタル 教科書体 NK-B" panose="02020700000000000000" pitchFamily="18" charset="-128"/>
              </a:rPr>
              <a:t>※</a:t>
            </a:r>
            <a:r>
              <a:rPr lang="ja-JP" altLang="en-US" sz="1100">
                <a:solidFill>
                  <a:srgbClr val="FF6699"/>
                </a:solidFill>
                <a:latin typeface="UD デジタル 教科書体 NK-B" panose="02020700000000000000" pitchFamily="18" charset="-128"/>
                <a:ea typeface="UD デジタル 教科書体 NK-B" panose="02020700000000000000" pitchFamily="18" charset="-128"/>
              </a:rPr>
              <a:t>時間配分は一例です。進行は先生方が実施しやすい方法で行って下さい。</a:t>
            </a:r>
            <a:endParaRPr lang="en-US" altLang="ja-JP" sz="1100">
              <a:solidFill>
                <a:srgbClr val="FF6699"/>
              </a:solidFill>
              <a:latin typeface="UD デジタル 教科書体 NK-B" panose="02020700000000000000" pitchFamily="18" charset="-128"/>
              <a:ea typeface="UD デジタル 教科書体 NK-B" panose="02020700000000000000" pitchFamily="18" charset="-128"/>
            </a:endParaRPr>
          </a:p>
          <a:p>
            <a:pPr>
              <a:buNone/>
            </a:pPr>
            <a:r>
              <a:rPr lang="ja-JP" altLang="en-US" sz="1100">
                <a:solidFill>
                  <a:srgbClr val="FF6699"/>
                </a:solidFill>
                <a:latin typeface="UD デジタル 教科書体 NK-B" panose="02020700000000000000" pitchFamily="18" charset="-128"/>
                <a:ea typeface="UD デジタル 教科書体 NK-B" panose="02020700000000000000" pitchFamily="18" charset="-128"/>
              </a:rPr>
              <a:t>　　　尚、展開②の映像は、テーマ毎に</a:t>
            </a:r>
            <a:r>
              <a:rPr lang="en-US" altLang="ja-JP" sz="1100">
                <a:solidFill>
                  <a:srgbClr val="FF6699"/>
                </a:solidFill>
                <a:latin typeface="UD デジタル 教科書体 NK-B" panose="02020700000000000000" pitchFamily="18" charset="-128"/>
                <a:ea typeface="UD デジタル 教科書体 NK-B" panose="02020700000000000000" pitchFamily="18" charset="-128"/>
              </a:rPr>
              <a:t>VTR</a:t>
            </a:r>
            <a:r>
              <a:rPr lang="ja-JP" altLang="en-US" sz="1100">
                <a:solidFill>
                  <a:srgbClr val="FF6699"/>
                </a:solidFill>
                <a:latin typeface="UD デジタル 教科書体 NK-B" panose="02020700000000000000" pitchFamily="18" charset="-128"/>
                <a:ea typeface="UD デジタル 教科書体 NK-B" panose="02020700000000000000" pitchFamily="18" charset="-128"/>
              </a:rPr>
              <a:t>時間が異なります。（</a:t>
            </a:r>
            <a:r>
              <a:rPr lang="en-US" altLang="ja-JP" sz="1100">
                <a:solidFill>
                  <a:srgbClr val="FF6699"/>
                </a:solidFill>
                <a:latin typeface="UD デジタル 教科書体 NK-B" panose="02020700000000000000" pitchFamily="18" charset="-128"/>
                <a:ea typeface="UD デジタル 教科書体 NK-B" panose="02020700000000000000" pitchFamily="18" charset="-128"/>
              </a:rPr>
              <a:t>8</a:t>
            </a:r>
            <a:r>
              <a:rPr lang="ja-JP" altLang="en-US" sz="1100">
                <a:solidFill>
                  <a:srgbClr val="FF6699"/>
                </a:solidFill>
                <a:latin typeface="UD デジタル 教科書体 NK-B" panose="02020700000000000000" pitchFamily="18" charset="-128"/>
                <a:ea typeface="UD デジタル 教科書体 NK-B" panose="02020700000000000000" pitchFamily="18" charset="-128"/>
              </a:rPr>
              <a:t>分半～</a:t>
            </a:r>
            <a:r>
              <a:rPr lang="en-US" altLang="ja-JP" sz="1100">
                <a:solidFill>
                  <a:srgbClr val="FF6699"/>
                </a:solidFill>
                <a:latin typeface="UD デジタル 教科書体 NK-B" panose="02020700000000000000" pitchFamily="18" charset="-128"/>
                <a:ea typeface="UD デジタル 教科書体 NK-B" panose="02020700000000000000" pitchFamily="18" charset="-128"/>
              </a:rPr>
              <a:t>14</a:t>
            </a:r>
            <a:r>
              <a:rPr lang="ja-JP" altLang="en-US" sz="1100">
                <a:solidFill>
                  <a:srgbClr val="FF6699"/>
                </a:solidFill>
                <a:latin typeface="UD デジタル 教科書体 NK-B" panose="02020700000000000000" pitchFamily="18" charset="-128"/>
                <a:ea typeface="UD デジタル 教科書体 NK-B" panose="02020700000000000000" pitchFamily="18" charset="-128"/>
              </a:rPr>
              <a:t>分程度）</a:t>
            </a:r>
            <a:endParaRPr lang="en-US" altLang="ja-JP" sz="1100">
              <a:solidFill>
                <a:srgbClr val="FF6699"/>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667079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D9A0E-DA3C-BD1E-D2A8-42F90A986E72}"/>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6666D3A5-274F-D95D-C276-FFEBE29B594C}"/>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7223F8C0-2B06-4D3F-9D26-A7A38F52CBE8}"/>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EF0E7F1D-29E5-AE0D-E844-1C7796E3B132}"/>
              </a:ext>
            </a:extLst>
          </p:cNvPr>
          <p:cNvSpPr>
            <a:spLocks noGrp="1"/>
          </p:cNvSpPr>
          <p:nvPr>
            <p:ph type="title"/>
          </p:nvPr>
        </p:nvSpPr>
        <p:spPr>
          <a:xfrm>
            <a:off x="1263650" y="586451"/>
            <a:ext cx="5029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2. </a:t>
            </a:r>
            <a:r>
              <a:rPr lang="ja-JP" altLang="en-US">
                <a:latin typeface="UD デジタル 教科書体 NK-B" panose="02020700000000000000" pitchFamily="18" charset="-128"/>
                <a:ea typeface="UD デジタル 教科書体 NK-B" panose="02020700000000000000" pitchFamily="18" charset="-128"/>
              </a:rPr>
              <a:t>教材について</a:t>
            </a:r>
          </a:p>
        </p:txBody>
      </p:sp>
      <p:sp>
        <p:nvSpPr>
          <p:cNvPr id="4" name="object 15">
            <a:extLst>
              <a:ext uri="{FF2B5EF4-FFF2-40B4-BE49-F238E27FC236}">
                <a16:creationId xmlns:a16="http://schemas.microsoft.com/office/drawing/2014/main" id="{E51E52AA-26FC-9370-2400-E1609FF29843}"/>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■教材の構成について</a:t>
            </a:r>
          </a:p>
        </p:txBody>
      </p:sp>
      <p:sp>
        <p:nvSpPr>
          <p:cNvPr id="15" name="テキスト ボックス 14">
            <a:extLst>
              <a:ext uri="{FF2B5EF4-FFF2-40B4-BE49-F238E27FC236}">
                <a16:creationId xmlns:a16="http://schemas.microsoft.com/office/drawing/2014/main" id="{F1646085-71FC-E0A9-A390-5A73AC4B597F}"/>
              </a:ext>
            </a:extLst>
          </p:cNvPr>
          <p:cNvSpPr txBox="1"/>
          <p:nvPr/>
        </p:nvSpPr>
        <p:spPr>
          <a:xfrm>
            <a:off x="881062" y="1735313"/>
            <a:ext cx="5820410" cy="677108"/>
          </a:xfrm>
          <a:prstGeom prst="rect">
            <a:avLst/>
          </a:prstGeom>
          <a:noFill/>
        </p:spPr>
        <p:txBody>
          <a:bodyPr wrap="square">
            <a:spAutoFit/>
          </a:bodyPr>
          <a:lstStyle/>
          <a:p>
            <a:pPr>
              <a:buNone/>
            </a:pPr>
            <a:r>
              <a:rPr lang="en-US" altLang="ja-JP" sz="1400">
                <a:latin typeface="UD デジタル 教科書体 NK-B" panose="02020700000000000000" pitchFamily="18" charset="-128"/>
                <a:ea typeface="UD デジタル 教科書体 NK-B" panose="02020700000000000000" pitchFamily="18" charset="-128"/>
              </a:rPr>
              <a:t>【</a:t>
            </a:r>
            <a:r>
              <a:rPr lang="ja-JP" altLang="en-US" sz="1400">
                <a:latin typeface="UD デジタル 教科書体 NK-B" panose="02020700000000000000" pitchFamily="18" charset="-128"/>
                <a:ea typeface="UD デジタル 教科書体 NK-B" panose="02020700000000000000" pitchFamily="18" charset="-128"/>
              </a:rPr>
              <a:t>本教材の全体構成</a:t>
            </a:r>
            <a:r>
              <a:rPr lang="en-US" altLang="ja-JP" sz="1400">
                <a:latin typeface="UD デジタル 教科書体 NK-B" panose="02020700000000000000" pitchFamily="18" charset="-128"/>
                <a:ea typeface="UD デジタル 教科書体 NK-B" panose="02020700000000000000" pitchFamily="18" charset="-128"/>
              </a:rPr>
              <a:t>】</a:t>
            </a: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　本教材は、</a:t>
            </a:r>
            <a:r>
              <a:rPr lang="en-US" altLang="ja-JP" sz="1200">
                <a:latin typeface="UD デジタル 教科書体 NK-B" panose="02020700000000000000" pitchFamily="18" charset="-128"/>
                <a:ea typeface="UD デジタル 教科書体 NK-B" panose="02020700000000000000" pitchFamily="18" charset="-128"/>
                <a:cs typeface="SimSun"/>
              </a:rPr>
              <a:t>1</a:t>
            </a:r>
            <a:r>
              <a:rPr lang="ja-JP" altLang="en-US" sz="1200">
                <a:latin typeface="UD デジタル 教科書体 NK-B" panose="02020700000000000000" pitchFamily="18" charset="-128"/>
                <a:ea typeface="UD デジタル 教科書体 NK-B" panose="02020700000000000000" pitchFamily="18" charset="-128"/>
                <a:cs typeface="SimSun"/>
              </a:rPr>
              <a:t>コマ（</a:t>
            </a:r>
            <a:r>
              <a:rPr lang="en-US" altLang="ja-JP" sz="1200">
                <a:latin typeface="UD デジタル 教科書体 NK-B" panose="02020700000000000000" pitchFamily="18" charset="-128"/>
                <a:ea typeface="UD デジタル 教科書体 NK-B" panose="02020700000000000000" pitchFamily="18" charset="-128"/>
                <a:cs typeface="SimSun"/>
              </a:rPr>
              <a:t>50</a:t>
            </a:r>
            <a:r>
              <a:rPr lang="ja-JP" altLang="en-US" sz="1200">
                <a:latin typeface="UD デジタル 教科書体 NK-B" panose="02020700000000000000" pitchFamily="18" charset="-128"/>
                <a:ea typeface="UD デジタル 教科書体 NK-B" panose="02020700000000000000" pitchFamily="18" charset="-128"/>
                <a:cs typeface="SimSun"/>
              </a:rPr>
              <a:t>分）で実施できるよう、以下の</a:t>
            </a:r>
            <a:r>
              <a:rPr lang="en-US" altLang="ja-JP" sz="1200">
                <a:latin typeface="UD デジタル 教科書体 NK-B" panose="02020700000000000000" pitchFamily="18" charset="-128"/>
                <a:ea typeface="UD デジタル 教科書体 NK-B" panose="02020700000000000000" pitchFamily="18" charset="-128"/>
                <a:cs typeface="SimSun"/>
              </a:rPr>
              <a:t>5</a:t>
            </a:r>
            <a:r>
              <a:rPr lang="ja-JP" altLang="en-US" sz="1200">
                <a:latin typeface="UD デジタル 教科書体 NK-B" panose="02020700000000000000" pitchFamily="18" charset="-128"/>
                <a:ea typeface="UD デジタル 教科書体 NK-B" panose="02020700000000000000" pitchFamily="18" charset="-128"/>
                <a:cs typeface="SimSun"/>
              </a:rPr>
              <a:t>つのステップで構成されて</a:t>
            </a: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200">
                <a:latin typeface="UD デジタル 教科書体 NK-B" panose="02020700000000000000" pitchFamily="18" charset="-128"/>
                <a:ea typeface="UD デジタル 教科書体 NK-B" panose="02020700000000000000" pitchFamily="18" charset="-128"/>
                <a:cs typeface="SimSun"/>
              </a:rPr>
              <a:t>　います。知識のインプットだけでなく、生徒主体の探究活動を重視した設計です。</a:t>
            </a:r>
            <a:endParaRPr lang="ja-JP" altLang="en-US" sz="1200">
              <a:latin typeface="UD デジタル 教科書体 NK-B" panose="02020700000000000000" pitchFamily="18" charset="-128"/>
              <a:ea typeface="UD デジタル 教科書体 NK-B" panose="02020700000000000000" pitchFamily="18" charset="-128"/>
              <a:cs typeface="PMingLiU"/>
            </a:endParaRPr>
          </a:p>
        </p:txBody>
      </p:sp>
      <p:sp>
        <p:nvSpPr>
          <p:cNvPr id="5" name="テキスト ボックス 4">
            <a:extLst>
              <a:ext uri="{FF2B5EF4-FFF2-40B4-BE49-F238E27FC236}">
                <a16:creationId xmlns:a16="http://schemas.microsoft.com/office/drawing/2014/main" id="{64BE9B5C-9F07-1976-E820-B0E26E1BEF21}"/>
              </a:ext>
            </a:extLst>
          </p:cNvPr>
          <p:cNvSpPr txBox="1"/>
          <p:nvPr/>
        </p:nvSpPr>
        <p:spPr>
          <a:xfrm>
            <a:off x="780416" y="2646156"/>
            <a:ext cx="5820410" cy="1231106"/>
          </a:xfrm>
          <a:prstGeom prst="rect">
            <a:avLst/>
          </a:prstGeom>
          <a:noFill/>
        </p:spPr>
        <p:txBody>
          <a:bodyPr wrap="square">
            <a:spAutoFit/>
          </a:bodyPr>
          <a:lstStyle/>
          <a:p>
            <a:pPr>
              <a:buNone/>
            </a:pP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a:latin typeface="UD デジタル 教科書体 NK-B" panose="02020700000000000000" pitchFamily="18" charset="-128"/>
                <a:ea typeface="UD デジタル 教科書体 NK-B" panose="02020700000000000000" pitchFamily="18" charset="-128"/>
                <a:cs typeface="SimSun"/>
              </a:rPr>
              <a:t>　</a:t>
            </a:r>
            <a:r>
              <a:rPr lang="ja-JP" altLang="en-US" sz="1200" b="1">
                <a:latin typeface="UD デジタル 教科書体 NK-B" panose="02020700000000000000" pitchFamily="18" charset="-128"/>
                <a:ea typeface="UD デジタル 教科書体 NK-B" panose="02020700000000000000" pitchFamily="18" charset="-128"/>
                <a:cs typeface="SimSun"/>
              </a:rPr>
              <a:t>授業の初めに「自分たちが大人になった時、どんな社会になっていてほしいか」と</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問いかけ、生徒の関心を未来へと引き出します。</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その後、共通のイントロダクション映像で「</a:t>
            </a:r>
            <a:r>
              <a:rPr lang="en-US" altLang="ja-JP" sz="1200" b="1">
                <a:latin typeface="UD デジタル 教科書体 NK-B" panose="02020700000000000000" pitchFamily="18" charset="-128"/>
                <a:ea typeface="UD デジタル 教科書体 NK-B" panose="02020700000000000000" pitchFamily="18" charset="-128"/>
                <a:cs typeface="SimSun"/>
              </a:rPr>
              <a:t>GREEN×EXPO 2027</a:t>
            </a:r>
            <a:r>
              <a:rPr lang="ja-JP" altLang="en-US" sz="1200" b="1">
                <a:latin typeface="UD デジタル 教科書体 NK-B" panose="02020700000000000000" pitchFamily="18" charset="-128"/>
                <a:ea typeface="UD デジタル 教科書体 NK-B" panose="02020700000000000000" pitchFamily="18" charset="-128"/>
                <a:cs typeface="SimSun"/>
              </a:rPr>
              <a:t>」の概要を掴み 、</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公式コンセプトである「地球と。咲きに行こう。」に込められた意味をペアワークで考える</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ことで、テーマへの意識を向けるアイスブレイクを行います。</a:t>
            </a:r>
            <a:endParaRPr lang="ja-JP" altLang="en-US" sz="1200" b="1">
              <a:latin typeface="UD デジタル 教科書体 NK-B" panose="02020700000000000000" pitchFamily="18" charset="-128"/>
              <a:ea typeface="UD デジタル 教科書体 NK-B" panose="02020700000000000000" pitchFamily="18" charset="-128"/>
              <a:cs typeface="PMingLiU"/>
            </a:endParaRPr>
          </a:p>
        </p:txBody>
      </p:sp>
      <p:sp>
        <p:nvSpPr>
          <p:cNvPr id="10" name="テキスト ボックス 9">
            <a:extLst>
              <a:ext uri="{FF2B5EF4-FFF2-40B4-BE49-F238E27FC236}">
                <a16:creationId xmlns:a16="http://schemas.microsoft.com/office/drawing/2014/main" id="{26AD5003-D1AF-D08B-FF55-E8DBE30C2A85}"/>
              </a:ext>
            </a:extLst>
          </p:cNvPr>
          <p:cNvSpPr txBox="1"/>
          <p:nvPr/>
        </p:nvSpPr>
        <p:spPr>
          <a:xfrm>
            <a:off x="780416" y="3959039"/>
            <a:ext cx="5820410" cy="1754326"/>
          </a:xfrm>
          <a:prstGeom prst="rect">
            <a:avLst/>
          </a:prstGeom>
          <a:noFill/>
        </p:spPr>
        <p:txBody>
          <a:bodyPr wrap="square">
            <a:spAutoFit/>
          </a:bodyPr>
          <a:lstStyle/>
          <a:p>
            <a:pPr>
              <a:buNone/>
            </a:pPr>
            <a:endParaRPr lang="en-US" altLang="ja-JP" sz="1200">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a:latin typeface="UD デジタル 教科書体 NK-B" panose="02020700000000000000" pitchFamily="18" charset="-128"/>
                <a:ea typeface="UD デジタル 教科書体 NK-B" panose="02020700000000000000" pitchFamily="18" charset="-128"/>
                <a:cs typeface="SimSun"/>
              </a:rPr>
              <a:t>　</a:t>
            </a:r>
            <a:r>
              <a:rPr lang="ja-JP" altLang="en-US" sz="1200" b="1">
                <a:latin typeface="UD デジタル 教科書体 NK-B" panose="02020700000000000000" pitchFamily="18" charset="-128"/>
                <a:ea typeface="UD デジタル 教科書体 NK-B" panose="02020700000000000000" pitchFamily="18" charset="-128"/>
                <a:cs typeface="SimSun"/>
              </a:rPr>
              <a:t>地球の</a:t>
            </a:r>
            <a:r>
              <a:rPr lang="en-US" altLang="ja-JP" sz="1200" b="1">
                <a:latin typeface="UD デジタル 教科書体 NK-B" panose="02020700000000000000" pitchFamily="18" charset="-128"/>
                <a:ea typeface="UD デジタル 教科書体 NK-B" panose="02020700000000000000" pitchFamily="18" charset="-128"/>
                <a:cs typeface="SimSun"/>
              </a:rPr>
              <a:t>SOS</a:t>
            </a:r>
            <a:r>
              <a:rPr lang="ja-JP" altLang="en-US" sz="1200" b="1">
                <a:latin typeface="UD デジタル 教科書体 NK-B" panose="02020700000000000000" pitchFamily="18" charset="-128"/>
                <a:ea typeface="UD デジタル 教科書体 NK-B" panose="02020700000000000000" pitchFamily="18" charset="-128"/>
                <a:cs typeface="SimSun"/>
              </a:rPr>
              <a:t>を解決するための視点として、これからの社会に欠かせない</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a:t>
            </a:r>
            <a:r>
              <a:rPr lang="en-US" altLang="ja-JP" sz="1200" b="1">
                <a:latin typeface="UD デジタル 教科書体 NK-B" panose="02020700000000000000" pitchFamily="18" charset="-128"/>
                <a:ea typeface="UD デジタル 教科書体 NK-B" panose="02020700000000000000" pitchFamily="18" charset="-128"/>
                <a:cs typeface="SimSun"/>
              </a:rPr>
              <a:t>4</a:t>
            </a:r>
            <a:r>
              <a:rPr lang="ja-JP" altLang="en-US" sz="1200" b="1">
                <a:latin typeface="UD デジタル 教科書体 NK-B" panose="02020700000000000000" pitchFamily="18" charset="-128"/>
                <a:ea typeface="UD デジタル 教科書体 NK-B" panose="02020700000000000000" pitchFamily="18" charset="-128"/>
                <a:cs typeface="SimSun"/>
              </a:rPr>
              <a:t>つのキーワード」を学びます。</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・カーボンニュートラル </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・ネイチャーポジティブ </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・ネイチャーベースドソリューション（</a:t>
            </a:r>
            <a:r>
              <a:rPr lang="en-US" altLang="ja-JP" sz="1200" b="1">
                <a:latin typeface="UD デジタル 教科書体 NK-B" panose="02020700000000000000" pitchFamily="18" charset="-128"/>
                <a:ea typeface="UD デジタル 教科書体 NK-B" panose="02020700000000000000" pitchFamily="18" charset="-128"/>
                <a:cs typeface="SimSun"/>
              </a:rPr>
              <a:t>NbS</a:t>
            </a:r>
            <a:r>
              <a:rPr lang="ja-JP" altLang="en-US" sz="1200" b="1">
                <a:latin typeface="UD デジタル 教科書体 NK-B" panose="02020700000000000000" pitchFamily="18" charset="-128"/>
                <a:ea typeface="UD デジタル 教科書体 NK-B" panose="02020700000000000000" pitchFamily="18" charset="-128"/>
                <a:cs typeface="SimSun"/>
              </a:rPr>
              <a:t>） </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・サーキュラーエコノミー </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これらをワークシートに記入しながら解説し、次の映像視聴で企業の取り組みを</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読み解くための「レンズ（視点）」を養います。</a:t>
            </a:r>
            <a:endParaRPr lang="ja-JP" altLang="en-US" sz="1200" b="1">
              <a:latin typeface="UD デジタル 教科書体 NK-B" panose="02020700000000000000" pitchFamily="18" charset="-128"/>
              <a:ea typeface="UD デジタル 教科書体 NK-B" panose="02020700000000000000" pitchFamily="18" charset="-128"/>
              <a:cs typeface="PMingLiU"/>
            </a:endParaRPr>
          </a:p>
        </p:txBody>
      </p:sp>
      <p:sp>
        <p:nvSpPr>
          <p:cNvPr id="16" name="テキスト ボックス 15">
            <a:extLst>
              <a:ext uri="{FF2B5EF4-FFF2-40B4-BE49-F238E27FC236}">
                <a16:creationId xmlns:a16="http://schemas.microsoft.com/office/drawing/2014/main" id="{EB3B01A7-3AC3-1F1F-5B61-A5F816017E00}"/>
              </a:ext>
            </a:extLst>
          </p:cNvPr>
          <p:cNvSpPr txBox="1"/>
          <p:nvPr/>
        </p:nvSpPr>
        <p:spPr>
          <a:xfrm>
            <a:off x="780415" y="5825920"/>
            <a:ext cx="6251575" cy="1415772"/>
          </a:xfrm>
          <a:prstGeom prst="rect">
            <a:avLst/>
          </a:prstGeom>
          <a:noFill/>
        </p:spPr>
        <p:txBody>
          <a:bodyPr wrap="square">
            <a:spAutoFit/>
          </a:bodyPr>
          <a:lstStyle/>
          <a:p>
            <a:pPr>
              <a:buNone/>
            </a:pPr>
            <a:r>
              <a:rPr lang="ja-JP" altLang="en-US" sz="1400">
                <a:latin typeface="UD デジタル 教科書体 NK-B" panose="02020700000000000000" pitchFamily="18" charset="-128"/>
                <a:ea typeface="UD デジタル 教科書体 NK-B" panose="02020700000000000000" pitchFamily="18" charset="-128"/>
              </a:rPr>
              <a:t> </a:t>
            </a:r>
            <a:endParaRPr lang="en-US" altLang="ja-JP" sz="1200" b="1">
              <a:latin typeface="UD デジタル 教科書体 NK-B" panose="02020700000000000000" pitchFamily="18" charset="-128"/>
              <a:ea typeface="UD デジタル 教科書体 NK-B" panose="02020700000000000000" pitchFamily="18" charset="-128"/>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各協力企業の実際の取り組みをまとめた映像を視聴します。生徒は映像を見ながら、</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先ほど学んだ</a:t>
            </a:r>
            <a:r>
              <a:rPr lang="en-US" altLang="ja-JP" sz="1200" b="1">
                <a:latin typeface="UD デジタル 教科書体 NK-B" panose="02020700000000000000" pitchFamily="18" charset="-128"/>
                <a:ea typeface="UD デジタル 教科書体 NK-B" panose="02020700000000000000" pitchFamily="18" charset="-128"/>
                <a:cs typeface="SimSun"/>
              </a:rPr>
              <a:t>4</a:t>
            </a:r>
            <a:r>
              <a:rPr lang="ja-JP" altLang="en-US" sz="1200" b="1">
                <a:latin typeface="UD デジタル 教科書体 NK-B" panose="02020700000000000000" pitchFamily="18" charset="-128"/>
                <a:ea typeface="UD デジタル 教科書体 NK-B" panose="02020700000000000000" pitchFamily="18" charset="-128"/>
                <a:cs typeface="SimSun"/>
              </a:rPr>
              <a:t>つのキーワードが実際の社会課題解決にどう活かされているかを探し、</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ワークシートにメモを取ります。視聴後はクラス全体で振り返りを行い、キーワードと</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社会の繋がりへの理解を深めます。</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企業映像はテーマごとに尺が異なります。適宜時間を調整してください。</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a:t>
            </a:r>
            <a:r>
              <a:rPr lang="en-US" altLang="ja-JP" sz="1200" b="1">
                <a:solidFill>
                  <a:srgbClr val="FF6699"/>
                </a:solidFill>
                <a:latin typeface="UD デジタル 教科書体 NK-B" panose="02020700000000000000" pitchFamily="18" charset="-128"/>
                <a:ea typeface="UD デジタル 教科書体 NK-B" panose="02020700000000000000" pitchFamily="18" charset="-128"/>
                <a:cs typeface="SimSun"/>
              </a:rPr>
              <a:t>【VTR</a:t>
            </a:r>
            <a:r>
              <a:rPr lang="ja-JP" altLang="en-US" sz="1200" b="1">
                <a:solidFill>
                  <a:srgbClr val="FF6699"/>
                </a:solidFill>
                <a:latin typeface="UD デジタル 教科書体 NK-B" panose="02020700000000000000" pitchFamily="18" charset="-128"/>
                <a:ea typeface="UD デジタル 教科書体 NK-B" panose="02020700000000000000" pitchFamily="18" charset="-128"/>
                <a:cs typeface="SimSun"/>
              </a:rPr>
              <a:t>時間</a:t>
            </a:r>
            <a:r>
              <a:rPr lang="en-US" altLang="ja-JP" sz="1200" b="1">
                <a:solidFill>
                  <a:srgbClr val="FF6699"/>
                </a:solidFill>
                <a:latin typeface="UD デジタル 教科書体 NK-B" panose="02020700000000000000" pitchFamily="18" charset="-128"/>
                <a:ea typeface="UD デジタル 教科書体 NK-B" panose="02020700000000000000" pitchFamily="18" charset="-128"/>
                <a:cs typeface="SimSun"/>
              </a:rPr>
              <a:t>】</a:t>
            </a:r>
            <a:r>
              <a:rPr lang="ja-JP" altLang="en-US" sz="1200" b="1">
                <a:solidFill>
                  <a:srgbClr val="FF6699"/>
                </a:solidFill>
                <a:latin typeface="UD デジタル 教科書体 NK-B" panose="02020700000000000000" pitchFamily="18" charset="-128"/>
                <a:ea typeface="UD デジタル 教科書体 NK-B" panose="02020700000000000000" pitchFamily="18" charset="-128"/>
                <a:cs typeface="SimSun"/>
              </a:rPr>
              <a:t>教材①約</a:t>
            </a:r>
            <a:r>
              <a:rPr lang="en-US" altLang="ja-JP" sz="1200" b="1">
                <a:solidFill>
                  <a:srgbClr val="FF6699"/>
                </a:solidFill>
                <a:latin typeface="UD デジタル 教科書体 NK-B" panose="02020700000000000000" pitchFamily="18" charset="-128"/>
                <a:ea typeface="UD デジタル 教科書体 NK-B" panose="02020700000000000000" pitchFamily="18" charset="-128"/>
                <a:cs typeface="SimSun"/>
              </a:rPr>
              <a:t>14</a:t>
            </a:r>
            <a:r>
              <a:rPr lang="ja-JP" altLang="en-US" sz="1200" b="1">
                <a:solidFill>
                  <a:srgbClr val="FF6699"/>
                </a:solidFill>
                <a:latin typeface="UD デジタル 教科書体 NK-B" panose="02020700000000000000" pitchFamily="18" charset="-128"/>
                <a:ea typeface="UD デジタル 教科書体 NK-B" panose="02020700000000000000" pitchFamily="18" charset="-128"/>
                <a:cs typeface="SimSun"/>
              </a:rPr>
              <a:t>分／教材②約</a:t>
            </a:r>
            <a:r>
              <a:rPr lang="en-US" altLang="ja-JP" sz="1200" b="1">
                <a:solidFill>
                  <a:srgbClr val="FF6699"/>
                </a:solidFill>
                <a:latin typeface="UD デジタル 教科書体 NK-B" panose="02020700000000000000" pitchFamily="18" charset="-128"/>
                <a:ea typeface="UD デジタル 教科書体 NK-B" panose="02020700000000000000" pitchFamily="18" charset="-128"/>
                <a:cs typeface="SimSun"/>
              </a:rPr>
              <a:t>11</a:t>
            </a:r>
            <a:r>
              <a:rPr lang="ja-JP" altLang="en-US" sz="1200" b="1">
                <a:solidFill>
                  <a:srgbClr val="FF6699"/>
                </a:solidFill>
                <a:latin typeface="UD デジタル 教科書体 NK-B" panose="02020700000000000000" pitchFamily="18" charset="-128"/>
                <a:ea typeface="UD デジタル 教科書体 NK-B" panose="02020700000000000000" pitchFamily="18" charset="-128"/>
                <a:cs typeface="SimSun"/>
              </a:rPr>
              <a:t>分／教材③約</a:t>
            </a:r>
            <a:r>
              <a:rPr lang="en-US" altLang="ja-JP" sz="1200" b="1">
                <a:solidFill>
                  <a:srgbClr val="FF6699"/>
                </a:solidFill>
                <a:latin typeface="UD デジタル 教科書体 NK-B" panose="02020700000000000000" pitchFamily="18" charset="-128"/>
                <a:ea typeface="UD デジタル 教科書体 NK-B" panose="02020700000000000000" pitchFamily="18" charset="-128"/>
                <a:cs typeface="SimSun"/>
              </a:rPr>
              <a:t>8</a:t>
            </a:r>
            <a:r>
              <a:rPr lang="ja-JP" altLang="en-US" sz="1200" b="1">
                <a:solidFill>
                  <a:srgbClr val="FF6699"/>
                </a:solidFill>
                <a:latin typeface="UD デジタル 教科書体 NK-B" panose="02020700000000000000" pitchFamily="18" charset="-128"/>
                <a:ea typeface="UD デジタル 教科書体 NK-B" panose="02020700000000000000" pitchFamily="18" charset="-128"/>
                <a:cs typeface="SimSun"/>
              </a:rPr>
              <a:t>分半／教材④約</a:t>
            </a:r>
            <a:r>
              <a:rPr lang="en-US" altLang="ja-JP" sz="1200" b="1">
                <a:solidFill>
                  <a:srgbClr val="FF6699"/>
                </a:solidFill>
                <a:latin typeface="UD デジタル 教科書体 NK-B" panose="02020700000000000000" pitchFamily="18" charset="-128"/>
                <a:ea typeface="UD デジタル 教科書体 NK-B" panose="02020700000000000000" pitchFamily="18" charset="-128"/>
                <a:cs typeface="SimSun"/>
              </a:rPr>
              <a:t>10</a:t>
            </a:r>
            <a:r>
              <a:rPr lang="ja-JP" altLang="en-US" sz="1200" b="1">
                <a:solidFill>
                  <a:srgbClr val="FF6699"/>
                </a:solidFill>
                <a:latin typeface="UD デジタル 教科書体 NK-B" panose="02020700000000000000" pitchFamily="18" charset="-128"/>
                <a:ea typeface="UD デジタル 教科書体 NK-B" panose="02020700000000000000" pitchFamily="18" charset="-128"/>
                <a:cs typeface="SimSun"/>
              </a:rPr>
              <a:t>分</a:t>
            </a:r>
            <a:endParaRPr lang="en-US" altLang="ja-JP" sz="1200" b="1">
              <a:solidFill>
                <a:srgbClr val="FF6699"/>
              </a:solidFill>
              <a:latin typeface="UD デジタル 教科書体 NK-B" panose="02020700000000000000" pitchFamily="18" charset="-128"/>
              <a:ea typeface="UD デジタル 教科書体 NK-B" panose="02020700000000000000" pitchFamily="18" charset="-128"/>
              <a:cs typeface="SimSun"/>
            </a:endParaRPr>
          </a:p>
        </p:txBody>
      </p:sp>
      <p:sp>
        <p:nvSpPr>
          <p:cNvPr id="22" name="テキスト ボックス 21">
            <a:extLst>
              <a:ext uri="{FF2B5EF4-FFF2-40B4-BE49-F238E27FC236}">
                <a16:creationId xmlns:a16="http://schemas.microsoft.com/office/drawing/2014/main" id="{01D598F0-D6B3-89CA-5803-93BC2BBB9B96}"/>
              </a:ext>
            </a:extLst>
          </p:cNvPr>
          <p:cNvSpPr txBox="1"/>
          <p:nvPr/>
        </p:nvSpPr>
        <p:spPr>
          <a:xfrm>
            <a:off x="780415" y="7301244"/>
            <a:ext cx="5956150" cy="1446550"/>
          </a:xfrm>
          <a:prstGeom prst="rect">
            <a:avLst/>
          </a:prstGeom>
          <a:noFill/>
        </p:spPr>
        <p:txBody>
          <a:bodyPr wrap="square">
            <a:spAutoFit/>
          </a:bodyPr>
          <a:lstStyle/>
          <a:p>
            <a:pPr>
              <a:buNone/>
            </a:pPr>
            <a:r>
              <a:rPr lang="ja-JP" altLang="en-US" sz="1400">
                <a:latin typeface="UD デジタル 教科書体 NK-B" panose="02020700000000000000" pitchFamily="18" charset="-128"/>
                <a:ea typeface="UD デジタル 教科書体 NK-B" panose="02020700000000000000" pitchFamily="18" charset="-128"/>
              </a:rPr>
              <a:t> </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a:p>
            <a:pPr>
              <a:buNone/>
            </a:pPr>
            <a:r>
              <a:rPr lang="zh-TW" altLang="en-US" sz="1400">
                <a:solidFill>
                  <a:srgbClr val="1770C2"/>
                </a:solidFill>
                <a:latin typeface="UD デジタル 教科書体 NK-B" panose="02020700000000000000" pitchFamily="18" charset="-128"/>
                <a:ea typeface="UD デジタル 教科書体 NK-B" panose="02020700000000000000" pitchFamily="18" charset="-128"/>
              </a:rPr>
              <a:t> </a:t>
            </a:r>
            <a:r>
              <a:rPr lang="ja-JP" altLang="en-US" sz="1200" b="1">
                <a:latin typeface="UD デジタル 教科書体 NK-B" panose="02020700000000000000" pitchFamily="18" charset="-128"/>
                <a:ea typeface="UD デジタル 教科書体 NK-B" panose="02020700000000000000" pitchFamily="18" charset="-128"/>
                <a:cs typeface="SimSun"/>
              </a:rPr>
              <a:t>インプットした知識をもとに、「</a:t>
            </a:r>
            <a:r>
              <a:rPr lang="en-US" altLang="ja-JP" sz="1200" b="1">
                <a:latin typeface="UD デジタル 教科書体 NK-B" panose="02020700000000000000" pitchFamily="18" charset="-128"/>
                <a:ea typeface="UD デジタル 教科書体 NK-B" panose="02020700000000000000" pitchFamily="18" charset="-128"/>
                <a:cs typeface="SimSun"/>
              </a:rPr>
              <a:t>2050</a:t>
            </a:r>
            <a:r>
              <a:rPr lang="ja-JP" altLang="en-US" sz="1200" b="1">
                <a:latin typeface="UD デジタル 教科書体 NK-B" panose="02020700000000000000" pitchFamily="18" charset="-128"/>
                <a:ea typeface="UD デジタル 教科書体 NK-B" panose="02020700000000000000" pitchFamily="18" charset="-128"/>
                <a:cs typeface="SimSun"/>
              </a:rPr>
              <a:t>年の私たちの社会」をデザインするワークを行います。</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・個人ワーク：テーマに関する未来を自由に想像し、言語化します。</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・グループワーク（シェア＆リンク）：お互いのアイデアを発表（シェア）し合った後、</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a:t>
            </a:r>
            <a:r>
              <a:rPr lang="en-US" altLang="ja-JP" sz="1200" b="1">
                <a:latin typeface="UD デジタル 教科書体 NK-B" panose="02020700000000000000" pitchFamily="18" charset="-128"/>
                <a:ea typeface="UD デジタル 教科書体 NK-B" panose="02020700000000000000" pitchFamily="18" charset="-128"/>
                <a:cs typeface="SimSun"/>
              </a:rPr>
              <a:t>EXPO</a:t>
            </a:r>
            <a:r>
              <a:rPr lang="ja-JP" altLang="en-US" sz="1200" b="1">
                <a:latin typeface="UD デジタル 教科書体 NK-B" panose="02020700000000000000" pitchFamily="18" charset="-128"/>
                <a:ea typeface="UD デジタル 教科書体 NK-B" panose="02020700000000000000" pitchFamily="18" charset="-128"/>
                <a:cs typeface="SimSun"/>
              </a:rPr>
              <a:t>キーワード</a:t>
            </a:r>
            <a:r>
              <a:rPr lang="en-US" altLang="ja-JP" sz="1200" b="1">
                <a:latin typeface="UD デジタル 教科書体 NK-B" panose="02020700000000000000" pitchFamily="18" charset="-128"/>
                <a:ea typeface="UD デジタル 教科書体 NK-B" panose="02020700000000000000" pitchFamily="18" charset="-128"/>
                <a:cs typeface="SimSun"/>
              </a:rPr>
              <a:t>100</a:t>
            </a:r>
            <a:r>
              <a:rPr lang="ja-JP" altLang="en-US" sz="1200" b="1">
                <a:latin typeface="UD デジタル 教科書体 NK-B" panose="02020700000000000000" pitchFamily="18" charset="-128"/>
                <a:ea typeface="UD デジタル 教科書体 NK-B" panose="02020700000000000000" pitchFamily="18" charset="-128"/>
                <a:cs typeface="SimSun"/>
              </a:rPr>
              <a:t>」と自分たちのアイデアを掛け合わせる「リンクタイム」を</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実施します。生徒同士の対話から全く新しい「未来の種」を生み出す、アクティブな</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探究学習です。</a:t>
            </a:r>
            <a:endParaRPr lang="ja-JP" altLang="en-US" sz="1200" b="1">
              <a:latin typeface="UD デジタル 教科書体 NK-B" panose="02020700000000000000" pitchFamily="18" charset="-128"/>
              <a:ea typeface="UD デジタル 教科書体 NK-B" panose="02020700000000000000" pitchFamily="18" charset="-128"/>
              <a:cs typeface="PMingLiU"/>
            </a:endParaRPr>
          </a:p>
        </p:txBody>
      </p:sp>
      <p:sp>
        <p:nvSpPr>
          <p:cNvPr id="26" name="テキスト ボックス 25">
            <a:extLst>
              <a:ext uri="{FF2B5EF4-FFF2-40B4-BE49-F238E27FC236}">
                <a16:creationId xmlns:a16="http://schemas.microsoft.com/office/drawing/2014/main" id="{1D65F2B4-5991-67A1-C572-B721BBC7593B}"/>
              </a:ext>
            </a:extLst>
          </p:cNvPr>
          <p:cNvSpPr txBox="1"/>
          <p:nvPr/>
        </p:nvSpPr>
        <p:spPr>
          <a:xfrm>
            <a:off x="780415" y="8798795"/>
            <a:ext cx="5820410" cy="1046440"/>
          </a:xfrm>
          <a:prstGeom prst="rect">
            <a:avLst/>
          </a:prstGeom>
          <a:noFill/>
        </p:spPr>
        <p:txBody>
          <a:bodyPr wrap="square">
            <a:spAutoFit/>
          </a:bodyPr>
          <a:lstStyle/>
          <a:p>
            <a:pPr>
              <a:buNone/>
            </a:pP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 </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授業の最後に、自分たちで未来のアイデアを考えた上で、改めて</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「地球と。咲きに行こう。」という言葉の意味を振り返ります。一人ひとりの出した答えや</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アイデアの種を育てる場所として「</a:t>
            </a:r>
            <a:r>
              <a:rPr lang="en-US" altLang="ja-JP" sz="1200" b="1">
                <a:latin typeface="UD デジタル 教科書体 NK-B" panose="02020700000000000000" pitchFamily="18" charset="-128"/>
                <a:ea typeface="UD デジタル 教科書体 NK-B" panose="02020700000000000000" pitchFamily="18" charset="-128"/>
                <a:cs typeface="SimSun"/>
              </a:rPr>
              <a:t>GREEN×EXPO 2027</a:t>
            </a:r>
            <a:r>
              <a:rPr lang="ja-JP" altLang="en-US" sz="1200" b="1">
                <a:latin typeface="UD デジタル 教科書体 NK-B" panose="02020700000000000000" pitchFamily="18" charset="-128"/>
                <a:ea typeface="UD デジタル 教科書体 NK-B" panose="02020700000000000000" pitchFamily="18" charset="-128"/>
                <a:cs typeface="SimSun"/>
              </a:rPr>
              <a:t>」の会場があることを伝え、</a:t>
            </a:r>
            <a:endParaRPr lang="en-US" altLang="ja-JP" sz="1200" b="1">
              <a:latin typeface="UD デジタル 教科書体 NK-B" panose="02020700000000000000" pitchFamily="18" charset="-128"/>
              <a:ea typeface="UD デジタル 教科書体 NK-B" panose="02020700000000000000" pitchFamily="18" charset="-128"/>
              <a:cs typeface="SimSun"/>
            </a:endParaRPr>
          </a:p>
          <a:p>
            <a:pPr>
              <a:buNone/>
            </a:pPr>
            <a:r>
              <a:rPr lang="ja-JP" altLang="en-US" sz="1200" b="1">
                <a:latin typeface="UD デジタル 教科書体 NK-B" panose="02020700000000000000" pitchFamily="18" charset="-128"/>
                <a:ea typeface="UD デジタル 教科書体 NK-B" panose="02020700000000000000" pitchFamily="18" charset="-128"/>
                <a:cs typeface="SimSun"/>
              </a:rPr>
              <a:t>　</a:t>
            </a:r>
            <a:r>
              <a:rPr lang="en-US" altLang="ja-JP" sz="1200" b="1">
                <a:latin typeface="UD デジタル 教科書体 NK-B" panose="02020700000000000000" pitchFamily="18" charset="-128"/>
                <a:ea typeface="UD デジタル 教科書体 NK-B" panose="02020700000000000000" pitchFamily="18" charset="-128"/>
                <a:cs typeface="SimSun"/>
              </a:rPr>
              <a:t>GREEN×EXPO 2027</a:t>
            </a:r>
            <a:r>
              <a:rPr lang="ja-JP" altLang="en-US" sz="1200" b="1">
                <a:latin typeface="UD デジタル 教科書体 NK-B" panose="02020700000000000000" pitchFamily="18" charset="-128"/>
                <a:ea typeface="UD デジタル 教科書体 NK-B" panose="02020700000000000000" pitchFamily="18" charset="-128"/>
                <a:cs typeface="SimSun"/>
              </a:rPr>
              <a:t>への興味関心と参加意欲を高めて授業を締めくくります。</a:t>
            </a:r>
            <a:endParaRPr lang="ja-JP" altLang="en-US" sz="1200" b="1">
              <a:latin typeface="UD デジタル 教科書体 NK-B" panose="02020700000000000000" pitchFamily="18" charset="-128"/>
              <a:ea typeface="UD デジタル 教科書体 NK-B" panose="02020700000000000000" pitchFamily="18" charset="-128"/>
              <a:cs typeface="PMingLiU"/>
            </a:endParaRPr>
          </a:p>
        </p:txBody>
      </p:sp>
      <p:sp>
        <p:nvSpPr>
          <p:cNvPr id="28" name="スライド番号プレースホルダー 1">
            <a:extLst>
              <a:ext uri="{FF2B5EF4-FFF2-40B4-BE49-F238E27FC236}">
                <a16:creationId xmlns:a16="http://schemas.microsoft.com/office/drawing/2014/main" id="{6058D8B0-68B4-630A-C81E-A8AB8A32B5DE}"/>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6</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6" name="四角形: 角を丸くする 5">
            <a:extLst>
              <a:ext uri="{FF2B5EF4-FFF2-40B4-BE49-F238E27FC236}">
                <a16:creationId xmlns:a16="http://schemas.microsoft.com/office/drawing/2014/main" id="{86549208-47B7-58AE-F9D4-32E0C13E8FA4}"/>
              </a:ext>
            </a:extLst>
          </p:cNvPr>
          <p:cNvSpPr/>
          <p:nvPr/>
        </p:nvSpPr>
        <p:spPr>
          <a:xfrm>
            <a:off x="935989" y="2612185"/>
            <a:ext cx="5664835" cy="264877"/>
          </a:xfrm>
          <a:prstGeom prst="roundRect">
            <a:avLst/>
          </a:prstGeom>
          <a:solidFill>
            <a:srgbClr val="0EACA8">
              <a:alpha val="21961"/>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400">
                <a:solidFill>
                  <a:schemeClr val="tx1"/>
                </a:solidFill>
                <a:latin typeface="UD デジタル 教科書体 NK-B" panose="02020700000000000000" pitchFamily="18" charset="-128"/>
                <a:ea typeface="UD デジタル 教科書体 NK-B" panose="02020700000000000000" pitchFamily="18" charset="-128"/>
              </a:rPr>
              <a:t>導入（約</a:t>
            </a:r>
            <a:r>
              <a:rPr lang="en-US" altLang="ja-JP" sz="1400">
                <a:solidFill>
                  <a:schemeClr val="tx1"/>
                </a:solidFill>
                <a:latin typeface="UD デジタル 教科書体 NK-B" panose="02020700000000000000" pitchFamily="18" charset="-128"/>
                <a:ea typeface="UD デジタル 教科書体 NK-B" panose="02020700000000000000" pitchFamily="18" charset="-128"/>
              </a:rPr>
              <a:t>7</a:t>
            </a:r>
            <a:r>
              <a:rPr lang="ja-JP" altLang="en-US" sz="1400">
                <a:solidFill>
                  <a:schemeClr val="tx1"/>
                </a:solidFill>
                <a:latin typeface="UD デジタル 教科書体 NK-B" panose="02020700000000000000" pitchFamily="18" charset="-128"/>
                <a:ea typeface="UD デジタル 教科書体 NK-B" panose="02020700000000000000" pitchFamily="18" charset="-128"/>
              </a:rPr>
              <a:t>分）：テーマ導入</a:t>
            </a:r>
            <a:endParaRPr kumimoji="1" lang="ja-JP" altLang="en-US" sz="1400">
              <a:solidFill>
                <a:schemeClr val="tx1"/>
              </a:solidFill>
            </a:endParaRPr>
          </a:p>
        </p:txBody>
      </p:sp>
      <p:sp>
        <p:nvSpPr>
          <p:cNvPr id="7" name="四角形: 角を丸くする 6">
            <a:extLst>
              <a:ext uri="{FF2B5EF4-FFF2-40B4-BE49-F238E27FC236}">
                <a16:creationId xmlns:a16="http://schemas.microsoft.com/office/drawing/2014/main" id="{F9777DFF-51F2-963C-3890-80609F68640F}"/>
              </a:ext>
            </a:extLst>
          </p:cNvPr>
          <p:cNvSpPr/>
          <p:nvPr/>
        </p:nvSpPr>
        <p:spPr>
          <a:xfrm>
            <a:off x="935989" y="3902022"/>
            <a:ext cx="5664835" cy="264877"/>
          </a:xfrm>
          <a:prstGeom prst="roundRect">
            <a:avLst/>
          </a:prstGeom>
          <a:solidFill>
            <a:srgbClr val="E844D4">
              <a:alpha val="1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400">
                <a:solidFill>
                  <a:schemeClr val="tx1"/>
                </a:solidFill>
                <a:latin typeface="UD デジタル 教科書体 NK-B" panose="02020700000000000000" pitchFamily="18" charset="-128"/>
                <a:ea typeface="UD デジタル 教科書体 NK-B" panose="02020700000000000000" pitchFamily="18" charset="-128"/>
              </a:rPr>
              <a:t>展開①（約</a:t>
            </a:r>
            <a:r>
              <a:rPr lang="en-US" altLang="ja-JP" sz="1400">
                <a:solidFill>
                  <a:schemeClr val="tx1"/>
                </a:solidFill>
                <a:latin typeface="UD デジタル 教科書体 NK-B" panose="02020700000000000000" pitchFamily="18" charset="-128"/>
                <a:ea typeface="UD デジタル 教科書体 NK-B" panose="02020700000000000000" pitchFamily="18" charset="-128"/>
              </a:rPr>
              <a:t>5</a:t>
            </a:r>
            <a:r>
              <a:rPr lang="ja-JP" altLang="en-US" sz="1400">
                <a:solidFill>
                  <a:schemeClr val="tx1"/>
                </a:solidFill>
                <a:latin typeface="UD デジタル 教科書体 NK-B" panose="02020700000000000000" pitchFamily="18" charset="-128"/>
                <a:ea typeface="UD デジタル 教科書体 NK-B" panose="02020700000000000000" pitchFamily="18" charset="-128"/>
              </a:rPr>
              <a:t>分）：キーワードの理解</a:t>
            </a:r>
          </a:p>
        </p:txBody>
      </p:sp>
      <p:sp>
        <p:nvSpPr>
          <p:cNvPr id="8" name="四角形: 角を丸くする 7">
            <a:extLst>
              <a:ext uri="{FF2B5EF4-FFF2-40B4-BE49-F238E27FC236}">
                <a16:creationId xmlns:a16="http://schemas.microsoft.com/office/drawing/2014/main" id="{A15D4DDC-A863-F6C5-9012-CE5FBD29872F}"/>
              </a:ext>
            </a:extLst>
          </p:cNvPr>
          <p:cNvSpPr/>
          <p:nvPr/>
        </p:nvSpPr>
        <p:spPr>
          <a:xfrm>
            <a:off x="935989" y="5791904"/>
            <a:ext cx="5664835" cy="264877"/>
          </a:xfrm>
          <a:prstGeom prst="roundRect">
            <a:avLst/>
          </a:prstGeom>
          <a:solidFill>
            <a:srgbClr val="C0504D">
              <a:alpha val="1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zh-TW" altLang="en-US" sz="1400">
                <a:solidFill>
                  <a:schemeClr val="tx1"/>
                </a:solidFill>
                <a:latin typeface="UD デジタル 教科書体 NK-B" panose="02020700000000000000" pitchFamily="18" charset="-128"/>
                <a:ea typeface="UD デジタル 教科書体 NK-B" panose="02020700000000000000" pitchFamily="18" charset="-128"/>
              </a:rPr>
              <a:t>展開②（約</a:t>
            </a:r>
            <a:r>
              <a:rPr lang="en-US" altLang="zh-TW" sz="1400">
                <a:solidFill>
                  <a:schemeClr val="tx1"/>
                </a:solidFill>
                <a:latin typeface="UD デジタル 教科書体 NK-B" panose="02020700000000000000" pitchFamily="18" charset="-128"/>
                <a:ea typeface="UD デジタル 教科書体 NK-B" panose="02020700000000000000" pitchFamily="18" charset="-128"/>
              </a:rPr>
              <a:t>20</a:t>
            </a:r>
            <a:r>
              <a:rPr lang="zh-TW" altLang="en-US" sz="1400">
                <a:solidFill>
                  <a:schemeClr val="tx1"/>
                </a:solidFill>
                <a:latin typeface="UD デジタル 教科書体 NK-B" panose="02020700000000000000" pitchFamily="18" charset="-128"/>
                <a:ea typeface="UD デジタル 教科書体 NK-B" panose="02020700000000000000" pitchFamily="18" charset="-128"/>
              </a:rPr>
              <a:t>分）：映像視聴</a:t>
            </a:r>
          </a:p>
        </p:txBody>
      </p:sp>
      <p:sp>
        <p:nvSpPr>
          <p:cNvPr id="9" name="四角形: 角を丸くする 8">
            <a:extLst>
              <a:ext uri="{FF2B5EF4-FFF2-40B4-BE49-F238E27FC236}">
                <a16:creationId xmlns:a16="http://schemas.microsoft.com/office/drawing/2014/main" id="{CD6166AE-154E-79FE-673F-B668AEC5FFDC}"/>
              </a:ext>
            </a:extLst>
          </p:cNvPr>
          <p:cNvSpPr/>
          <p:nvPr/>
        </p:nvSpPr>
        <p:spPr>
          <a:xfrm>
            <a:off x="935988" y="7293328"/>
            <a:ext cx="5664835" cy="264877"/>
          </a:xfrm>
          <a:prstGeom prst="roundRect">
            <a:avLst/>
          </a:prstGeom>
          <a:solidFill>
            <a:srgbClr val="FFFF00">
              <a:alpha val="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zh-TW" altLang="en-US" sz="1400">
                <a:solidFill>
                  <a:schemeClr val="tx1"/>
                </a:solidFill>
                <a:latin typeface="UD デジタル 教科書体 NK-B" panose="02020700000000000000" pitchFamily="18" charset="-128"/>
                <a:ea typeface="UD デジタル 教科書体 NK-B" panose="02020700000000000000" pitchFamily="18" charset="-128"/>
              </a:rPr>
              <a:t>展開③（約</a:t>
            </a:r>
            <a:r>
              <a:rPr lang="en-US" altLang="zh-TW" sz="1400">
                <a:solidFill>
                  <a:schemeClr val="tx1"/>
                </a:solidFill>
                <a:latin typeface="UD デジタル 教科書体 NK-B" panose="02020700000000000000" pitchFamily="18" charset="-128"/>
                <a:ea typeface="UD デジタル 教科書体 NK-B" panose="02020700000000000000" pitchFamily="18" charset="-128"/>
              </a:rPr>
              <a:t>15</a:t>
            </a:r>
            <a:r>
              <a:rPr lang="zh-TW" altLang="en-US" sz="1400">
                <a:solidFill>
                  <a:schemeClr val="tx1"/>
                </a:solidFill>
                <a:latin typeface="UD デジタル 教科書体 NK-B" panose="02020700000000000000" pitchFamily="18" charset="-128"/>
                <a:ea typeface="UD デジタル 教科書体 NK-B" panose="02020700000000000000" pitchFamily="18" charset="-128"/>
              </a:rPr>
              <a:t>分）：探究活動</a:t>
            </a:r>
          </a:p>
        </p:txBody>
      </p:sp>
      <p:sp>
        <p:nvSpPr>
          <p:cNvPr id="11" name="四角形: 角を丸くする 10">
            <a:extLst>
              <a:ext uri="{FF2B5EF4-FFF2-40B4-BE49-F238E27FC236}">
                <a16:creationId xmlns:a16="http://schemas.microsoft.com/office/drawing/2014/main" id="{CE66AE87-7F27-7C29-102C-02B5BFDBAFA8}"/>
              </a:ext>
            </a:extLst>
          </p:cNvPr>
          <p:cNvSpPr/>
          <p:nvPr/>
        </p:nvSpPr>
        <p:spPr>
          <a:xfrm>
            <a:off x="935988" y="8775046"/>
            <a:ext cx="5664835" cy="264877"/>
          </a:xfrm>
          <a:prstGeom prst="roundRect">
            <a:avLst/>
          </a:prstGeom>
          <a:solidFill>
            <a:srgbClr val="0070C0">
              <a:alpha val="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400">
                <a:solidFill>
                  <a:schemeClr val="tx1"/>
                </a:solidFill>
                <a:latin typeface="UD デジタル 教科書体 NK-B" panose="02020700000000000000" pitchFamily="18" charset="-128"/>
                <a:ea typeface="UD デジタル 教科書体 NK-B" panose="02020700000000000000" pitchFamily="18" charset="-128"/>
              </a:rPr>
              <a:t>まとめ（約</a:t>
            </a:r>
            <a:r>
              <a:rPr lang="en-US" altLang="ja-JP" sz="1400">
                <a:solidFill>
                  <a:schemeClr val="tx1"/>
                </a:solidFill>
                <a:latin typeface="UD デジタル 教科書体 NK-B" panose="02020700000000000000" pitchFamily="18" charset="-128"/>
                <a:ea typeface="UD デジタル 教科書体 NK-B" panose="02020700000000000000" pitchFamily="18" charset="-128"/>
              </a:rPr>
              <a:t>3</a:t>
            </a:r>
            <a:r>
              <a:rPr lang="ja-JP" altLang="en-US" sz="1400">
                <a:solidFill>
                  <a:schemeClr val="tx1"/>
                </a:solidFill>
                <a:latin typeface="UD デジタル 教科書体 NK-B" panose="02020700000000000000" pitchFamily="18" charset="-128"/>
                <a:ea typeface="UD デジタル 教科書体 NK-B" panose="02020700000000000000" pitchFamily="18" charset="-128"/>
              </a:rPr>
              <a:t>分）：振り返り</a:t>
            </a:r>
          </a:p>
        </p:txBody>
      </p:sp>
    </p:spTree>
    <p:extLst>
      <p:ext uri="{BB962C8B-B14F-4D97-AF65-F5344CB8AC3E}">
        <p14:creationId xmlns:p14="http://schemas.microsoft.com/office/powerpoint/2010/main" val="966397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83DF3-6F60-77B1-8F35-6E1BB8461007}"/>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0E5BFCF3-CB72-B3CF-4A04-F4E60814D9CA}"/>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B84208F9-C8D0-357E-F2E8-A6B887B02FF8}"/>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BA325429-4809-B5AA-23E1-C1B32F8B96C1}"/>
              </a:ext>
            </a:extLst>
          </p:cNvPr>
          <p:cNvSpPr>
            <a:spLocks noGrp="1"/>
          </p:cNvSpPr>
          <p:nvPr>
            <p:ph type="title"/>
          </p:nvPr>
        </p:nvSpPr>
        <p:spPr>
          <a:xfrm>
            <a:off x="1263650" y="586451"/>
            <a:ext cx="5029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2. </a:t>
            </a:r>
            <a:r>
              <a:rPr lang="ja-JP" altLang="en-US">
                <a:latin typeface="UD デジタル 教科書体 NK-B" panose="02020700000000000000" pitchFamily="18" charset="-128"/>
                <a:ea typeface="UD デジタル 教科書体 NK-B" panose="02020700000000000000" pitchFamily="18" charset="-128"/>
              </a:rPr>
              <a:t>教材について</a:t>
            </a:r>
          </a:p>
        </p:txBody>
      </p:sp>
      <p:sp>
        <p:nvSpPr>
          <p:cNvPr id="4" name="object 15">
            <a:extLst>
              <a:ext uri="{FF2B5EF4-FFF2-40B4-BE49-F238E27FC236}">
                <a16:creationId xmlns:a16="http://schemas.microsoft.com/office/drawing/2014/main" id="{0FCFF3FE-C753-2DDA-F23D-E6AA94A51617}"/>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■教材①</a:t>
            </a:r>
          </a:p>
        </p:txBody>
      </p:sp>
      <p:sp>
        <p:nvSpPr>
          <p:cNvPr id="5" name="四角形: 角を丸くする 4">
            <a:extLst>
              <a:ext uri="{FF2B5EF4-FFF2-40B4-BE49-F238E27FC236}">
                <a16:creationId xmlns:a16="http://schemas.microsoft.com/office/drawing/2014/main" id="{8DB3C807-41DC-5B17-EF6D-0DE8C1B9ACF0}"/>
              </a:ext>
            </a:extLst>
          </p:cNvPr>
          <p:cNvSpPr/>
          <p:nvPr/>
        </p:nvSpPr>
        <p:spPr>
          <a:xfrm>
            <a:off x="1063570" y="1573480"/>
            <a:ext cx="5563289" cy="1028274"/>
          </a:xfrm>
          <a:prstGeom prst="roundRect">
            <a:avLst>
              <a:gd name="adj" fmla="val 11705"/>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en-US" altLang="ja-JP"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CO2</a:t>
            </a:r>
            <a:r>
              <a:rPr kumimoji="1" lang="ja-JP" altLang="en-US"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を「出す」から「活かす」へ </a:t>
            </a:r>
            <a:endParaRPr kumimoji="1" lang="en-US" altLang="ja-JP"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a:t>
            </a:r>
            <a:r>
              <a:rPr kumimoji="1" lang="ja-JP" altLang="en-US"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カーボンニュートラルで描く</a:t>
            </a: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2050</a:t>
            </a:r>
            <a:r>
              <a:rPr kumimoji="1" lang="ja-JP" altLang="en-US"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年の暮らし</a:t>
            </a: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a:t>
            </a:r>
          </a:p>
          <a:p>
            <a:pPr algn="ctr"/>
            <a:endParaRPr kumimoji="1" lang="ja-JP" altLang="en-US" dirty="0">
              <a:latin typeface="UD デジタル 教科書体 NK-B" panose="02020700000000000000" pitchFamily="18" charset="-128"/>
              <a:ea typeface="UD デジタル 教科書体 NK-B" panose="02020700000000000000" pitchFamily="18" charset="-128"/>
            </a:endParaRPr>
          </a:p>
        </p:txBody>
      </p:sp>
      <p:grpSp>
        <p:nvGrpSpPr>
          <p:cNvPr id="38" name="グループ化 37">
            <a:extLst>
              <a:ext uri="{FF2B5EF4-FFF2-40B4-BE49-F238E27FC236}">
                <a16:creationId xmlns:a16="http://schemas.microsoft.com/office/drawing/2014/main" id="{A9C00DAA-63C3-B7F8-3630-0E0EF4D920FB}"/>
              </a:ext>
            </a:extLst>
          </p:cNvPr>
          <p:cNvGrpSpPr/>
          <p:nvPr/>
        </p:nvGrpSpPr>
        <p:grpSpPr>
          <a:xfrm>
            <a:off x="949324" y="2847676"/>
            <a:ext cx="5671185" cy="1255349"/>
            <a:chOff x="955675" y="2847676"/>
            <a:chExt cx="5671185" cy="1255349"/>
          </a:xfrm>
        </p:grpSpPr>
        <p:sp>
          <p:nvSpPr>
            <p:cNvPr id="15" name="テキスト ボックス 14">
              <a:extLst>
                <a:ext uri="{FF2B5EF4-FFF2-40B4-BE49-F238E27FC236}">
                  <a16:creationId xmlns:a16="http://schemas.microsoft.com/office/drawing/2014/main" id="{71911BBB-8422-1CDF-A749-B556ED42DA91}"/>
                </a:ext>
              </a:extLst>
            </p:cNvPr>
            <p:cNvSpPr txBox="1"/>
            <p:nvPr/>
          </p:nvSpPr>
          <p:spPr>
            <a:xfrm>
              <a:off x="955675" y="2847676"/>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教材の概要</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p>
          </p:txBody>
        </p:sp>
        <p:sp>
          <p:nvSpPr>
            <p:cNvPr id="10" name="テキスト ボックス 9">
              <a:extLst>
                <a:ext uri="{FF2B5EF4-FFF2-40B4-BE49-F238E27FC236}">
                  <a16:creationId xmlns:a16="http://schemas.microsoft.com/office/drawing/2014/main" id="{4E79F1A6-64BE-0DD9-FAA3-A80400D12941}"/>
                </a:ext>
              </a:extLst>
            </p:cNvPr>
            <p:cNvSpPr txBox="1"/>
            <p:nvPr/>
          </p:nvSpPr>
          <p:spPr>
            <a:xfrm>
              <a:off x="1063572" y="3164306"/>
              <a:ext cx="5537254" cy="938719"/>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舞台は、長野の高原リゾートや東京・渋谷の最先端オフィス、そして南町田の街づくり。ここでは、これまで見過ごされてきた森林の木々や、日々の暮らしから出る生ごみ、さらには汚水まで、驚きのアイデアで「ぐるり」と循環しています。 地球の</a:t>
              </a:r>
              <a:r>
                <a:rPr lang="en-US" altLang="ja-JP" sz="1100">
                  <a:latin typeface="UD デジタル 教科書体 NK-B" panose="02020700000000000000" pitchFamily="18" charset="-128"/>
                  <a:ea typeface="UD デジタル 教科書体 NK-B" panose="02020700000000000000" pitchFamily="18" charset="-128"/>
                  <a:cs typeface="SimSun"/>
                </a:rPr>
                <a:t>SOS</a:t>
              </a:r>
              <a:r>
                <a:rPr lang="ja-JP" altLang="en-US" sz="1100">
                  <a:latin typeface="UD デジタル 教科書体 NK-B" panose="02020700000000000000" pitchFamily="18" charset="-128"/>
                  <a:ea typeface="UD デジタル 教科書体 NK-B" panose="02020700000000000000" pitchFamily="18" charset="-128"/>
                  <a:cs typeface="SimSun"/>
                </a:rPr>
                <a:t>を解決するために、二酸化炭素を固体化して再利用するなど、「捨てずに使い切る」多彩なアプローチから、これからの循環型社会のあり方を考えます。</a:t>
              </a:r>
            </a:p>
          </p:txBody>
        </p:sp>
      </p:grpSp>
      <p:grpSp>
        <p:nvGrpSpPr>
          <p:cNvPr id="30" name="グループ化 29">
            <a:extLst>
              <a:ext uri="{FF2B5EF4-FFF2-40B4-BE49-F238E27FC236}">
                <a16:creationId xmlns:a16="http://schemas.microsoft.com/office/drawing/2014/main" id="{B5964030-998A-76CD-2587-2F5322CEB22A}"/>
              </a:ext>
            </a:extLst>
          </p:cNvPr>
          <p:cNvGrpSpPr/>
          <p:nvPr/>
        </p:nvGrpSpPr>
        <p:grpSpPr>
          <a:xfrm>
            <a:off x="949324" y="8663848"/>
            <a:ext cx="5671185" cy="1591783"/>
            <a:chOff x="955674" y="4367732"/>
            <a:chExt cx="5671185" cy="1591783"/>
          </a:xfrm>
        </p:grpSpPr>
        <p:sp>
          <p:nvSpPr>
            <p:cNvPr id="16" name="テキスト ボックス 15">
              <a:extLst>
                <a:ext uri="{FF2B5EF4-FFF2-40B4-BE49-F238E27FC236}">
                  <a16:creationId xmlns:a16="http://schemas.microsoft.com/office/drawing/2014/main" id="{1E4258AE-B790-C793-8119-C6F0A21EE16B}"/>
                </a:ext>
              </a:extLst>
            </p:cNvPr>
            <p:cNvSpPr txBox="1"/>
            <p:nvPr/>
          </p:nvSpPr>
          <p:spPr>
            <a:xfrm>
              <a:off x="955674" y="4367732"/>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協力企業のご紹介</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東急グループ</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p:txBody>
        </p:sp>
        <p:sp>
          <p:nvSpPr>
            <p:cNvPr id="27" name="テキスト ボックス 26">
              <a:extLst>
                <a:ext uri="{FF2B5EF4-FFF2-40B4-BE49-F238E27FC236}">
                  <a16:creationId xmlns:a16="http://schemas.microsoft.com/office/drawing/2014/main" id="{6DC23FB3-4AE1-97F8-299D-E6DE03122504}"/>
                </a:ext>
              </a:extLst>
            </p:cNvPr>
            <p:cNvSpPr txBox="1"/>
            <p:nvPr/>
          </p:nvSpPr>
          <p:spPr>
            <a:xfrm>
              <a:off x="3574785" y="4759186"/>
              <a:ext cx="3052074" cy="369332"/>
            </a:xfrm>
            <a:prstGeom prst="rect">
              <a:avLst/>
            </a:prstGeom>
            <a:noFill/>
          </p:spPr>
          <p:txBody>
            <a:bodyPr wrap="square" rtlCol="0">
              <a:spAutoFit/>
            </a:bodyPr>
            <a:lstStyle/>
            <a:p>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28" name="テキスト ボックス 27">
              <a:extLst>
                <a:ext uri="{FF2B5EF4-FFF2-40B4-BE49-F238E27FC236}">
                  <a16:creationId xmlns:a16="http://schemas.microsoft.com/office/drawing/2014/main" id="{802703E9-5751-A2E2-DA54-1293EBF651A5}"/>
                </a:ext>
              </a:extLst>
            </p:cNvPr>
            <p:cNvSpPr txBox="1"/>
            <p:nvPr/>
          </p:nvSpPr>
          <p:spPr>
            <a:xfrm>
              <a:off x="1063571" y="4759186"/>
              <a:ext cx="3483029" cy="1200329"/>
            </a:xfrm>
            <a:prstGeom prst="rect">
              <a:avLst/>
            </a:prstGeom>
            <a:noFill/>
          </p:spPr>
          <p:txBody>
            <a:bodyPr wrap="square" rtlCol="0">
              <a:spAutoFit/>
            </a:bodyPr>
            <a:lstStyle/>
            <a:p>
              <a:r>
                <a:rPr kumimoji="1" lang="ja-JP" altLang="en-US" sz="1200">
                  <a:latin typeface="UD デジタル 教科書体 NK-B" panose="02020700000000000000" pitchFamily="18" charset="-128"/>
                  <a:ea typeface="UD デジタル 教科書体 NK-B" panose="02020700000000000000" pitchFamily="18" charset="-128"/>
                </a:rPr>
                <a:t>鉄道をはじめとした交通事業を中心に、不動産、生活サービス、ホテル・リゾートなど、人々の生活に寄り添った多様な事業を展開する複合企業グループです。「環境先進企業」を掲げ、自然の力を借りて社会課題を解決する（</a:t>
              </a:r>
              <a:r>
                <a:rPr kumimoji="1" lang="en-US" altLang="ja-JP" sz="1200">
                  <a:latin typeface="UD デジタル 教科書体 NK-B" panose="02020700000000000000" pitchFamily="18" charset="-128"/>
                  <a:ea typeface="UD デジタル 教科書体 NK-B" panose="02020700000000000000" pitchFamily="18" charset="-128"/>
                </a:rPr>
                <a:t>NbS</a:t>
              </a:r>
              <a:r>
                <a:rPr kumimoji="1" lang="ja-JP" altLang="en-US" sz="1200">
                  <a:latin typeface="UD デジタル 教科書体 NK-B" panose="02020700000000000000" pitchFamily="18" charset="-128"/>
                  <a:ea typeface="UD デジタル 教科書体 NK-B" panose="02020700000000000000" pitchFamily="18" charset="-128"/>
                </a:rPr>
                <a:t>）街づくりにグループ一体で取り組んでいます。</a:t>
              </a:r>
            </a:p>
          </p:txBody>
        </p:sp>
      </p:grpSp>
      <p:grpSp>
        <p:nvGrpSpPr>
          <p:cNvPr id="37" name="グループ化 36">
            <a:extLst>
              <a:ext uri="{FF2B5EF4-FFF2-40B4-BE49-F238E27FC236}">
                <a16:creationId xmlns:a16="http://schemas.microsoft.com/office/drawing/2014/main" id="{8284FE7B-E17F-781B-A29A-01263A488EEA}"/>
              </a:ext>
            </a:extLst>
          </p:cNvPr>
          <p:cNvGrpSpPr/>
          <p:nvPr/>
        </p:nvGrpSpPr>
        <p:grpSpPr>
          <a:xfrm>
            <a:off x="949324" y="4767284"/>
            <a:ext cx="5671185" cy="1285315"/>
            <a:chOff x="955674" y="4285638"/>
            <a:chExt cx="5671185" cy="1285315"/>
          </a:xfrm>
        </p:grpSpPr>
        <p:sp>
          <p:nvSpPr>
            <p:cNvPr id="29" name="テキスト ボックス 28">
              <a:extLst>
                <a:ext uri="{FF2B5EF4-FFF2-40B4-BE49-F238E27FC236}">
                  <a16:creationId xmlns:a16="http://schemas.microsoft.com/office/drawing/2014/main" id="{868D70A9-77E6-79E8-B587-4D483BB9AE5E}"/>
                </a:ext>
              </a:extLst>
            </p:cNvPr>
            <p:cNvSpPr txBox="1"/>
            <p:nvPr/>
          </p:nvSpPr>
          <p:spPr>
            <a:xfrm>
              <a:off x="955674" y="4285638"/>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教材①のキーワード</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カーボンニュートラル</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p:txBody>
        </p:sp>
        <p:sp>
          <p:nvSpPr>
            <p:cNvPr id="31" name="テキスト ボックス 30">
              <a:extLst>
                <a:ext uri="{FF2B5EF4-FFF2-40B4-BE49-F238E27FC236}">
                  <a16:creationId xmlns:a16="http://schemas.microsoft.com/office/drawing/2014/main" id="{F23CF8FC-7080-4CF4-F090-AD3F5CA9C58D}"/>
                </a:ext>
              </a:extLst>
            </p:cNvPr>
            <p:cNvSpPr txBox="1"/>
            <p:nvPr/>
          </p:nvSpPr>
          <p:spPr>
            <a:xfrm>
              <a:off x="1063571" y="4601457"/>
              <a:ext cx="5537254" cy="969496"/>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温室効果ガス（主に二酸化炭素）の「排出量」から、森林などによる「吸収量」を差し引いて、全体として「実質ゼロ」にすることです。日本政府は</a:t>
              </a:r>
              <a:r>
                <a:rPr lang="en-US" altLang="ja-JP" sz="1100">
                  <a:latin typeface="UD デジタル 教科書体 NK-B" panose="02020700000000000000" pitchFamily="18" charset="-128"/>
                  <a:ea typeface="UD デジタル 教科書体 NK-B" panose="02020700000000000000" pitchFamily="18" charset="-128"/>
                  <a:cs typeface="SimSun"/>
                </a:rPr>
                <a:t>2050</a:t>
              </a:r>
              <a:r>
                <a:rPr lang="ja-JP" altLang="en-US" sz="1100">
                  <a:latin typeface="UD デジタル 教科書体 NK-B" panose="02020700000000000000" pitchFamily="18" charset="-128"/>
                  <a:ea typeface="UD デジタル 教科書体 NK-B" panose="02020700000000000000" pitchFamily="18" charset="-128"/>
                  <a:cs typeface="SimSun"/>
                </a:rPr>
                <a:t>年までの達成を世界に宣言しており、これからの社会を生きる世代にとって最重要のキーワードとなります。</a:t>
              </a:r>
              <a:endParaRPr lang="en-US" altLang="ja-JP" sz="11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100">
                  <a:latin typeface="UD デジタル 教科書体 NK-B" panose="02020700000000000000" pitchFamily="18" charset="-128"/>
                  <a:ea typeface="UD デジタル 教科書体 NK-B" panose="02020700000000000000" pitchFamily="18" charset="-128"/>
                  <a:cs typeface="SimSun"/>
                </a:rPr>
                <a:t>本教材では、</a:t>
              </a:r>
              <a:r>
                <a:rPr lang="en-US" altLang="ja-JP" sz="1100">
                  <a:latin typeface="UD デジタル 教科書体 NK-B" panose="02020700000000000000" pitchFamily="18" charset="-128"/>
                  <a:ea typeface="UD デジタル 教科書体 NK-B" panose="02020700000000000000" pitchFamily="18" charset="-128"/>
                  <a:cs typeface="SimSun"/>
                </a:rPr>
                <a:t>CO</a:t>
              </a:r>
              <a:r>
                <a:rPr lang="en-US" altLang="ja-JP" sz="1000">
                  <a:latin typeface="UD デジタル 教科書体 NK-B" panose="02020700000000000000" pitchFamily="18" charset="-128"/>
                  <a:ea typeface="UD デジタル 教科書体 NK-B" panose="02020700000000000000" pitchFamily="18" charset="-128"/>
                  <a:cs typeface="SimSun"/>
                </a:rPr>
                <a:t>2</a:t>
              </a:r>
              <a:r>
                <a:rPr lang="ja-JP" altLang="en-US" sz="1100">
                  <a:latin typeface="UD デジタル 教科書体 NK-B" panose="02020700000000000000" pitchFamily="18" charset="-128"/>
                  <a:ea typeface="UD デジタル 教科書体 NK-B" panose="02020700000000000000" pitchFamily="18" charset="-128"/>
                  <a:cs typeface="SimSun"/>
                </a:rPr>
                <a:t>を単に減らすだけでなく、回収して資源としてポジティブに「活かす」最新の取り組み（カーボンマイナス）についても触れています。</a:t>
              </a:r>
              <a:endParaRPr lang="en-US" altLang="ja-JP" sz="1100">
                <a:latin typeface="UD デジタル 教科書体 NK-B" panose="02020700000000000000" pitchFamily="18" charset="-128"/>
                <a:ea typeface="UD デジタル 教科書体 NK-B" panose="02020700000000000000" pitchFamily="18" charset="-128"/>
                <a:cs typeface="SimSun"/>
              </a:endParaRPr>
            </a:p>
          </p:txBody>
        </p:sp>
      </p:grpSp>
      <p:grpSp>
        <p:nvGrpSpPr>
          <p:cNvPr id="36" name="グループ化 35">
            <a:extLst>
              <a:ext uri="{FF2B5EF4-FFF2-40B4-BE49-F238E27FC236}">
                <a16:creationId xmlns:a16="http://schemas.microsoft.com/office/drawing/2014/main" id="{13E96683-B78F-B8A8-ABFC-EDB564124061}"/>
              </a:ext>
            </a:extLst>
          </p:cNvPr>
          <p:cNvGrpSpPr/>
          <p:nvPr/>
        </p:nvGrpSpPr>
        <p:grpSpPr>
          <a:xfrm>
            <a:off x="949324" y="6034311"/>
            <a:ext cx="5671185" cy="593629"/>
            <a:chOff x="949324" y="5993071"/>
            <a:chExt cx="5671185" cy="593629"/>
          </a:xfrm>
        </p:grpSpPr>
        <p:sp>
          <p:nvSpPr>
            <p:cNvPr id="32" name="テキスト ボックス 31">
              <a:extLst>
                <a:ext uri="{FF2B5EF4-FFF2-40B4-BE49-F238E27FC236}">
                  <a16:creationId xmlns:a16="http://schemas.microsoft.com/office/drawing/2014/main" id="{3D005164-101E-F873-35B5-A4558B50DC33}"/>
                </a:ext>
              </a:extLst>
            </p:cNvPr>
            <p:cNvSpPr txBox="1"/>
            <p:nvPr/>
          </p:nvSpPr>
          <p:spPr>
            <a:xfrm>
              <a:off x="949324" y="5993071"/>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教材①のワーク</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p>
          </p:txBody>
        </p:sp>
        <p:sp>
          <p:nvSpPr>
            <p:cNvPr id="33" name="テキスト ボックス 32">
              <a:extLst>
                <a:ext uri="{FF2B5EF4-FFF2-40B4-BE49-F238E27FC236}">
                  <a16:creationId xmlns:a16="http://schemas.microsoft.com/office/drawing/2014/main" id="{1BF22822-5E4B-7796-FCB5-D14EAC15F5E1}"/>
                </a:ext>
              </a:extLst>
            </p:cNvPr>
            <p:cNvSpPr txBox="1"/>
            <p:nvPr/>
          </p:nvSpPr>
          <p:spPr>
            <a:xfrm>
              <a:off x="1057221" y="6309701"/>
              <a:ext cx="5537254" cy="276999"/>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■テーマ</a:t>
              </a:r>
              <a:r>
                <a:rPr lang="en-US" altLang="ja-JP" sz="1200">
                  <a:latin typeface="UD デジタル 教科書体 NK-B" panose="02020700000000000000" pitchFamily="18" charset="-128"/>
                  <a:ea typeface="UD デジタル 教科書体 NK-B" panose="02020700000000000000" pitchFamily="18" charset="-128"/>
                  <a:cs typeface="SimSun"/>
                </a:rPr>
                <a:t>『2050</a:t>
              </a:r>
              <a:r>
                <a:rPr lang="ja-JP" altLang="en-US" sz="1200">
                  <a:latin typeface="UD デジタル 教科書体 NK-B" panose="02020700000000000000" pitchFamily="18" charset="-128"/>
                  <a:ea typeface="UD デジタル 教科書体 NK-B" panose="02020700000000000000" pitchFamily="18" charset="-128"/>
                  <a:cs typeface="SimSun"/>
                </a:rPr>
                <a:t>年の「</a:t>
              </a:r>
              <a:r>
                <a:rPr lang="en-US" altLang="ja-JP" sz="1200">
                  <a:latin typeface="UD デジタル 教科書体 NK-B" panose="02020700000000000000" pitchFamily="18" charset="-128"/>
                  <a:ea typeface="UD デジタル 教科書体 NK-B" panose="02020700000000000000" pitchFamily="18" charset="-128"/>
                  <a:cs typeface="SimSun"/>
                </a:rPr>
                <a:t>CO</a:t>
              </a:r>
              <a:r>
                <a:rPr lang="en-US" altLang="ja-JP" sz="1050">
                  <a:latin typeface="UD デジタル 教科書体 NK-B" panose="02020700000000000000" pitchFamily="18" charset="-128"/>
                  <a:ea typeface="UD デジタル 教科書体 NK-B" panose="02020700000000000000" pitchFamily="18" charset="-128"/>
                  <a:cs typeface="SimSun"/>
                </a:rPr>
                <a:t>2</a:t>
              </a:r>
              <a:r>
                <a:rPr lang="ja-JP" altLang="en-US" sz="1200">
                  <a:latin typeface="UD デジタル 教科書体 NK-B" panose="02020700000000000000" pitchFamily="18" charset="-128"/>
                  <a:ea typeface="UD デジタル 教科書体 NK-B" panose="02020700000000000000" pitchFamily="18" charset="-128"/>
                  <a:cs typeface="SimSun"/>
                </a:rPr>
                <a:t>ゼロ」の新しい日常</a:t>
              </a:r>
              <a:r>
                <a:rPr lang="en-US" altLang="ja-JP" sz="1200">
                  <a:latin typeface="UD デジタル 教科書体 NK-B" panose="02020700000000000000" pitchFamily="18" charset="-128"/>
                  <a:ea typeface="UD デジタル 教科書体 NK-B" panose="02020700000000000000" pitchFamily="18" charset="-128"/>
                  <a:cs typeface="SimSun"/>
                </a:rPr>
                <a:t>』</a:t>
              </a:r>
              <a:r>
                <a:rPr lang="ja-JP" altLang="en-US" sz="1200">
                  <a:latin typeface="UD デジタル 教科書体 NK-B" panose="02020700000000000000" pitchFamily="18" charset="-128"/>
                  <a:ea typeface="UD デジタル 教科書体 NK-B" panose="02020700000000000000" pitchFamily="18" charset="-128"/>
                  <a:cs typeface="SimSun"/>
                </a:rPr>
                <a:t> </a:t>
              </a:r>
            </a:p>
          </p:txBody>
        </p:sp>
      </p:grpSp>
      <p:pic>
        <p:nvPicPr>
          <p:cNvPr id="35" name="図 34" descr="図形&#10;&#10;AI 生成コンテンツは誤りを含む可能性があります。">
            <a:extLst>
              <a:ext uri="{FF2B5EF4-FFF2-40B4-BE49-F238E27FC236}">
                <a16:creationId xmlns:a16="http://schemas.microsoft.com/office/drawing/2014/main" id="{014E5176-06E4-F86C-E17E-A5889C4FC6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8500" y="9376385"/>
            <a:ext cx="2205814" cy="454901"/>
          </a:xfrm>
          <a:prstGeom prst="rect">
            <a:avLst/>
          </a:prstGeom>
        </p:spPr>
      </p:pic>
      <p:sp>
        <p:nvSpPr>
          <p:cNvPr id="39" name="スライド番号プレースホルダー 1">
            <a:extLst>
              <a:ext uri="{FF2B5EF4-FFF2-40B4-BE49-F238E27FC236}">
                <a16:creationId xmlns:a16="http://schemas.microsoft.com/office/drawing/2014/main" id="{9F51DCBC-CDD7-F34D-E983-BE8425FD809E}"/>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7</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pic>
        <p:nvPicPr>
          <p:cNvPr id="13" name="図 12">
            <a:extLst>
              <a:ext uri="{FF2B5EF4-FFF2-40B4-BE49-F238E27FC236}">
                <a16:creationId xmlns:a16="http://schemas.microsoft.com/office/drawing/2014/main" id="{6DCBEFE5-17F4-9822-A1D7-17003CC67954}"/>
              </a:ext>
            </a:extLst>
          </p:cNvPr>
          <p:cNvPicPr>
            <a:picLocks noChangeAspect="1"/>
          </p:cNvPicPr>
          <p:nvPr/>
        </p:nvPicPr>
        <p:blipFill>
          <a:blip r:embed="rId4"/>
          <a:srcRect l="9173" t="29781" r="9274" b="17864"/>
          <a:stretch>
            <a:fillRect/>
          </a:stretch>
        </p:blipFill>
        <p:spPr>
          <a:xfrm>
            <a:off x="1082515" y="6663171"/>
            <a:ext cx="4971840" cy="1795401"/>
          </a:xfrm>
          <a:prstGeom prst="rect">
            <a:avLst/>
          </a:prstGeom>
        </p:spPr>
      </p:pic>
      <p:sp>
        <p:nvSpPr>
          <p:cNvPr id="6" name="四角形: 角を丸くする 5">
            <a:extLst>
              <a:ext uri="{FF2B5EF4-FFF2-40B4-BE49-F238E27FC236}">
                <a16:creationId xmlns:a16="http://schemas.microsoft.com/office/drawing/2014/main" id="{2BCF4AF2-D0B5-4162-B505-2C2A5F1B90BB}"/>
              </a:ext>
            </a:extLst>
          </p:cNvPr>
          <p:cNvSpPr/>
          <p:nvPr/>
        </p:nvSpPr>
        <p:spPr>
          <a:xfrm>
            <a:off x="2254250" y="2905651"/>
            <a:ext cx="1270000" cy="199384"/>
          </a:xfrm>
          <a:prstGeom prst="roundRect">
            <a:avLst/>
          </a:prstGeom>
          <a:solidFill>
            <a:srgbClr val="FF6699"/>
          </a:solidFill>
          <a:ln>
            <a:solidFill>
              <a:srgbClr val="FF66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latin typeface="BIZ UDPゴシック" panose="020B0400000000000000" pitchFamily="50" charset="-128"/>
                <a:ea typeface="BIZ UDPゴシック" panose="020B0400000000000000" pitchFamily="50" charset="-128"/>
              </a:rPr>
              <a:t>動画視聴約</a:t>
            </a:r>
            <a:r>
              <a:rPr kumimoji="1" lang="en-US" altLang="ja-JP" sz="1100" b="1">
                <a:latin typeface="BIZ UDPゴシック" panose="020B0400000000000000" pitchFamily="50" charset="-128"/>
                <a:ea typeface="BIZ UDPゴシック" panose="020B0400000000000000" pitchFamily="50" charset="-128"/>
              </a:rPr>
              <a:t>14</a:t>
            </a:r>
            <a:r>
              <a:rPr kumimoji="1" lang="ja-JP" altLang="en-US" sz="1100" b="1">
                <a:latin typeface="BIZ UDPゴシック" panose="020B0400000000000000" pitchFamily="50" charset="-128"/>
                <a:ea typeface="BIZ UDPゴシック" panose="020B0400000000000000" pitchFamily="50" charset="-128"/>
              </a:rPr>
              <a:t>分</a:t>
            </a:r>
          </a:p>
        </p:txBody>
      </p:sp>
      <p:sp>
        <p:nvSpPr>
          <p:cNvPr id="7" name="正方形/長方形 6">
            <a:extLst>
              <a:ext uri="{FF2B5EF4-FFF2-40B4-BE49-F238E27FC236}">
                <a16:creationId xmlns:a16="http://schemas.microsoft.com/office/drawing/2014/main" id="{6281F070-754B-B754-41CC-E8A40BE8FDA8}"/>
              </a:ext>
            </a:extLst>
          </p:cNvPr>
          <p:cNvSpPr/>
          <p:nvPr/>
        </p:nvSpPr>
        <p:spPr>
          <a:xfrm>
            <a:off x="1082516" y="4103025"/>
            <a:ext cx="5631798" cy="506658"/>
          </a:xfrm>
          <a:prstGeom prst="rect">
            <a:avLst/>
          </a:prstGeom>
          <a:solidFill>
            <a:schemeClr val="bg1"/>
          </a:solidFill>
          <a:ln w="127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（動画の補足）</a:t>
            </a:r>
            <a:endPar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endParaRPr>
          </a:p>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①適切に間伐を行うことは、若木の成長を促すだけでなく、森の奥まで光や風が届くようになることで、森林全体の環境や生物多様性の回復にもつながります。</a:t>
            </a:r>
          </a:p>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②</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2050</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年に</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50</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億人が水不足になるという予測は、</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2050</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年までに世界で</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50</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億人以上の人々が</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『1</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年のうち少なくとも</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1</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ヶ月は水を十分に利用できない状況</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に陥るという、国際機関の報告に基づいています。</a:t>
            </a:r>
          </a:p>
        </p:txBody>
      </p:sp>
    </p:spTree>
    <p:extLst>
      <p:ext uri="{BB962C8B-B14F-4D97-AF65-F5344CB8AC3E}">
        <p14:creationId xmlns:p14="http://schemas.microsoft.com/office/powerpoint/2010/main" val="2178047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B5DC1-0E5B-53CB-2B16-ADF52F7BFBAD}"/>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7878D54C-2028-022B-A539-29C509739473}"/>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latin typeface="UD デジタル 教科書体 NK-B" panose="02020700000000000000" pitchFamily="18" charset="-128"/>
                <a:ea typeface="UD デジタル 教科書体 NK-B" panose="02020700000000000000" pitchFamily="18" charset="-128"/>
              </a:rPr>
              <a:t>本教材は、</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年に横浜で開催される「</a:t>
            </a:r>
            <a:r>
              <a:rPr lang="en-US" altLang="ja-JP">
                <a:latin typeface="UD デジタル 教科書体 NK-B" panose="02020700000000000000" pitchFamily="18" charset="-128"/>
                <a:ea typeface="UD デジタル 教科書体 NK-B" panose="02020700000000000000" pitchFamily="18" charset="-128"/>
              </a:rPr>
              <a:t>GREEN×EXPO 2027</a:t>
            </a:r>
            <a:r>
              <a:rPr lang="ja-JP" altLang="en-US">
                <a:latin typeface="UD デジタル 教科書体 NK-B" panose="02020700000000000000" pitchFamily="18" charset="-128"/>
                <a:ea typeface="UD デジタル 教科書体 NK-B" panose="02020700000000000000" pitchFamily="18" charset="-128"/>
              </a:rPr>
              <a:t>（国際園芸博覧会）」を題材に、これからの持続可能な社会を生きる高校生たちが「地球の未来」を自分事として考えるための特別授業プログラムです。</a:t>
            </a:r>
          </a:p>
          <a:p>
            <a:r>
              <a:rPr lang="ja-JP" altLang="en-US">
                <a:latin typeface="UD デジタル 教科書体 NK-B" panose="02020700000000000000" pitchFamily="18" charset="-128"/>
                <a:ea typeface="UD デジタル 教科書体 NK-B" panose="02020700000000000000" pitchFamily="18" charset="-128"/>
              </a:rPr>
              <a:t>地球の</a:t>
            </a:r>
            <a:r>
              <a:rPr lang="en-US" altLang="ja-JP">
                <a:latin typeface="UD デジタル 教科書体 NK-B" panose="02020700000000000000" pitchFamily="18" charset="-128"/>
                <a:ea typeface="UD デジタル 教科書体 NK-B" panose="02020700000000000000" pitchFamily="18" charset="-128"/>
              </a:rPr>
              <a:t>SOS</a:t>
            </a:r>
            <a:r>
              <a:rPr lang="ja-JP" altLang="en-US">
                <a:latin typeface="UD デジタル 教科書体 NK-B" panose="02020700000000000000" pitchFamily="18" charset="-128"/>
                <a:ea typeface="UD デジタル 教科書体 NK-B" panose="02020700000000000000" pitchFamily="18" charset="-128"/>
              </a:rPr>
              <a:t>を解決するための重要な</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つのキーワード（カーボンニュートラル、ネイチャーポジティブ、</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、サーキュラーエコノミー）をベースに、協力企業のリアルな取り組み映像から学ぶ、以下の全</a:t>
            </a:r>
            <a:r>
              <a:rPr lang="en-US" altLang="ja-JP">
                <a:latin typeface="UD デジタル 教科書体 NK-B" panose="02020700000000000000" pitchFamily="18" charset="-128"/>
                <a:ea typeface="UD デジタル 教科書体 NK-B" panose="02020700000000000000" pitchFamily="18" charset="-128"/>
              </a:rPr>
              <a:t>4</a:t>
            </a:r>
            <a:r>
              <a:rPr lang="ja-JP" altLang="en-US">
                <a:latin typeface="UD デジタル 教科書体 NK-B" panose="02020700000000000000" pitchFamily="18" charset="-128"/>
                <a:ea typeface="UD デジタル 教科書体 NK-B" panose="02020700000000000000" pitchFamily="18" charset="-128"/>
              </a:rPr>
              <a:t>テーマをご用意しました。生徒の興味関心や学校の探究テーマに合わせて自由に選択していただけます。</a:t>
            </a:r>
          </a:p>
          <a:p>
            <a:r>
              <a:rPr lang="ja-JP" altLang="en-US" b="1">
                <a:latin typeface="UD デジタル 教科書体 NK-B" panose="02020700000000000000" pitchFamily="18" charset="-128"/>
                <a:ea typeface="UD デジタル 教科書体 NK-B" panose="02020700000000000000" pitchFamily="18" charset="-128"/>
              </a:rPr>
              <a:t>教材① 東急グループ</a:t>
            </a:r>
            <a:r>
              <a:rPr lang="ja-JP" altLang="en-US">
                <a:latin typeface="UD デジタル 教科書体 NK-B" panose="02020700000000000000" pitchFamily="18" charset="-128"/>
                <a:ea typeface="UD デジタル 教科書体 NK-B" panose="02020700000000000000" pitchFamily="18" charset="-128"/>
              </a:rPr>
              <a:t> </a:t>
            </a:r>
            <a:r>
              <a:rPr lang="en-US" altLang="ja-JP">
                <a:latin typeface="UD デジタル 教科書体 NK-B" panose="02020700000000000000" pitchFamily="18" charset="-128"/>
                <a:ea typeface="UD デジタル 教科書体 NK-B" panose="02020700000000000000" pitchFamily="18" charset="-128"/>
              </a:rPr>
              <a:t>CO2</a:t>
            </a:r>
            <a:r>
              <a:rPr lang="ja-JP" altLang="en-US">
                <a:latin typeface="UD デジタル 教科書体 NK-B" panose="02020700000000000000" pitchFamily="18" charset="-128"/>
                <a:ea typeface="UD デジタル 教科書体 NK-B" panose="02020700000000000000" pitchFamily="18" charset="-128"/>
              </a:rPr>
              <a:t>を「出す」から「活かす」へ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カーボンニュートラルで描く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教材② 清水建設</a:t>
            </a:r>
            <a:r>
              <a:rPr lang="ja-JP" altLang="en-US">
                <a:latin typeface="UD デジタル 教科書体 NK-B" panose="02020700000000000000" pitchFamily="18" charset="-128"/>
                <a:ea typeface="UD デジタル 教科書体 NK-B" panose="02020700000000000000" pitchFamily="18" charset="-128"/>
              </a:rPr>
              <a:t> 自然を「守る」から「増やす」時代へ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ネイチャーポジティブなまちづくりと</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教材③ 明治グループ</a:t>
            </a:r>
            <a:r>
              <a:rPr lang="ja-JP" altLang="en-US">
                <a:latin typeface="UD デジタル 教科書体 NK-B" panose="02020700000000000000" pitchFamily="18" charset="-128"/>
                <a:ea typeface="UD デジタル 教科書体 NK-B" panose="02020700000000000000" pitchFamily="18" charset="-128"/>
              </a:rPr>
              <a:t> 「管理する」から「寄り添う」酪農へ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自然</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テクノロジー（</a:t>
            </a:r>
            <a:r>
              <a:rPr lang="en-US" altLang="ja-JP">
                <a:latin typeface="UD デジタル 教科書体 NK-B" panose="02020700000000000000" pitchFamily="18" charset="-128"/>
                <a:ea typeface="UD デジタル 教科書体 NK-B" panose="02020700000000000000" pitchFamily="18" charset="-128"/>
              </a:rPr>
              <a:t>NbS</a:t>
            </a:r>
            <a:r>
              <a:rPr lang="ja-JP" altLang="en-US">
                <a:latin typeface="UD デジタル 教科書体 NK-B" panose="02020700000000000000" pitchFamily="18" charset="-128"/>
                <a:ea typeface="UD デジタル 教科書体 NK-B" panose="02020700000000000000" pitchFamily="18" charset="-128"/>
              </a:rPr>
              <a:t>）で描く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年の食と農</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b="1">
                <a:latin typeface="UD デジタル 教科書体 NK-B" panose="02020700000000000000" pitchFamily="18" charset="-128"/>
                <a:ea typeface="UD デジタル 教科書体 NK-B" panose="02020700000000000000" pitchFamily="18" charset="-128"/>
              </a:rPr>
              <a:t>教材④ 大和グループ</a:t>
            </a:r>
            <a:r>
              <a:rPr lang="ja-JP" altLang="en-US">
                <a:latin typeface="UD デジタル 教科書体 NK-B" panose="02020700000000000000" pitchFamily="18" charset="-128"/>
                <a:ea typeface="UD デジタル 教科書体 NK-B" panose="02020700000000000000" pitchFamily="18" charset="-128"/>
              </a:rPr>
              <a:t> 建物を「壊す」から「活かし継ぐ」社会へ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サーキュラー建築で描く</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年の暮らし</a:t>
            </a:r>
            <a:r>
              <a:rPr lang="en-US" altLang="ja-JP">
                <a:latin typeface="UD デジタル 教科書体 NK-B" panose="02020700000000000000" pitchFamily="18" charset="-128"/>
                <a:ea typeface="UD デジタル 教科書体 NK-B" panose="02020700000000000000" pitchFamily="18" charset="-128"/>
              </a:rPr>
              <a:t>〜</a:t>
            </a:r>
          </a:p>
          <a:p>
            <a:r>
              <a:rPr lang="ja-JP" altLang="en-US">
                <a:latin typeface="UD デジタル 教科書体 NK-B" panose="02020700000000000000" pitchFamily="18" charset="-128"/>
                <a:ea typeface="UD デジタル 教科書体 NK-B" panose="02020700000000000000" pitchFamily="18" charset="-128"/>
              </a:rPr>
              <a:t>本プログラムは、多忙な先生方が準備の負担なく実施できるよう、</a:t>
            </a:r>
            <a:r>
              <a:rPr lang="en-US" altLang="ja-JP">
                <a:latin typeface="UD デジタル 教科書体 NK-B" panose="02020700000000000000" pitchFamily="18" charset="-128"/>
                <a:ea typeface="UD デジタル 教科書体 NK-B" panose="02020700000000000000" pitchFamily="18" charset="-128"/>
              </a:rPr>
              <a:t>1</a:t>
            </a:r>
            <a:r>
              <a:rPr lang="ja-JP" altLang="en-US">
                <a:latin typeface="UD デジタル 教科書体 NK-B" panose="02020700000000000000" pitchFamily="18" charset="-128"/>
                <a:ea typeface="UD デジタル 教科書体 NK-B" panose="02020700000000000000" pitchFamily="18" charset="-128"/>
              </a:rPr>
              <a:t>コマ（</a:t>
            </a:r>
            <a:r>
              <a:rPr lang="en-US" altLang="ja-JP">
                <a:latin typeface="UD デジタル 教科書体 NK-B" panose="02020700000000000000" pitchFamily="18" charset="-128"/>
                <a:ea typeface="UD デジタル 教科書体 NK-B" panose="02020700000000000000" pitchFamily="18" charset="-128"/>
              </a:rPr>
              <a:t>50</a:t>
            </a:r>
            <a:r>
              <a:rPr lang="ja-JP" altLang="en-US">
                <a:latin typeface="UD デジタル 教科書体 NK-B" panose="02020700000000000000" pitchFamily="18" charset="-128"/>
                <a:ea typeface="UD デジタル 教科書体 NK-B" panose="02020700000000000000" pitchFamily="18" charset="-128"/>
              </a:rPr>
              <a:t>分）で完結する「スライド（動画リンク付き）」「進行用台本」「生徒用ワークシート」をセットでご提供しています。授業内では、インプットだけでなく、生徒同士の対話を通じて</a:t>
            </a:r>
            <a:r>
              <a:rPr lang="en-US" altLang="ja-JP">
                <a:latin typeface="UD デジタル 教科書体 NK-B" panose="02020700000000000000" pitchFamily="18" charset="-128"/>
                <a:ea typeface="UD デジタル 教科書体 NK-B" panose="02020700000000000000" pitchFamily="18" charset="-128"/>
              </a:rPr>
              <a:t>2050</a:t>
            </a:r>
            <a:r>
              <a:rPr lang="ja-JP" altLang="en-US">
                <a:latin typeface="UD デジタル 教科書体 NK-B" panose="02020700000000000000" pitchFamily="18" charset="-128"/>
                <a:ea typeface="UD デジタル 教科書体 NK-B" panose="02020700000000000000" pitchFamily="18" charset="-128"/>
              </a:rPr>
              <a:t>年の風景をデザインするワークショップも取り入れています。</a:t>
            </a:r>
          </a:p>
          <a:p>
            <a:r>
              <a:rPr lang="ja-JP" altLang="en-US">
                <a:latin typeface="UD デジタル 教科書体 NK-B" panose="02020700000000000000" pitchFamily="18" charset="-128"/>
                <a:ea typeface="UD デジタル 教科書体 NK-B" panose="02020700000000000000" pitchFamily="18" charset="-128"/>
              </a:rPr>
              <a:t>また、スライドは</a:t>
            </a:r>
            <a:r>
              <a:rPr lang="en-US" altLang="ja-JP">
                <a:latin typeface="UD デジタル 教科書体 NK-B" panose="02020700000000000000" pitchFamily="18" charset="-128"/>
                <a:ea typeface="UD デジタル 教科書体 NK-B" panose="02020700000000000000" pitchFamily="18" charset="-128"/>
              </a:rPr>
              <a:t>PowerPoint</a:t>
            </a:r>
            <a:r>
              <a:rPr lang="ja-JP" altLang="en-US">
                <a:latin typeface="UD デジタル 教科書体 NK-B" panose="02020700000000000000" pitchFamily="18" charset="-128"/>
                <a:ea typeface="UD デジタル 教科書体 NK-B" panose="02020700000000000000" pitchFamily="18" charset="-128"/>
              </a:rPr>
              <a:t>形式で無料でダウンロード可能です。学校の実態や生徒のレベル、地域の特性に合わせて、スライド内容を自由に追加・修正してご活用いただけます。 （</a:t>
            </a:r>
            <a:r>
              <a:rPr lang="en-US" altLang="ja-JP">
                <a:latin typeface="UD デジタル 教科書体 NK-B" panose="02020700000000000000" pitchFamily="18" charset="-128"/>
                <a:ea typeface="UD デジタル 教科書体 NK-B" panose="02020700000000000000" pitchFamily="18" charset="-128"/>
              </a:rPr>
              <a:t>※</a:t>
            </a:r>
            <a:r>
              <a:rPr lang="ja-JP" altLang="en-US">
                <a:latin typeface="UD デジタル 教科書体 NK-B" panose="02020700000000000000" pitchFamily="18" charset="-128"/>
                <a:ea typeface="UD デジタル 教科書体 NK-B" panose="02020700000000000000" pitchFamily="18" charset="-128"/>
              </a:rPr>
              <a:t>本教材の著作権は、公益社団法人</a:t>
            </a:r>
            <a:r>
              <a:rPr lang="en-US" altLang="ja-JP">
                <a:latin typeface="UD デジタル 教科書体 NK-B" panose="02020700000000000000" pitchFamily="18" charset="-128"/>
                <a:ea typeface="UD デジタル 教科書体 NK-B" panose="02020700000000000000" pitchFamily="18" charset="-128"/>
              </a:rPr>
              <a:t>2027</a:t>
            </a:r>
            <a:r>
              <a:rPr lang="ja-JP" altLang="en-US">
                <a:latin typeface="UD デジタル 教科書体 NK-B" panose="02020700000000000000" pitchFamily="18" charset="-128"/>
                <a:ea typeface="UD デジタル 教科書体 NK-B" panose="02020700000000000000" pitchFamily="18" charset="-128"/>
              </a:rPr>
              <a:t>年国際園芸博覧会協会に帰属します。）</a:t>
            </a:r>
          </a:p>
        </p:txBody>
      </p:sp>
      <p:sp>
        <p:nvSpPr>
          <p:cNvPr id="2" name="object 9">
            <a:extLst>
              <a:ext uri="{FF2B5EF4-FFF2-40B4-BE49-F238E27FC236}">
                <a16:creationId xmlns:a16="http://schemas.microsoft.com/office/drawing/2014/main" id="{9A40B5E3-9C7E-E37A-3ADE-B70F854DD51B}"/>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D33287D0-FBD7-67FC-DE17-3E7599D410B5}"/>
              </a:ext>
            </a:extLst>
          </p:cNvPr>
          <p:cNvSpPr>
            <a:spLocks noGrp="1"/>
          </p:cNvSpPr>
          <p:nvPr>
            <p:ph type="title"/>
          </p:nvPr>
        </p:nvSpPr>
        <p:spPr>
          <a:xfrm>
            <a:off x="1263650" y="586451"/>
            <a:ext cx="5029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2. </a:t>
            </a:r>
            <a:r>
              <a:rPr lang="ja-JP" altLang="en-US">
                <a:latin typeface="UD デジタル 教科書体 NK-B" panose="02020700000000000000" pitchFamily="18" charset="-128"/>
                <a:ea typeface="UD デジタル 教科書体 NK-B" panose="02020700000000000000" pitchFamily="18" charset="-128"/>
              </a:rPr>
              <a:t>教材について</a:t>
            </a:r>
          </a:p>
        </p:txBody>
      </p:sp>
      <p:sp>
        <p:nvSpPr>
          <p:cNvPr id="4" name="object 15">
            <a:extLst>
              <a:ext uri="{FF2B5EF4-FFF2-40B4-BE49-F238E27FC236}">
                <a16:creationId xmlns:a16="http://schemas.microsoft.com/office/drawing/2014/main" id="{AC10B125-553F-BC8A-5E8B-9EAD01024588}"/>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K-B" panose="02020700000000000000" pitchFamily="18" charset="-128"/>
                <a:ea typeface="UD デジタル 教科書体 NK-B" panose="02020700000000000000" pitchFamily="18" charset="-128"/>
                <a:cs typeface="BIZ UDPGothic"/>
              </a:rPr>
              <a:t>■教材②</a:t>
            </a:r>
          </a:p>
        </p:txBody>
      </p:sp>
      <p:sp>
        <p:nvSpPr>
          <p:cNvPr id="5" name="四角形: 角を丸くする 4">
            <a:extLst>
              <a:ext uri="{FF2B5EF4-FFF2-40B4-BE49-F238E27FC236}">
                <a16:creationId xmlns:a16="http://schemas.microsoft.com/office/drawing/2014/main" id="{13A8C287-49A9-F16B-A28B-825F5ED39849}"/>
              </a:ext>
            </a:extLst>
          </p:cNvPr>
          <p:cNvSpPr/>
          <p:nvPr/>
        </p:nvSpPr>
        <p:spPr>
          <a:xfrm>
            <a:off x="1063570" y="1573480"/>
            <a:ext cx="5563289" cy="1028274"/>
          </a:xfrm>
          <a:prstGeom prst="roundRect">
            <a:avLst>
              <a:gd name="adj" fmla="val 11705"/>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ja-JP" altLang="en-US"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自然を「守る」から「増やす」時代へ</a:t>
            </a:r>
            <a:endParaRPr kumimoji="1" lang="en-US" altLang="ja-JP"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a:t>
            </a:r>
            <a:r>
              <a:rPr kumimoji="1" lang="ja-JP" altLang="en-US"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ネイチャーポジティブなまちづくりと</a:t>
            </a: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2050</a:t>
            </a:r>
            <a:r>
              <a:rPr kumimoji="1" lang="ja-JP" altLang="en-US"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年の風景</a:t>
            </a: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a:t>
            </a:r>
          </a:p>
          <a:p>
            <a:pPr algn="ctr"/>
            <a:endParaRPr kumimoji="1" lang="ja-JP" altLang="en-US" dirty="0">
              <a:latin typeface="UD デジタル 教科書体 NK-B" panose="02020700000000000000" pitchFamily="18" charset="-128"/>
              <a:ea typeface="UD デジタル 教科書体 NK-B" panose="02020700000000000000" pitchFamily="18" charset="-128"/>
            </a:endParaRPr>
          </a:p>
        </p:txBody>
      </p:sp>
      <p:grpSp>
        <p:nvGrpSpPr>
          <p:cNvPr id="38" name="グループ化 37">
            <a:extLst>
              <a:ext uri="{FF2B5EF4-FFF2-40B4-BE49-F238E27FC236}">
                <a16:creationId xmlns:a16="http://schemas.microsoft.com/office/drawing/2014/main" id="{F3AEA0D9-77DF-B2F7-0C75-9DBE521FE940}"/>
              </a:ext>
            </a:extLst>
          </p:cNvPr>
          <p:cNvGrpSpPr/>
          <p:nvPr/>
        </p:nvGrpSpPr>
        <p:grpSpPr>
          <a:xfrm>
            <a:off x="949324" y="2847676"/>
            <a:ext cx="5671185" cy="1255349"/>
            <a:chOff x="955675" y="2847676"/>
            <a:chExt cx="5671185" cy="1255349"/>
          </a:xfrm>
        </p:grpSpPr>
        <p:sp>
          <p:nvSpPr>
            <p:cNvPr id="15" name="テキスト ボックス 14">
              <a:extLst>
                <a:ext uri="{FF2B5EF4-FFF2-40B4-BE49-F238E27FC236}">
                  <a16:creationId xmlns:a16="http://schemas.microsoft.com/office/drawing/2014/main" id="{54372C6E-6A93-E6B6-3875-B663E5118789}"/>
                </a:ext>
              </a:extLst>
            </p:cNvPr>
            <p:cNvSpPr txBox="1"/>
            <p:nvPr/>
          </p:nvSpPr>
          <p:spPr>
            <a:xfrm>
              <a:off x="955675" y="2847676"/>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教材の概要</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p>
          </p:txBody>
        </p:sp>
        <p:sp>
          <p:nvSpPr>
            <p:cNvPr id="10" name="テキスト ボックス 9">
              <a:extLst>
                <a:ext uri="{FF2B5EF4-FFF2-40B4-BE49-F238E27FC236}">
                  <a16:creationId xmlns:a16="http://schemas.microsoft.com/office/drawing/2014/main" id="{89EB45D7-53C5-0245-EC77-43CD1055D90B}"/>
                </a:ext>
              </a:extLst>
            </p:cNvPr>
            <p:cNvSpPr txBox="1"/>
            <p:nvPr/>
          </p:nvSpPr>
          <p:spPr>
            <a:xfrm>
              <a:off x="1063572" y="3164306"/>
              <a:ext cx="5537254" cy="938719"/>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東京駅からわずか</a:t>
              </a:r>
              <a:r>
                <a:rPr lang="en-US" altLang="ja-JP" sz="1100">
                  <a:latin typeface="UD デジタル 教科書体 NK-B" panose="02020700000000000000" pitchFamily="18" charset="-128"/>
                  <a:ea typeface="UD デジタル 教科書体 NK-B" panose="02020700000000000000" pitchFamily="18" charset="-128"/>
                  <a:cs typeface="SimSun"/>
                </a:rPr>
                <a:t>3.5km</a:t>
              </a:r>
              <a:r>
                <a:rPr lang="ja-JP" altLang="en-US" sz="1100">
                  <a:latin typeface="UD デジタル 教科書体 NK-B" panose="02020700000000000000" pitchFamily="18" charset="-128"/>
                  <a:ea typeface="UD デジタル 教科書体 NK-B" panose="02020700000000000000" pitchFamily="18" charset="-128"/>
                  <a:cs typeface="SimSun"/>
                </a:rPr>
                <a:t>の大都会。</a:t>
              </a:r>
              <a:endParaRPr lang="en-US" altLang="ja-JP" sz="11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100">
                  <a:latin typeface="UD デジタル 教科書体 NK-B" panose="02020700000000000000" pitchFamily="18" charset="-128"/>
                  <a:ea typeface="UD デジタル 教科書体 NK-B" panose="02020700000000000000" pitchFamily="18" charset="-128"/>
                  <a:cs typeface="SimSun"/>
                </a:rPr>
                <a:t>ここに、ゼロから作り上げた「再生の杜（ビオトープ）」があります。</a:t>
              </a:r>
            </a:p>
            <a:p>
              <a:pPr algn="just"/>
              <a:r>
                <a:rPr lang="ja-JP" altLang="en-US" sz="1100">
                  <a:latin typeface="UD デジタル 教科書体 NK-B" panose="02020700000000000000" pitchFamily="18" charset="-128"/>
                  <a:ea typeface="UD デジタル 教科書体 NK-B" panose="02020700000000000000" pitchFamily="18" charset="-128"/>
                  <a:cs typeface="SimSun"/>
                </a:rPr>
                <a:t>計算された技術と人の手による手入れで、今では絶滅危惧種が確認され、なんと野生のタヌキまで監視カメラに映るようになりました。建設技術と自然科学が融合した挑戦を通じて、人と自然が共生する未来を考えます。</a:t>
              </a:r>
            </a:p>
          </p:txBody>
        </p:sp>
      </p:grpSp>
      <p:grpSp>
        <p:nvGrpSpPr>
          <p:cNvPr id="30" name="グループ化 29">
            <a:extLst>
              <a:ext uri="{FF2B5EF4-FFF2-40B4-BE49-F238E27FC236}">
                <a16:creationId xmlns:a16="http://schemas.microsoft.com/office/drawing/2014/main" id="{AB524F8D-7E6B-980D-3477-B1AB8467E0F3}"/>
              </a:ext>
            </a:extLst>
          </p:cNvPr>
          <p:cNvGrpSpPr/>
          <p:nvPr/>
        </p:nvGrpSpPr>
        <p:grpSpPr>
          <a:xfrm>
            <a:off x="949324" y="8663848"/>
            <a:ext cx="5671185" cy="1591783"/>
            <a:chOff x="955674" y="4367732"/>
            <a:chExt cx="5671185" cy="1591783"/>
          </a:xfrm>
        </p:grpSpPr>
        <p:sp>
          <p:nvSpPr>
            <p:cNvPr id="16" name="テキスト ボックス 15">
              <a:extLst>
                <a:ext uri="{FF2B5EF4-FFF2-40B4-BE49-F238E27FC236}">
                  <a16:creationId xmlns:a16="http://schemas.microsoft.com/office/drawing/2014/main" id="{DC689CB2-56F3-0134-3CB5-4C658C435716}"/>
                </a:ext>
              </a:extLst>
            </p:cNvPr>
            <p:cNvSpPr txBox="1"/>
            <p:nvPr/>
          </p:nvSpPr>
          <p:spPr>
            <a:xfrm>
              <a:off x="955674" y="4367732"/>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協力企業のご紹介</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清水建設株式会社</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p:txBody>
        </p:sp>
        <p:sp>
          <p:nvSpPr>
            <p:cNvPr id="27" name="テキスト ボックス 26">
              <a:extLst>
                <a:ext uri="{FF2B5EF4-FFF2-40B4-BE49-F238E27FC236}">
                  <a16:creationId xmlns:a16="http://schemas.microsoft.com/office/drawing/2014/main" id="{685489AE-BF39-6783-35C1-0ACC98940BBF}"/>
                </a:ext>
              </a:extLst>
            </p:cNvPr>
            <p:cNvSpPr txBox="1"/>
            <p:nvPr/>
          </p:nvSpPr>
          <p:spPr>
            <a:xfrm>
              <a:off x="3574785" y="4759186"/>
              <a:ext cx="3052074" cy="369332"/>
            </a:xfrm>
            <a:prstGeom prst="rect">
              <a:avLst/>
            </a:prstGeom>
            <a:noFill/>
          </p:spPr>
          <p:txBody>
            <a:bodyPr wrap="square" rtlCol="0">
              <a:spAutoFit/>
            </a:bodyPr>
            <a:lstStyle/>
            <a:p>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28" name="テキスト ボックス 27">
              <a:extLst>
                <a:ext uri="{FF2B5EF4-FFF2-40B4-BE49-F238E27FC236}">
                  <a16:creationId xmlns:a16="http://schemas.microsoft.com/office/drawing/2014/main" id="{3D27651E-0C43-32E6-0098-0E78E41176AA}"/>
                </a:ext>
              </a:extLst>
            </p:cNvPr>
            <p:cNvSpPr txBox="1"/>
            <p:nvPr/>
          </p:nvSpPr>
          <p:spPr>
            <a:xfrm>
              <a:off x="1063571" y="4759186"/>
              <a:ext cx="3330629" cy="1200329"/>
            </a:xfrm>
            <a:prstGeom prst="rect">
              <a:avLst/>
            </a:prstGeom>
            <a:noFill/>
          </p:spPr>
          <p:txBody>
            <a:bodyPr wrap="square" rtlCol="0">
              <a:spAutoFit/>
            </a:bodyPr>
            <a:lstStyle/>
            <a:p>
              <a:r>
                <a:rPr kumimoji="1" lang="en-US" altLang="ja-JP" sz="1200">
                  <a:latin typeface="UD デジタル 教科書体 NK-B" panose="02020700000000000000" pitchFamily="18" charset="-128"/>
                  <a:ea typeface="UD デジタル 教科書体 NK-B" panose="02020700000000000000" pitchFamily="18" charset="-128"/>
                </a:rPr>
                <a:t>1804</a:t>
              </a:r>
              <a:r>
                <a:rPr kumimoji="1" lang="ja-JP" altLang="en-US" sz="1200">
                  <a:latin typeface="UD デジタル 教科書体 NK-B" panose="02020700000000000000" pitchFamily="18" charset="-128"/>
                  <a:ea typeface="UD デジタル 教科書体 NK-B" panose="02020700000000000000" pitchFamily="18" charset="-128"/>
                </a:rPr>
                <a:t>年の創業の総合建設会社です。「子どもたちに誇れるしごとを。」をコーポレートメッセージに掲げ、「グリーンインフラ」の導入を山間部から都市部まで進めています。最先端の建設技術と自然科学を融合させた持続可能な街づくりに挑み続けています。</a:t>
              </a:r>
            </a:p>
          </p:txBody>
        </p:sp>
      </p:grpSp>
      <p:grpSp>
        <p:nvGrpSpPr>
          <p:cNvPr id="37" name="グループ化 36">
            <a:extLst>
              <a:ext uri="{FF2B5EF4-FFF2-40B4-BE49-F238E27FC236}">
                <a16:creationId xmlns:a16="http://schemas.microsoft.com/office/drawing/2014/main" id="{7F25DFF5-4C21-165E-20AB-F6D897D03918}"/>
              </a:ext>
            </a:extLst>
          </p:cNvPr>
          <p:cNvGrpSpPr/>
          <p:nvPr/>
        </p:nvGrpSpPr>
        <p:grpSpPr>
          <a:xfrm>
            <a:off x="949324" y="4515178"/>
            <a:ext cx="5671185" cy="1423815"/>
            <a:chOff x="955674" y="4285638"/>
            <a:chExt cx="5671185" cy="1423815"/>
          </a:xfrm>
        </p:grpSpPr>
        <p:sp>
          <p:nvSpPr>
            <p:cNvPr id="29" name="テキスト ボックス 28">
              <a:extLst>
                <a:ext uri="{FF2B5EF4-FFF2-40B4-BE49-F238E27FC236}">
                  <a16:creationId xmlns:a16="http://schemas.microsoft.com/office/drawing/2014/main" id="{80A4FB23-9EA2-4CE6-0627-A0BA5844C974}"/>
                </a:ext>
              </a:extLst>
            </p:cNvPr>
            <p:cNvSpPr txBox="1"/>
            <p:nvPr/>
          </p:nvSpPr>
          <p:spPr>
            <a:xfrm>
              <a:off x="955674" y="4285638"/>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教材②のキーワード</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ネイチャーポジティブ</a:t>
              </a:r>
              <a:endParaRPr lang="en-US" altLang="ja-JP" sz="1400">
                <a:solidFill>
                  <a:srgbClr val="1770C2"/>
                </a:solidFill>
                <a:latin typeface="UD デジタル 教科書体 NK-B" panose="02020700000000000000" pitchFamily="18" charset="-128"/>
                <a:ea typeface="UD デジタル 教科書体 NK-B" panose="02020700000000000000" pitchFamily="18" charset="-128"/>
              </a:endParaRPr>
            </a:p>
          </p:txBody>
        </p:sp>
        <p:sp>
          <p:nvSpPr>
            <p:cNvPr id="31" name="テキスト ボックス 30">
              <a:extLst>
                <a:ext uri="{FF2B5EF4-FFF2-40B4-BE49-F238E27FC236}">
                  <a16:creationId xmlns:a16="http://schemas.microsoft.com/office/drawing/2014/main" id="{BD5DA250-9D6A-C844-B59A-599675EA2DE9}"/>
                </a:ext>
              </a:extLst>
            </p:cNvPr>
            <p:cNvSpPr txBox="1"/>
            <p:nvPr/>
          </p:nvSpPr>
          <p:spPr>
            <a:xfrm>
              <a:off x="1063571" y="4601457"/>
              <a:ext cx="5537254" cy="1107996"/>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失われつつある自然や生き物を、単に「減らさないように守る」だけでなく、積極的に「豊かに回復させて増やす」ことを目指す世界共通の目標です。これまでの開発による環境負荷を反転させ、都市の中に生きものたちの生息地（生態系ネットワーク）を再生していく、これからの街づくりの基盤となる考え方です。</a:t>
              </a:r>
              <a:endParaRPr lang="en-US" altLang="ja-JP" sz="11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100">
                  <a:latin typeface="UD デジタル 教科書体 NK-B" panose="02020700000000000000" pitchFamily="18" charset="-128"/>
                  <a:ea typeface="UD デジタル 教科書体 NK-B" panose="02020700000000000000" pitchFamily="18" charset="-128"/>
                  <a:cs typeface="SimSun"/>
                </a:rPr>
                <a:t>本教材では、都会の真ん中で約</a:t>
              </a:r>
              <a:r>
                <a:rPr lang="en-US" altLang="ja-JP" sz="1100">
                  <a:latin typeface="UD デジタル 教科書体 NK-B" panose="02020700000000000000" pitchFamily="18" charset="-128"/>
                  <a:ea typeface="UD デジタル 教科書体 NK-B" panose="02020700000000000000" pitchFamily="18" charset="-128"/>
                  <a:cs typeface="SimSun"/>
                </a:rPr>
                <a:t>20</a:t>
              </a:r>
              <a:r>
                <a:rPr lang="ja-JP" altLang="en-US" sz="1100">
                  <a:latin typeface="UD デジタル 教科書体 NK-B" panose="02020700000000000000" pitchFamily="18" charset="-128"/>
                  <a:ea typeface="UD デジタル 教科書体 NK-B" panose="02020700000000000000" pitchFamily="18" charset="-128"/>
                  <a:cs typeface="SimSun"/>
                </a:rPr>
                <a:t>年間にわたり生きものを増やし続けてきた実証フィールドの具体例から、そのアプローチをリアルに学びます。</a:t>
              </a:r>
              <a:endParaRPr lang="en-US" altLang="ja-JP" sz="1100">
                <a:latin typeface="UD デジタル 教科書体 NK-B" panose="02020700000000000000" pitchFamily="18" charset="-128"/>
                <a:ea typeface="UD デジタル 教科書体 NK-B" panose="02020700000000000000" pitchFamily="18" charset="-128"/>
                <a:cs typeface="SimSun"/>
              </a:endParaRPr>
            </a:p>
          </p:txBody>
        </p:sp>
      </p:grpSp>
      <p:grpSp>
        <p:nvGrpSpPr>
          <p:cNvPr id="36" name="グループ化 35">
            <a:extLst>
              <a:ext uri="{FF2B5EF4-FFF2-40B4-BE49-F238E27FC236}">
                <a16:creationId xmlns:a16="http://schemas.microsoft.com/office/drawing/2014/main" id="{D3FCFA87-F7E3-FFA7-91CC-0D4EE22A7C4E}"/>
              </a:ext>
            </a:extLst>
          </p:cNvPr>
          <p:cNvGrpSpPr/>
          <p:nvPr/>
        </p:nvGrpSpPr>
        <p:grpSpPr>
          <a:xfrm>
            <a:off x="949324" y="6034311"/>
            <a:ext cx="5671185" cy="593629"/>
            <a:chOff x="949324" y="5993071"/>
            <a:chExt cx="5671185" cy="593629"/>
          </a:xfrm>
        </p:grpSpPr>
        <p:sp>
          <p:nvSpPr>
            <p:cNvPr id="32" name="テキスト ボックス 31">
              <a:extLst>
                <a:ext uri="{FF2B5EF4-FFF2-40B4-BE49-F238E27FC236}">
                  <a16:creationId xmlns:a16="http://schemas.microsoft.com/office/drawing/2014/main" id="{F604C4CE-5C97-C6DB-0E73-DFC4577AC33D}"/>
                </a:ext>
              </a:extLst>
            </p:cNvPr>
            <p:cNvSpPr txBox="1"/>
            <p:nvPr/>
          </p:nvSpPr>
          <p:spPr>
            <a:xfrm>
              <a:off x="949324" y="5993071"/>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r>
                <a:rPr lang="ja-JP" altLang="en-US" sz="1400">
                  <a:solidFill>
                    <a:srgbClr val="1770C2"/>
                  </a:solidFill>
                  <a:latin typeface="UD デジタル 教科書体 NK-B" panose="02020700000000000000" pitchFamily="18" charset="-128"/>
                  <a:ea typeface="UD デジタル 教科書体 NK-B" panose="02020700000000000000" pitchFamily="18" charset="-128"/>
                </a:rPr>
                <a:t>教材②のワーク</a:t>
              </a:r>
              <a:r>
                <a:rPr lang="en-US" altLang="ja-JP" sz="1400">
                  <a:solidFill>
                    <a:srgbClr val="1770C2"/>
                  </a:solidFill>
                  <a:latin typeface="UD デジタル 教科書体 NK-B" panose="02020700000000000000" pitchFamily="18" charset="-128"/>
                  <a:ea typeface="UD デジタル 教科書体 NK-B" panose="02020700000000000000" pitchFamily="18" charset="-128"/>
                </a:rPr>
                <a:t>】</a:t>
              </a:r>
            </a:p>
          </p:txBody>
        </p:sp>
        <p:sp>
          <p:nvSpPr>
            <p:cNvPr id="33" name="テキスト ボックス 32">
              <a:extLst>
                <a:ext uri="{FF2B5EF4-FFF2-40B4-BE49-F238E27FC236}">
                  <a16:creationId xmlns:a16="http://schemas.microsoft.com/office/drawing/2014/main" id="{26752D42-7F75-1669-4137-2ECB0C3D595C}"/>
                </a:ext>
              </a:extLst>
            </p:cNvPr>
            <p:cNvSpPr txBox="1"/>
            <p:nvPr/>
          </p:nvSpPr>
          <p:spPr>
            <a:xfrm>
              <a:off x="1057221" y="6309701"/>
              <a:ext cx="5537254" cy="276999"/>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■テーマ</a:t>
              </a:r>
              <a:r>
                <a:rPr lang="en-US" altLang="ja-JP" sz="1200">
                  <a:latin typeface="UD デジタル 教科書体 NK-B" panose="02020700000000000000" pitchFamily="18" charset="-128"/>
                  <a:ea typeface="UD デジタル 教科書体 NK-B" panose="02020700000000000000" pitchFamily="18" charset="-128"/>
                  <a:cs typeface="SimSun"/>
                </a:rPr>
                <a:t>『2050</a:t>
              </a:r>
              <a:r>
                <a:rPr lang="ja-JP" altLang="en-US" sz="1200">
                  <a:latin typeface="UD デジタル 教科書体 NK-B" panose="02020700000000000000" pitchFamily="18" charset="-128"/>
                  <a:ea typeface="UD デジタル 教科書体 NK-B" panose="02020700000000000000" pitchFamily="18" charset="-128"/>
                  <a:cs typeface="SimSun"/>
                </a:rPr>
                <a:t>年の自然を育てるほど豊かになる街</a:t>
              </a:r>
              <a:r>
                <a:rPr lang="en-US" altLang="ja-JP" sz="1200">
                  <a:latin typeface="UD デジタル 教科書体 NK-B" panose="02020700000000000000" pitchFamily="18" charset="-128"/>
                  <a:ea typeface="UD デジタル 教科書体 NK-B" panose="02020700000000000000" pitchFamily="18" charset="-128"/>
                  <a:cs typeface="SimSun"/>
                </a:rPr>
                <a:t>』</a:t>
              </a:r>
              <a:r>
                <a:rPr lang="ja-JP" altLang="en-US" sz="1200">
                  <a:latin typeface="UD デジタル 教科書体 NK-B" panose="02020700000000000000" pitchFamily="18" charset="-128"/>
                  <a:ea typeface="UD デジタル 教科書体 NK-B" panose="02020700000000000000" pitchFamily="18" charset="-128"/>
                  <a:cs typeface="SimSun"/>
                </a:rPr>
                <a:t> </a:t>
              </a:r>
            </a:p>
          </p:txBody>
        </p:sp>
      </p:grpSp>
      <p:pic>
        <p:nvPicPr>
          <p:cNvPr id="9" name="図 8">
            <a:extLst>
              <a:ext uri="{FF2B5EF4-FFF2-40B4-BE49-F238E27FC236}">
                <a16:creationId xmlns:a16="http://schemas.microsoft.com/office/drawing/2014/main" id="{487A9976-4435-2F5D-0FE8-21077ACF9AFF}"/>
              </a:ext>
            </a:extLst>
          </p:cNvPr>
          <p:cNvPicPr>
            <a:picLocks noChangeAspect="1"/>
          </p:cNvPicPr>
          <p:nvPr/>
        </p:nvPicPr>
        <p:blipFill>
          <a:blip r:embed="rId3"/>
          <a:stretch>
            <a:fillRect/>
          </a:stretch>
        </p:blipFill>
        <p:spPr>
          <a:xfrm>
            <a:off x="4637746" y="9055302"/>
            <a:ext cx="1686031" cy="806539"/>
          </a:xfrm>
          <a:prstGeom prst="rect">
            <a:avLst/>
          </a:prstGeom>
        </p:spPr>
      </p:pic>
      <p:sp>
        <p:nvSpPr>
          <p:cNvPr id="11" name="スライド番号プレースホルダー 1">
            <a:extLst>
              <a:ext uri="{FF2B5EF4-FFF2-40B4-BE49-F238E27FC236}">
                <a16:creationId xmlns:a16="http://schemas.microsoft.com/office/drawing/2014/main" id="{581506CE-34A2-B5A0-02A8-BBF951359AE1}"/>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latin typeface="UD デジタル 教科書体 NK-B" panose="02020700000000000000" pitchFamily="18" charset="-128"/>
                <a:ea typeface="UD デジタル 教科書体 NK-B" panose="02020700000000000000" pitchFamily="18" charset="-128"/>
              </a:rPr>
              <a:pPr algn="ctr"/>
              <a:t>8</a:t>
            </a:fld>
            <a:endPar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pic>
        <p:nvPicPr>
          <p:cNvPr id="7" name="図 6">
            <a:extLst>
              <a:ext uri="{FF2B5EF4-FFF2-40B4-BE49-F238E27FC236}">
                <a16:creationId xmlns:a16="http://schemas.microsoft.com/office/drawing/2014/main" id="{70E742C0-0E0B-8346-C4F2-2C0523F62322}"/>
              </a:ext>
            </a:extLst>
          </p:cNvPr>
          <p:cNvPicPr>
            <a:picLocks noChangeAspect="1"/>
          </p:cNvPicPr>
          <p:nvPr/>
        </p:nvPicPr>
        <p:blipFill>
          <a:blip r:embed="rId4"/>
          <a:stretch>
            <a:fillRect/>
          </a:stretch>
        </p:blipFill>
        <p:spPr>
          <a:xfrm>
            <a:off x="1075448" y="6636793"/>
            <a:ext cx="5250446" cy="1945624"/>
          </a:xfrm>
          <a:prstGeom prst="rect">
            <a:avLst/>
          </a:prstGeom>
        </p:spPr>
      </p:pic>
      <p:sp>
        <p:nvSpPr>
          <p:cNvPr id="8" name="四角形: 角を丸くする 7">
            <a:extLst>
              <a:ext uri="{FF2B5EF4-FFF2-40B4-BE49-F238E27FC236}">
                <a16:creationId xmlns:a16="http://schemas.microsoft.com/office/drawing/2014/main" id="{6C3ED42E-FEB7-A2E3-7D46-4CAC1EA8B982}"/>
              </a:ext>
            </a:extLst>
          </p:cNvPr>
          <p:cNvSpPr/>
          <p:nvPr/>
        </p:nvSpPr>
        <p:spPr>
          <a:xfrm>
            <a:off x="2254250" y="2905651"/>
            <a:ext cx="1270000" cy="199384"/>
          </a:xfrm>
          <a:prstGeom prst="roundRect">
            <a:avLst/>
          </a:prstGeom>
          <a:solidFill>
            <a:srgbClr val="FF6699"/>
          </a:solidFill>
          <a:ln>
            <a:solidFill>
              <a:srgbClr val="FF66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latin typeface="BIZ UDPゴシック" panose="020B0400000000000000" pitchFamily="50" charset="-128"/>
                <a:ea typeface="BIZ UDPゴシック" panose="020B0400000000000000" pitchFamily="50" charset="-128"/>
              </a:rPr>
              <a:t>動画視聴約</a:t>
            </a:r>
            <a:r>
              <a:rPr kumimoji="1" lang="en-US" altLang="ja-JP" sz="1100" b="1">
                <a:latin typeface="BIZ UDPゴシック" panose="020B0400000000000000" pitchFamily="50" charset="-128"/>
                <a:ea typeface="BIZ UDPゴシック" panose="020B0400000000000000" pitchFamily="50" charset="-128"/>
              </a:rPr>
              <a:t>11</a:t>
            </a:r>
            <a:r>
              <a:rPr kumimoji="1" lang="ja-JP" altLang="en-US" sz="1100" b="1">
                <a:latin typeface="BIZ UDPゴシック" panose="020B0400000000000000" pitchFamily="50" charset="-128"/>
                <a:ea typeface="BIZ UDPゴシック" panose="020B0400000000000000" pitchFamily="50" charset="-128"/>
              </a:rPr>
              <a:t>分</a:t>
            </a:r>
          </a:p>
        </p:txBody>
      </p:sp>
      <p:sp>
        <p:nvSpPr>
          <p:cNvPr id="6" name="正方形/長方形 5">
            <a:extLst>
              <a:ext uri="{FF2B5EF4-FFF2-40B4-BE49-F238E27FC236}">
                <a16:creationId xmlns:a16="http://schemas.microsoft.com/office/drawing/2014/main" id="{55F0C507-11EB-5AA3-93D5-20BF447865B4}"/>
              </a:ext>
            </a:extLst>
          </p:cNvPr>
          <p:cNvSpPr/>
          <p:nvPr/>
        </p:nvSpPr>
        <p:spPr>
          <a:xfrm>
            <a:off x="1082516" y="4103025"/>
            <a:ext cx="5438934" cy="328476"/>
          </a:xfrm>
          <a:prstGeom prst="rect">
            <a:avLst/>
          </a:prstGeom>
          <a:solidFill>
            <a:schemeClr val="bg1"/>
          </a:solidFill>
          <a:ln w="127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（動画の補足）</a:t>
            </a:r>
            <a:endPar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endParaRPr>
          </a:p>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①動画に出ているツバキは「カンツバキ」という園芸種です。</a:t>
            </a:r>
          </a:p>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②動画に出ているタヌキマメ・タヌキモ・トチカガミなどは、絶滅危惧種を含む重要種です。</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環境省準絶滅危惧種</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(NT)</a:t>
            </a:r>
          </a:p>
        </p:txBody>
      </p:sp>
    </p:spTree>
    <p:extLst>
      <p:ext uri="{BB962C8B-B14F-4D97-AF65-F5344CB8AC3E}">
        <p14:creationId xmlns:p14="http://schemas.microsoft.com/office/powerpoint/2010/main" val="717377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9FA73-E292-EC69-A545-B017D14E4D4D}"/>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EC9CCED6-D75E-CCBE-81F4-FC964C396FC9}"/>
              </a:ext>
            </a:extLst>
          </p:cNvPr>
          <p:cNvSpPr/>
          <p:nvPr/>
        </p:nvSpPr>
        <p:spPr>
          <a:xfrm>
            <a:off x="196850" y="168275"/>
            <a:ext cx="7162800" cy="10363200"/>
          </a:xfrm>
          <a:prstGeom prst="roundRect">
            <a:avLst>
              <a:gd name="adj" fmla="val 12040"/>
            </a:avLst>
          </a:prstGeom>
          <a:solidFill>
            <a:schemeClr val="bg1"/>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a:t>本教材は、</a:t>
            </a:r>
            <a:r>
              <a:rPr lang="en-US" altLang="ja-JP"/>
              <a:t>2027</a:t>
            </a:r>
            <a:r>
              <a:rPr lang="ja-JP" altLang="en-US"/>
              <a:t>年に横浜で開催される「</a:t>
            </a:r>
            <a:r>
              <a:rPr lang="en-US" altLang="ja-JP"/>
              <a:t>GREEN×EXPO 2027</a:t>
            </a:r>
            <a:r>
              <a:rPr lang="ja-JP" altLang="en-US"/>
              <a:t>（国際園芸博覧会）」を題材に、これからの持続可能な社会を生きる高校生たちが「地球の未来」を自分事として考えるための特別授業プログラムです。</a:t>
            </a:r>
          </a:p>
          <a:p>
            <a:r>
              <a:rPr lang="ja-JP" altLang="en-US"/>
              <a:t>地球の</a:t>
            </a:r>
            <a:r>
              <a:rPr lang="en-US" altLang="ja-JP"/>
              <a:t>SOS</a:t>
            </a:r>
            <a:r>
              <a:rPr lang="ja-JP" altLang="en-US"/>
              <a:t>を解決するための重要な</a:t>
            </a:r>
            <a:r>
              <a:rPr lang="en-US" altLang="ja-JP"/>
              <a:t>4</a:t>
            </a:r>
            <a:r>
              <a:rPr lang="ja-JP" altLang="en-US"/>
              <a:t>つのキーワード（カーボンニュートラル、ネイチャーポジティブ、</a:t>
            </a:r>
            <a:r>
              <a:rPr lang="en-US" altLang="ja-JP"/>
              <a:t>NbS</a:t>
            </a:r>
            <a:r>
              <a:rPr lang="ja-JP" altLang="en-US"/>
              <a:t>、サーキュラーエコノミー）をベースに、協力企業のリアルな取り組み映像から学ぶ、以下の全</a:t>
            </a:r>
            <a:r>
              <a:rPr lang="en-US" altLang="ja-JP"/>
              <a:t>4</a:t>
            </a:r>
            <a:r>
              <a:rPr lang="ja-JP" altLang="en-US"/>
              <a:t>テーマをご用意しました。生徒の興味関心や学校の探究テーマに合わせて自由に選択していただけます。</a:t>
            </a:r>
          </a:p>
          <a:p>
            <a:r>
              <a:rPr lang="ja-JP" altLang="en-US" b="1"/>
              <a:t>教材① 東急グループ</a:t>
            </a:r>
            <a:r>
              <a:rPr lang="ja-JP" altLang="en-US"/>
              <a:t> </a:t>
            </a:r>
            <a:r>
              <a:rPr lang="en-US" altLang="ja-JP"/>
              <a:t>CO2</a:t>
            </a:r>
            <a:r>
              <a:rPr lang="ja-JP" altLang="en-US"/>
              <a:t>を「出す」から「活かす」へ </a:t>
            </a:r>
            <a:r>
              <a:rPr lang="en-US" altLang="ja-JP"/>
              <a:t>〜</a:t>
            </a:r>
            <a:r>
              <a:rPr lang="ja-JP" altLang="en-US"/>
              <a:t>カーボンニュートラルで描く</a:t>
            </a:r>
            <a:r>
              <a:rPr lang="en-US" altLang="ja-JP"/>
              <a:t>2050</a:t>
            </a:r>
            <a:r>
              <a:rPr lang="ja-JP" altLang="en-US"/>
              <a:t>年の暮らし</a:t>
            </a:r>
            <a:r>
              <a:rPr lang="en-US" altLang="ja-JP"/>
              <a:t>〜</a:t>
            </a:r>
          </a:p>
          <a:p>
            <a:r>
              <a:rPr lang="ja-JP" altLang="en-US" b="1"/>
              <a:t>教材② 清水建設</a:t>
            </a:r>
            <a:r>
              <a:rPr lang="ja-JP" altLang="en-US"/>
              <a:t> 自然を「守る」から「増やす」時代へ </a:t>
            </a:r>
            <a:r>
              <a:rPr lang="en-US" altLang="ja-JP"/>
              <a:t>〜</a:t>
            </a:r>
            <a:r>
              <a:rPr lang="ja-JP" altLang="en-US"/>
              <a:t>ネイチャーポジティブなまちづくりと</a:t>
            </a:r>
            <a:r>
              <a:rPr lang="en-US" altLang="ja-JP"/>
              <a:t>2050</a:t>
            </a:r>
            <a:r>
              <a:rPr lang="ja-JP" altLang="en-US"/>
              <a:t>年の風景</a:t>
            </a:r>
            <a:r>
              <a:rPr lang="en-US" altLang="ja-JP"/>
              <a:t>〜</a:t>
            </a:r>
          </a:p>
          <a:p>
            <a:r>
              <a:rPr lang="ja-JP" altLang="en-US" b="1"/>
              <a:t>教材③ 明治グループ</a:t>
            </a:r>
            <a:r>
              <a:rPr lang="ja-JP" altLang="en-US"/>
              <a:t> 「管理する」から「寄り添う」酪農へ </a:t>
            </a:r>
            <a:r>
              <a:rPr lang="en-US" altLang="ja-JP"/>
              <a:t>〜</a:t>
            </a:r>
            <a:r>
              <a:rPr lang="ja-JP" altLang="en-US"/>
              <a:t>自然</a:t>
            </a:r>
            <a:r>
              <a:rPr lang="en-US" altLang="ja-JP"/>
              <a:t>×</a:t>
            </a:r>
            <a:r>
              <a:rPr lang="ja-JP" altLang="en-US"/>
              <a:t>テクノロジー（</a:t>
            </a:r>
            <a:r>
              <a:rPr lang="en-US" altLang="ja-JP"/>
              <a:t>NbS</a:t>
            </a:r>
            <a:r>
              <a:rPr lang="ja-JP" altLang="en-US"/>
              <a:t>）で描く</a:t>
            </a:r>
            <a:r>
              <a:rPr lang="en-US" altLang="ja-JP"/>
              <a:t>2050</a:t>
            </a:r>
            <a:r>
              <a:rPr lang="ja-JP" altLang="en-US"/>
              <a:t>年の食と農</a:t>
            </a:r>
            <a:r>
              <a:rPr lang="en-US" altLang="ja-JP"/>
              <a:t>〜</a:t>
            </a:r>
          </a:p>
          <a:p>
            <a:r>
              <a:rPr lang="ja-JP" altLang="en-US" b="1"/>
              <a:t>教材④ 大和グループ</a:t>
            </a:r>
            <a:r>
              <a:rPr lang="ja-JP" altLang="en-US"/>
              <a:t> 建物を「壊す」から「活かし継ぐ」社会へ </a:t>
            </a:r>
            <a:r>
              <a:rPr lang="en-US" altLang="ja-JP"/>
              <a:t>〜</a:t>
            </a:r>
            <a:r>
              <a:rPr lang="ja-JP" altLang="en-US"/>
              <a:t>サーキュラー建築で描く</a:t>
            </a:r>
            <a:r>
              <a:rPr lang="en-US" altLang="ja-JP"/>
              <a:t>2050</a:t>
            </a:r>
            <a:r>
              <a:rPr lang="ja-JP" altLang="en-US"/>
              <a:t>年の暮らし</a:t>
            </a:r>
            <a:r>
              <a:rPr lang="en-US" altLang="ja-JP"/>
              <a:t>〜</a:t>
            </a:r>
          </a:p>
          <a:p>
            <a:r>
              <a:rPr lang="ja-JP" altLang="en-US"/>
              <a:t>本プログラムは、多忙な先生方が準備の負担なく実施できるよう、</a:t>
            </a:r>
            <a:r>
              <a:rPr lang="en-US" altLang="ja-JP"/>
              <a:t>1</a:t>
            </a:r>
            <a:r>
              <a:rPr lang="ja-JP" altLang="en-US"/>
              <a:t>コマ（</a:t>
            </a:r>
            <a:r>
              <a:rPr lang="en-US" altLang="ja-JP"/>
              <a:t>50</a:t>
            </a:r>
            <a:r>
              <a:rPr lang="ja-JP" altLang="en-US"/>
              <a:t>分）で完結する「スライド（動画リンク付き）」「進行用台本」「生徒用ワークシート」をセットでご提供しています。授業内では、インプットだけでなく、生徒同士の対話を通じて</a:t>
            </a:r>
            <a:r>
              <a:rPr lang="en-US" altLang="ja-JP"/>
              <a:t>2050</a:t>
            </a:r>
            <a:r>
              <a:rPr lang="ja-JP" altLang="en-US"/>
              <a:t>年の風景をデザインするワークショップも取り入れています。</a:t>
            </a:r>
          </a:p>
          <a:p>
            <a:r>
              <a:rPr lang="ja-JP" altLang="en-US"/>
              <a:t>また、スライドは</a:t>
            </a:r>
            <a:r>
              <a:rPr lang="en-US" altLang="ja-JP"/>
              <a:t>PowerPoint</a:t>
            </a:r>
            <a:r>
              <a:rPr lang="ja-JP" altLang="en-US"/>
              <a:t>形式で無料でダウンロード可能です。学校の実態や生徒のレベル、地域の特性に合わせて、スライド内容を自由に追加・修正してご活用いただけます。 （</a:t>
            </a:r>
            <a:r>
              <a:rPr lang="en-US" altLang="ja-JP"/>
              <a:t>※</a:t>
            </a:r>
            <a:r>
              <a:rPr lang="ja-JP" altLang="en-US"/>
              <a:t>本教材の著作権は、公益社団法人</a:t>
            </a:r>
            <a:r>
              <a:rPr lang="en-US" altLang="ja-JP"/>
              <a:t>2027</a:t>
            </a:r>
            <a:r>
              <a:rPr lang="ja-JP" altLang="en-US"/>
              <a:t>年国際園芸博覧会協会に帰属します。）</a:t>
            </a:r>
          </a:p>
        </p:txBody>
      </p:sp>
      <p:sp>
        <p:nvSpPr>
          <p:cNvPr id="2" name="object 9">
            <a:extLst>
              <a:ext uri="{FF2B5EF4-FFF2-40B4-BE49-F238E27FC236}">
                <a16:creationId xmlns:a16="http://schemas.microsoft.com/office/drawing/2014/main" id="{74B157BE-7FD4-BFD4-93FA-2193B2D6386E}"/>
              </a:ext>
            </a:extLst>
          </p:cNvPr>
          <p:cNvSpPr/>
          <p:nvPr/>
        </p:nvSpPr>
        <p:spPr>
          <a:xfrm>
            <a:off x="955675" y="522906"/>
            <a:ext cx="5645150" cy="511809"/>
          </a:xfrm>
          <a:custGeom>
            <a:avLst/>
            <a:gdLst/>
            <a:ahLst/>
            <a:cxnLst/>
            <a:rect l="l" t="t" r="r" b="b"/>
            <a:pathLst>
              <a:path w="5645150" h="511809">
                <a:moveTo>
                  <a:pt x="5547542" y="511600"/>
                </a:moveTo>
                <a:lnTo>
                  <a:pt x="97442" y="511600"/>
                </a:lnTo>
                <a:lnTo>
                  <a:pt x="59538" y="503934"/>
                </a:lnTo>
                <a:lnTo>
                  <a:pt x="28562" y="483037"/>
                </a:lnTo>
                <a:lnTo>
                  <a:pt x="7665" y="452061"/>
                </a:lnTo>
                <a:lnTo>
                  <a:pt x="0" y="414158"/>
                </a:lnTo>
                <a:lnTo>
                  <a:pt x="0" y="97442"/>
                </a:lnTo>
                <a:lnTo>
                  <a:pt x="7665" y="59538"/>
                </a:lnTo>
                <a:lnTo>
                  <a:pt x="28562" y="28562"/>
                </a:lnTo>
                <a:lnTo>
                  <a:pt x="59538" y="7665"/>
                </a:lnTo>
                <a:lnTo>
                  <a:pt x="97442" y="0"/>
                </a:lnTo>
                <a:lnTo>
                  <a:pt x="5547542" y="0"/>
                </a:lnTo>
                <a:lnTo>
                  <a:pt x="5585445" y="7665"/>
                </a:lnTo>
                <a:lnTo>
                  <a:pt x="5616422" y="28562"/>
                </a:lnTo>
                <a:lnTo>
                  <a:pt x="5637319" y="59538"/>
                </a:lnTo>
                <a:lnTo>
                  <a:pt x="5644985" y="97442"/>
                </a:lnTo>
                <a:lnTo>
                  <a:pt x="5644985" y="414158"/>
                </a:lnTo>
                <a:lnTo>
                  <a:pt x="5637319" y="452061"/>
                </a:lnTo>
                <a:lnTo>
                  <a:pt x="5616422" y="483037"/>
                </a:lnTo>
                <a:lnTo>
                  <a:pt x="5585445" y="503934"/>
                </a:lnTo>
                <a:lnTo>
                  <a:pt x="5547542" y="511600"/>
                </a:lnTo>
                <a:close/>
              </a:path>
            </a:pathLst>
          </a:custGeom>
          <a:solidFill>
            <a:srgbClr val="002060"/>
          </a:solidFill>
        </p:spPr>
        <p:txBody>
          <a:bodyPr wrap="square" lIns="0" tIns="0" rIns="0" bIns="0" rtlCol="0"/>
          <a:lstStyle/>
          <a:p>
            <a:endParaRPr dirty="0">
              <a:latin typeface="UD デジタル 教科書体 NK-B" panose="02020700000000000000" pitchFamily="18" charset="-128"/>
              <a:ea typeface="UD デジタル 教科書体 NK-B" panose="02020700000000000000" pitchFamily="18" charset="-128"/>
            </a:endParaRPr>
          </a:p>
        </p:txBody>
      </p:sp>
      <p:sp>
        <p:nvSpPr>
          <p:cNvPr id="12" name="タイトル 6">
            <a:extLst>
              <a:ext uri="{FF2B5EF4-FFF2-40B4-BE49-F238E27FC236}">
                <a16:creationId xmlns:a16="http://schemas.microsoft.com/office/drawing/2014/main" id="{3080A1E7-C0C3-F8C7-1F56-22270884172C}"/>
              </a:ext>
            </a:extLst>
          </p:cNvPr>
          <p:cNvSpPr>
            <a:spLocks noGrp="1"/>
          </p:cNvSpPr>
          <p:nvPr>
            <p:ph type="title"/>
          </p:nvPr>
        </p:nvSpPr>
        <p:spPr>
          <a:xfrm>
            <a:off x="1263650" y="586451"/>
            <a:ext cx="5029200" cy="384721"/>
          </a:xfrm>
        </p:spPr>
        <p:txBody>
          <a:bodyPr/>
          <a:lstStyle/>
          <a:p>
            <a:r>
              <a:rPr lang="en-US" altLang="ja-JP">
                <a:latin typeface="UD デジタル 教科書体 NK-B" panose="02020700000000000000" pitchFamily="18" charset="-128"/>
                <a:ea typeface="UD デジタル 教科書体 NK-B" panose="02020700000000000000" pitchFamily="18" charset="-128"/>
              </a:rPr>
              <a:t>2. </a:t>
            </a:r>
            <a:r>
              <a:rPr lang="ja-JP" altLang="en-US">
                <a:latin typeface="UD デジタル 教科書体 NK-B" panose="02020700000000000000" pitchFamily="18" charset="-128"/>
                <a:ea typeface="UD デジタル 教科書体 NK-B" panose="02020700000000000000" pitchFamily="18" charset="-128"/>
              </a:rPr>
              <a:t>教材について</a:t>
            </a:r>
          </a:p>
        </p:txBody>
      </p:sp>
      <p:sp>
        <p:nvSpPr>
          <p:cNvPr id="4" name="object 15">
            <a:extLst>
              <a:ext uri="{FF2B5EF4-FFF2-40B4-BE49-F238E27FC236}">
                <a16:creationId xmlns:a16="http://schemas.microsoft.com/office/drawing/2014/main" id="{3202F15C-54A0-A5C6-04FC-53F586F78A35}"/>
              </a:ext>
            </a:extLst>
          </p:cNvPr>
          <p:cNvSpPr txBox="1"/>
          <p:nvPr/>
        </p:nvSpPr>
        <p:spPr>
          <a:xfrm>
            <a:off x="955675" y="1270271"/>
            <a:ext cx="5671185" cy="229486"/>
          </a:xfrm>
          <a:prstGeom prst="rect">
            <a:avLst/>
          </a:prstGeom>
          <a:solidFill>
            <a:schemeClr val="bg1"/>
          </a:solidFill>
        </p:spPr>
        <p:txBody>
          <a:bodyPr vert="horz" wrap="square" lIns="0" tIns="16510" rIns="0" bIns="0" rtlCol="0">
            <a:spAutoFit/>
          </a:bodyPr>
          <a:lstStyle/>
          <a:p>
            <a:pPr marL="18415" marR="127000" algn="l">
              <a:lnSpc>
                <a:spcPts val="1580"/>
              </a:lnSpc>
              <a:spcBef>
                <a:spcPts val="1460"/>
              </a:spcBef>
            </a:pPr>
            <a:r>
              <a:rPr lang="ja-JP" altLang="en-US" sz="1600" b="1">
                <a:solidFill>
                  <a:srgbClr val="0067B6"/>
                </a:solidFill>
                <a:latin typeface="UD デジタル 教科書体 NP-B" panose="02020700000000000000" pitchFamily="18" charset="-128"/>
                <a:ea typeface="UD デジタル 教科書体 NP-B" panose="02020700000000000000" pitchFamily="18" charset="-128"/>
                <a:cs typeface="BIZ UDPGothic"/>
              </a:rPr>
              <a:t>■教材③</a:t>
            </a:r>
          </a:p>
        </p:txBody>
      </p:sp>
      <p:sp>
        <p:nvSpPr>
          <p:cNvPr id="5" name="四角形: 角を丸くする 4">
            <a:extLst>
              <a:ext uri="{FF2B5EF4-FFF2-40B4-BE49-F238E27FC236}">
                <a16:creationId xmlns:a16="http://schemas.microsoft.com/office/drawing/2014/main" id="{482AE699-8CED-047C-7CAE-10B76B509042}"/>
              </a:ext>
            </a:extLst>
          </p:cNvPr>
          <p:cNvSpPr/>
          <p:nvPr/>
        </p:nvSpPr>
        <p:spPr>
          <a:xfrm>
            <a:off x="1063570" y="1573480"/>
            <a:ext cx="5686480" cy="1028274"/>
          </a:xfrm>
          <a:prstGeom prst="roundRect">
            <a:avLst>
              <a:gd name="adj" fmla="val 11705"/>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ja-JP" altLang="en-US"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「管理する」から「寄り添う」酪農へ</a:t>
            </a:r>
            <a:endParaRPr kumimoji="1" lang="en-US" altLang="ja-JP" sz="2400"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r>
              <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a:t>
            </a:r>
            <a:r>
              <a:rPr kumimoji="1" lang="ja-JP" altLang="en-US"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rPr>
              <a:t>未来の食と農、人も自然もより良い形へ～</a:t>
            </a:r>
            <a:endParaRPr kumimoji="1" lang="en-US" altLang="ja-JP" b="1">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endParaRPr>
          </a:p>
          <a:p>
            <a:pPr algn="ctr"/>
            <a:endParaRPr kumimoji="1" lang="ja-JP" altLang="en-US" dirty="0">
              <a:latin typeface="UD デジタル 教科書体 NK-B" panose="02020700000000000000" pitchFamily="18" charset="-128"/>
              <a:ea typeface="UD デジタル 教科書体 NK-B" panose="02020700000000000000" pitchFamily="18" charset="-128"/>
            </a:endParaRPr>
          </a:p>
        </p:txBody>
      </p:sp>
      <p:grpSp>
        <p:nvGrpSpPr>
          <p:cNvPr id="38" name="グループ化 37">
            <a:extLst>
              <a:ext uri="{FF2B5EF4-FFF2-40B4-BE49-F238E27FC236}">
                <a16:creationId xmlns:a16="http://schemas.microsoft.com/office/drawing/2014/main" id="{AFD5FF87-A9DF-C6AA-3517-860D592CF853}"/>
              </a:ext>
            </a:extLst>
          </p:cNvPr>
          <p:cNvGrpSpPr/>
          <p:nvPr/>
        </p:nvGrpSpPr>
        <p:grpSpPr>
          <a:xfrm>
            <a:off x="949324" y="2847676"/>
            <a:ext cx="5671185" cy="1255349"/>
            <a:chOff x="955675" y="2847676"/>
            <a:chExt cx="5671185" cy="1255349"/>
          </a:xfrm>
        </p:grpSpPr>
        <p:sp>
          <p:nvSpPr>
            <p:cNvPr id="15" name="テキスト ボックス 14">
              <a:extLst>
                <a:ext uri="{FF2B5EF4-FFF2-40B4-BE49-F238E27FC236}">
                  <a16:creationId xmlns:a16="http://schemas.microsoft.com/office/drawing/2014/main" id="{F6602C19-1991-6EB7-9CAB-3ED8C6AE2653}"/>
                </a:ext>
              </a:extLst>
            </p:cNvPr>
            <p:cNvSpPr txBox="1"/>
            <p:nvPr/>
          </p:nvSpPr>
          <p:spPr>
            <a:xfrm>
              <a:off x="955675" y="2847676"/>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r>
                <a:rPr lang="ja-JP" altLang="en-US" sz="1400">
                  <a:solidFill>
                    <a:srgbClr val="1770C2"/>
                  </a:solidFill>
                  <a:latin typeface="UD デジタル 教科書体 NP-B" panose="02020700000000000000" pitchFamily="18" charset="-128"/>
                  <a:ea typeface="UD デジタル 教科書体 NP-B" panose="02020700000000000000" pitchFamily="18" charset="-128"/>
                </a:rPr>
                <a:t>教材の概要</a:t>
              </a: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p>
          </p:txBody>
        </p:sp>
        <p:sp>
          <p:nvSpPr>
            <p:cNvPr id="10" name="テキスト ボックス 9">
              <a:extLst>
                <a:ext uri="{FF2B5EF4-FFF2-40B4-BE49-F238E27FC236}">
                  <a16:creationId xmlns:a16="http://schemas.microsoft.com/office/drawing/2014/main" id="{27C38DAE-3197-782D-2C53-C362E226973B}"/>
                </a:ext>
              </a:extLst>
            </p:cNvPr>
            <p:cNvSpPr txBox="1"/>
            <p:nvPr/>
          </p:nvSpPr>
          <p:spPr>
            <a:xfrm>
              <a:off x="1063572" y="3164306"/>
              <a:ext cx="5537254" cy="938719"/>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私たちの健康を支える「牛乳」や「乳製品」。その裏側には、世界的な農地不足や土地の劣化、日本における後継者不足といった深刻な食料・農業問題が潜んでいます。その救世主となるのが「スマート酪農」です。 牛の健康をデータで管理したり、牧草地に二酸化炭素を閉じ込める「カーボンファーミング」や「カバークロップ」の栽培など、最新のテクノロジーで地球の「おいしい」を守る未来を考えます。</a:t>
              </a:r>
            </a:p>
          </p:txBody>
        </p:sp>
      </p:grpSp>
      <p:grpSp>
        <p:nvGrpSpPr>
          <p:cNvPr id="30" name="グループ化 29">
            <a:extLst>
              <a:ext uri="{FF2B5EF4-FFF2-40B4-BE49-F238E27FC236}">
                <a16:creationId xmlns:a16="http://schemas.microsoft.com/office/drawing/2014/main" id="{E301D4B3-4768-7894-9076-B7B348B1628E}"/>
              </a:ext>
            </a:extLst>
          </p:cNvPr>
          <p:cNvGrpSpPr/>
          <p:nvPr/>
        </p:nvGrpSpPr>
        <p:grpSpPr>
          <a:xfrm>
            <a:off x="949324" y="8663848"/>
            <a:ext cx="5671185" cy="1401101"/>
            <a:chOff x="955674" y="4367732"/>
            <a:chExt cx="5671185" cy="1401101"/>
          </a:xfrm>
        </p:grpSpPr>
        <p:sp>
          <p:nvSpPr>
            <p:cNvPr id="16" name="テキスト ボックス 15">
              <a:extLst>
                <a:ext uri="{FF2B5EF4-FFF2-40B4-BE49-F238E27FC236}">
                  <a16:creationId xmlns:a16="http://schemas.microsoft.com/office/drawing/2014/main" id="{C22938F4-EB87-117A-9F1A-E73A671FE7D3}"/>
                </a:ext>
              </a:extLst>
            </p:cNvPr>
            <p:cNvSpPr txBox="1"/>
            <p:nvPr/>
          </p:nvSpPr>
          <p:spPr>
            <a:xfrm>
              <a:off x="955674" y="4367732"/>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r>
                <a:rPr lang="ja-JP" altLang="en-US" sz="1400">
                  <a:solidFill>
                    <a:srgbClr val="1770C2"/>
                  </a:solidFill>
                  <a:latin typeface="UD デジタル 教科書体 NP-B" panose="02020700000000000000" pitchFamily="18" charset="-128"/>
                  <a:ea typeface="UD デジタル 教科書体 NP-B" panose="02020700000000000000" pitchFamily="18" charset="-128"/>
                </a:rPr>
                <a:t>協力企業のご紹介</a:t>
              </a: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r>
                <a:rPr lang="ja-JP" altLang="en-US" sz="1400">
                  <a:solidFill>
                    <a:srgbClr val="1770C2"/>
                  </a:solidFill>
                  <a:latin typeface="UD デジタル 教科書体 NP-B" panose="02020700000000000000" pitchFamily="18" charset="-128"/>
                  <a:ea typeface="UD デジタル 教科書体 NP-B" panose="02020700000000000000" pitchFamily="18" charset="-128"/>
                </a:rPr>
                <a:t>明治グループ</a:t>
              </a:r>
              <a:endParaRPr lang="en-US" altLang="ja-JP" sz="1400">
                <a:solidFill>
                  <a:srgbClr val="1770C2"/>
                </a:solidFill>
                <a:latin typeface="UD デジタル 教科書体 NP-B" panose="02020700000000000000" pitchFamily="18" charset="-128"/>
                <a:ea typeface="UD デジタル 教科書体 NP-B" panose="02020700000000000000" pitchFamily="18" charset="-128"/>
              </a:endParaRPr>
            </a:p>
          </p:txBody>
        </p:sp>
        <p:sp>
          <p:nvSpPr>
            <p:cNvPr id="27" name="テキスト ボックス 26">
              <a:extLst>
                <a:ext uri="{FF2B5EF4-FFF2-40B4-BE49-F238E27FC236}">
                  <a16:creationId xmlns:a16="http://schemas.microsoft.com/office/drawing/2014/main" id="{98ABACEF-AAC4-AEFC-E2D2-6EA56A7FCB4F}"/>
                </a:ext>
              </a:extLst>
            </p:cNvPr>
            <p:cNvSpPr txBox="1"/>
            <p:nvPr/>
          </p:nvSpPr>
          <p:spPr>
            <a:xfrm>
              <a:off x="3574785" y="4759186"/>
              <a:ext cx="3052074" cy="806539"/>
            </a:xfrm>
            <a:prstGeom prst="rect">
              <a:avLst/>
            </a:prstGeom>
            <a:noFill/>
          </p:spPr>
          <p:txBody>
            <a:bodyPr wrap="square" rtlCol="0">
              <a:spAutoFit/>
            </a:bodyPr>
            <a:lstStyle/>
            <a:p>
              <a:endParaRPr kumimoji="1" lang="ja-JP" altLang="en-US"/>
            </a:p>
          </p:txBody>
        </p:sp>
        <p:sp>
          <p:nvSpPr>
            <p:cNvPr id="28" name="テキスト ボックス 27">
              <a:extLst>
                <a:ext uri="{FF2B5EF4-FFF2-40B4-BE49-F238E27FC236}">
                  <a16:creationId xmlns:a16="http://schemas.microsoft.com/office/drawing/2014/main" id="{D4CE13E4-0E3A-2111-FD90-D1DE56932806}"/>
                </a:ext>
              </a:extLst>
            </p:cNvPr>
            <p:cNvSpPr txBox="1"/>
            <p:nvPr/>
          </p:nvSpPr>
          <p:spPr>
            <a:xfrm>
              <a:off x="1064895" y="4753170"/>
              <a:ext cx="3824605" cy="1015663"/>
            </a:xfrm>
            <a:prstGeom prst="rect">
              <a:avLst/>
            </a:prstGeom>
            <a:noFill/>
          </p:spPr>
          <p:txBody>
            <a:bodyPr wrap="square" rtlCol="0">
              <a:spAutoFit/>
            </a:bodyPr>
            <a:lstStyle/>
            <a:p>
              <a:r>
                <a:rPr kumimoji="1" lang="en-US" altLang="ja-JP" sz="1200">
                  <a:latin typeface="UD デジタル 教科書体 NK-B" panose="02020700000000000000" pitchFamily="18" charset="-128"/>
                  <a:ea typeface="UD デジタル 教科書体 NK-B" panose="02020700000000000000" pitchFamily="18" charset="-128"/>
                </a:rPr>
                <a:t>100</a:t>
              </a:r>
              <a:r>
                <a:rPr kumimoji="1" lang="ja-JP" altLang="en-US" sz="1200">
                  <a:latin typeface="UD デジタル 教科書体 NK-B" panose="02020700000000000000" pitchFamily="18" charset="-128"/>
                  <a:ea typeface="UD デジタル 教科書体 NK-B" panose="02020700000000000000" pitchFamily="18" charset="-128"/>
                </a:rPr>
                <a:t>年以上にわたり「食と健康」をテーマに掲げ、赤ちゃんからお年寄りまで幅広くサポートする食品・医薬品の企業グループです。</a:t>
              </a:r>
              <a:endParaRPr kumimoji="1" lang="en-US" altLang="ja-JP" sz="1200">
                <a:latin typeface="UD デジタル 教科書体 NK-B" panose="02020700000000000000" pitchFamily="18" charset="-128"/>
                <a:ea typeface="UD デジタル 教科書体 NK-B" panose="02020700000000000000" pitchFamily="18" charset="-128"/>
              </a:endParaRPr>
            </a:p>
            <a:p>
              <a:r>
                <a:rPr kumimoji="1" lang="ja-JP" altLang="en-US" sz="1200">
                  <a:latin typeface="UD デジタル 教科書体 NK-B" panose="02020700000000000000" pitchFamily="18" charset="-128"/>
                  <a:ea typeface="UD デジタル 教科書体 NK-B" panose="02020700000000000000" pitchFamily="18" charset="-128"/>
                </a:rPr>
                <a:t>「健康にアイデアを」というグループスローガンのもと、自然に寄り添う新しい食と農の循環づくりに挑んでいます。</a:t>
              </a:r>
            </a:p>
          </p:txBody>
        </p:sp>
      </p:grpSp>
      <p:grpSp>
        <p:nvGrpSpPr>
          <p:cNvPr id="37" name="グループ化 36">
            <a:extLst>
              <a:ext uri="{FF2B5EF4-FFF2-40B4-BE49-F238E27FC236}">
                <a16:creationId xmlns:a16="http://schemas.microsoft.com/office/drawing/2014/main" id="{BCC37A63-AFE6-20D2-A933-5EA4EC9A6847}"/>
              </a:ext>
            </a:extLst>
          </p:cNvPr>
          <p:cNvGrpSpPr/>
          <p:nvPr/>
        </p:nvGrpSpPr>
        <p:grpSpPr>
          <a:xfrm>
            <a:off x="949324" y="4534056"/>
            <a:ext cx="5724526" cy="1423815"/>
            <a:chOff x="955674" y="4285638"/>
            <a:chExt cx="5724526" cy="1423815"/>
          </a:xfrm>
        </p:grpSpPr>
        <p:sp>
          <p:nvSpPr>
            <p:cNvPr id="29" name="テキスト ボックス 28">
              <a:extLst>
                <a:ext uri="{FF2B5EF4-FFF2-40B4-BE49-F238E27FC236}">
                  <a16:creationId xmlns:a16="http://schemas.microsoft.com/office/drawing/2014/main" id="{68EA3227-0A42-DA70-0606-DE816FB30368}"/>
                </a:ext>
              </a:extLst>
            </p:cNvPr>
            <p:cNvSpPr txBox="1"/>
            <p:nvPr/>
          </p:nvSpPr>
          <p:spPr>
            <a:xfrm>
              <a:off x="955674" y="4285638"/>
              <a:ext cx="5724526" cy="307777"/>
            </a:xfrm>
            <a:prstGeom prst="rect">
              <a:avLst/>
            </a:prstGeom>
            <a:noFill/>
          </p:spPr>
          <p:txBody>
            <a:bodyPr wrap="square">
              <a:spAutoFit/>
            </a:bodyPr>
            <a:lstStyle/>
            <a:p>
              <a:pPr>
                <a:buNone/>
              </a:pP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r>
                <a:rPr lang="ja-JP" altLang="en-US" sz="1400">
                  <a:solidFill>
                    <a:srgbClr val="1770C2"/>
                  </a:solidFill>
                  <a:latin typeface="UD デジタル 教科書体 NP-B" panose="02020700000000000000" pitchFamily="18" charset="-128"/>
                  <a:ea typeface="UD デジタル 教科書体 NP-B" panose="02020700000000000000" pitchFamily="18" charset="-128"/>
                </a:rPr>
                <a:t>教材③のキーワード</a:t>
              </a: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r>
                <a:rPr lang="ja-JP" altLang="en-US" sz="1400">
                  <a:solidFill>
                    <a:srgbClr val="1770C2"/>
                  </a:solidFill>
                  <a:latin typeface="UD デジタル 教科書体 NP-B" panose="02020700000000000000" pitchFamily="18" charset="-128"/>
                  <a:ea typeface="UD デジタル 教科書体 NP-B" panose="02020700000000000000" pitchFamily="18" charset="-128"/>
                </a:rPr>
                <a:t>ネイチャーベースドソリューション（</a:t>
              </a: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NbS</a:t>
              </a:r>
              <a:r>
                <a:rPr lang="ja-JP" altLang="en-US" sz="1400">
                  <a:solidFill>
                    <a:srgbClr val="1770C2"/>
                  </a:solidFill>
                  <a:latin typeface="UD デジタル 教科書体 NP-B" panose="02020700000000000000" pitchFamily="18" charset="-128"/>
                  <a:ea typeface="UD デジタル 教科書体 NP-B" panose="02020700000000000000" pitchFamily="18" charset="-128"/>
                </a:rPr>
                <a:t>）</a:t>
              </a:r>
              <a:endParaRPr lang="en-US" altLang="ja-JP" sz="1400">
                <a:solidFill>
                  <a:srgbClr val="1770C2"/>
                </a:solidFill>
                <a:latin typeface="UD デジタル 教科書体 NP-B" panose="02020700000000000000" pitchFamily="18" charset="-128"/>
                <a:ea typeface="UD デジタル 教科書体 NP-B" panose="02020700000000000000" pitchFamily="18" charset="-128"/>
              </a:endParaRPr>
            </a:p>
          </p:txBody>
        </p:sp>
        <p:sp>
          <p:nvSpPr>
            <p:cNvPr id="31" name="テキスト ボックス 30">
              <a:extLst>
                <a:ext uri="{FF2B5EF4-FFF2-40B4-BE49-F238E27FC236}">
                  <a16:creationId xmlns:a16="http://schemas.microsoft.com/office/drawing/2014/main" id="{67CF6D53-6583-8953-6CFB-B6AF01804B59}"/>
                </a:ext>
              </a:extLst>
            </p:cNvPr>
            <p:cNvSpPr txBox="1"/>
            <p:nvPr/>
          </p:nvSpPr>
          <p:spPr>
            <a:xfrm>
              <a:off x="1063571" y="4601457"/>
              <a:ext cx="5537254" cy="1107996"/>
            </a:xfrm>
            <a:prstGeom prst="rect">
              <a:avLst/>
            </a:prstGeom>
            <a:noFill/>
          </p:spPr>
          <p:txBody>
            <a:bodyPr wrap="square">
              <a:spAutoFit/>
            </a:bodyPr>
            <a:lstStyle/>
            <a:p>
              <a:pPr algn="just"/>
              <a:r>
                <a:rPr lang="ja-JP" altLang="en-US" sz="1100">
                  <a:latin typeface="UD デジタル 教科書体 NK-B" panose="02020700000000000000" pitchFamily="18" charset="-128"/>
                  <a:ea typeface="UD デジタル 教科書体 NK-B" panose="02020700000000000000" pitchFamily="18" charset="-128"/>
                  <a:cs typeface="SimSun"/>
                </a:rPr>
                <a:t>「自然の力」を借りて、気候変動や食料問題、災害といった社会のさまざまな課題を解決することです。人工的な機械や薬品に頼り切るのではなく、地球の仕組みや植物の力、生きものの特性を理解し、人と自然が共生しながら持続可能な社会をつくっていくアプローチを指します。</a:t>
              </a:r>
              <a:endParaRPr lang="en-US" altLang="ja-JP" sz="1100">
                <a:latin typeface="UD デジタル 教科書体 NK-B" panose="02020700000000000000" pitchFamily="18" charset="-128"/>
                <a:ea typeface="UD デジタル 教科書体 NK-B" panose="02020700000000000000" pitchFamily="18" charset="-128"/>
                <a:cs typeface="SimSun"/>
              </a:endParaRPr>
            </a:p>
            <a:p>
              <a:pPr algn="just"/>
              <a:r>
                <a:rPr lang="ja-JP" altLang="en-US" sz="1100">
                  <a:latin typeface="UD デジタル 教科書体 NK-B" panose="02020700000000000000" pitchFamily="18" charset="-128"/>
                  <a:ea typeface="UD デジタル 教科書体 NK-B" panose="02020700000000000000" pitchFamily="18" charset="-128"/>
                  <a:cs typeface="SimSun"/>
                </a:rPr>
                <a:t>本教材では、作物の力を借りて土壌を再生する農法や、牛のストレスを減らすスマート酪農など、身近な「食」に活かされる</a:t>
              </a:r>
              <a:r>
                <a:rPr lang="en-US" altLang="ja-JP" sz="1100">
                  <a:latin typeface="UD デジタル 教科書体 NK-B" panose="02020700000000000000" pitchFamily="18" charset="-128"/>
                  <a:ea typeface="UD デジタル 教科書体 NK-B" panose="02020700000000000000" pitchFamily="18" charset="-128"/>
                  <a:cs typeface="SimSun"/>
                </a:rPr>
                <a:t>NbS</a:t>
              </a:r>
              <a:r>
                <a:rPr lang="ja-JP" altLang="en-US" sz="1100">
                  <a:latin typeface="UD デジタル 教科書体 NK-B" panose="02020700000000000000" pitchFamily="18" charset="-128"/>
                  <a:ea typeface="UD デジタル 教科書体 NK-B" panose="02020700000000000000" pitchFamily="18" charset="-128"/>
                  <a:cs typeface="SimSun"/>
                </a:rPr>
                <a:t>の形を学びます。</a:t>
              </a:r>
              <a:endParaRPr lang="en-US" altLang="ja-JP" sz="1100">
                <a:latin typeface="UD デジタル 教科書体 NK-B" panose="02020700000000000000" pitchFamily="18" charset="-128"/>
                <a:ea typeface="UD デジタル 教科書体 NK-B" panose="02020700000000000000" pitchFamily="18" charset="-128"/>
                <a:cs typeface="SimSun"/>
              </a:endParaRPr>
            </a:p>
          </p:txBody>
        </p:sp>
      </p:grpSp>
      <p:grpSp>
        <p:nvGrpSpPr>
          <p:cNvPr id="36" name="グループ化 35">
            <a:extLst>
              <a:ext uri="{FF2B5EF4-FFF2-40B4-BE49-F238E27FC236}">
                <a16:creationId xmlns:a16="http://schemas.microsoft.com/office/drawing/2014/main" id="{819F8D36-7B5A-B345-0DB4-2E20C4328D81}"/>
              </a:ext>
            </a:extLst>
          </p:cNvPr>
          <p:cNvGrpSpPr/>
          <p:nvPr/>
        </p:nvGrpSpPr>
        <p:grpSpPr>
          <a:xfrm>
            <a:off x="949324" y="6034311"/>
            <a:ext cx="5671185" cy="593629"/>
            <a:chOff x="949324" y="5993071"/>
            <a:chExt cx="5671185" cy="593629"/>
          </a:xfrm>
        </p:grpSpPr>
        <p:sp>
          <p:nvSpPr>
            <p:cNvPr id="32" name="テキスト ボックス 31">
              <a:extLst>
                <a:ext uri="{FF2B5EF4-FFF2-40B4-BE49-F238E27FC236}">
                  <a16:creationId xmlns:a16="http://schemas.microsoft.com/office/drawing/2014/main" id="{A231D54F-3A69-B32A-E66E-1DB482489DB2}"/>
                </a:ext>
              </a:extLst>
            </p:cNvPr>
            <p:cNvSpPr txBox="1"/>
            <p:nvPr/>
          </p:nvSpPr>
          <p:spPr>
            <a:xfrm>
              <a:off x="949324" y="5993071"/>
              <a:ext cx="5671185" cy="307777"/>
            </a:xfrm>
            <a:prstGeom prst="rect">
              <a:avLst/>
            </a:prstGeom>
            <a:noFill/>
          </p:spPr>
          <p:txBody>
            <a:bodyPr wrap="square">
              <a:spAutoFit/>
            </a:bodyPr>
            <a:lstStyle/>
            <a:p>
              <a:pPr>
                <a:buNone/>
              </a:pP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r>
                <a:rPr lang="ja-JP" altLang="en-US" sz="1400">
                  <a:solidFill>
                    <a:srgbClr val="1770C2"/>
                  </a:solidFill>
                  <a:latin typeface="UD デジタル 教科書体 NP-B" panose="02020700000000000000" pitchFamily="18" charset="-128"/>
                  <a:ea typeface="UD デジタル 教科書体 NP-B" panose="02020700000000000000" pitchFamily="18" charset="-128"/>
                </a:rPr>
                <a:t>教材③のワーク</a:t>
              </a:r>
              <a:r>
                <a:rPr lang="en-US" altLang="ja-JP" sz="1400">
                  <a:solidFill>
                    <a:srgbClr val="1770C2"/>
                  </a:solidFill>
                  <a:latin typeface="UD デジタル 教科書体 NP-B" panose="02020700000000000000" pitchFamily="18" charset="-128"/>
                  <a:ea typeface="UD デジタル 教科書体 NP-B" panose="02020700000000000000" pitchFamily="18" charset="-128"/>
                </a:rPr>
                <a:t>】</a:t>
              </a:r>
            </a:p>
          </p:txBody>
        </p:sp>
        <p:sp>
          <p:nvSpPr>
            <p:cNvPr id="33" name="テキスト ボックス 32">
              <a:extLst>
                <a:ext uri="{FF2B5EF4-FFF2-40B4-BE49-F238E27FC236}">
                  <a16:creationId xmlns:a16="http://schemas.microsoft.com/office/drawing/2014/main" id="{CB266785-084C-7913-9219-916A45CE7D08}"/>
                </a:ext>
              </a:extLst>
            </p:cNvPr>
            <p:cNvSpPr txBox="1"/>
            <p:nvPr/>
          </p:nvSpPr>
          <p:spPr>
            <a:xfrm>
              <a:off x="1057221" y="6309701"/>
              <a:ext cx="5537254" cy="276999"/>
            </a:xfrm>
            <a:prstGeom prst="rect">
              <a:avLst/>
            </a:prstGeom>
            <a:noFill/>
          </p:spPr>
          <p:txBody>
            <a:bodyPr wrap="square">
              <a:spAutoFit/>
            </a:bodyPr>
            <a:lstStyle/>
            <a:p>
              <a:pPr algn="just"/>
              <a:r>
                <a:rPr lang="ja-JP" altLang="en-US" sz="1200">
                  <a:latin typeface="UD デジタル 教科書体 NK-B" panose="02020700000000000000" pitchFamily="18" charset="-128"/>
                  <a:ea typeface="UD デジタル 教科書体 NK-B" panose="02020700000000000000" pitchFamily="18" charset="-128"/>
                  <a:cs typeface="SimSun"/>
                </a:rPr>
                <a:t>■テーマ</a:t>
              </a:r>
              <a:r>
                <a:rPr lang="en-US" altLang="ja-JP" sz="1200">
                  <a:latin typeface="UD デジタル 教科書体 NK-B" panose="02020700000000000000" pitchFamily="18" charset="-128"/>
                  <a:ea typeface="UD デジタル 教科書体 NK-B" panose="02020700000000000000" pitchFamily="18" charset="-128"/>
                  <a:cs typeface="SimSun"/>
                </a:rPr>
                <a:t>『2050</a:t>
              </a:r>
              <a:r>
                <a:rPr lang="ja-JP" altLang="en-US" sz="1200">
                  <a:latin typeface="UD デジタル 教科書体 NK-B" panose="02020700000000000000" pitchFamily="18" charset="-128"/>
                  <a:ea typeface="UD デジタル 教科書体 NK-B" panose="02020700000000000000" pitchFamily="18" charset="-128"/>
                  <a:cs typeface="SimSun"/>
                </a:rPr>
                <a:t>年の 自然に寄り添う食と農</a:t>
              </a:r>
              <a:r>
                <a:rPr lang="en-US" altLang="ja-JP" sz="1200">
                  <a:latin typeface="UD デジタル 教科書体 NK-B" panose="02020700000000000000" pitchFamily="18" charset="-128"/>
                  <a:ea typeface="UD デジタル 教科書体 NK-B" panose="02020700000000000000" pitchFamily="18" charset="-128"/>
                  <a:cs typeface="SimSun"/>
                </a:rPr>
                <a:t>』</a:t>
              </a:r>
              <a:r>
                <a:rPr lang="ja-JP" altLang="en-US" sz="1200">
                  <a:latin typeface="UD デジタル 教科書体 NK-B" panose="02020700000000000000" pitchFamily="18" charset="-128"/>
                  <a:ea typeface="UD デジタル 教科書体 NK-B" panose="02020700000000000000" pitchFamily="18" charset="-128"/>
                  <a:cs typeface="SimSun"/>
                </a:rPr>
                <a:t> </a:t>
              </a:r>
            </a:p>
          </p:txBody>
        </p:sp>
      </p:grpSp>
      <p:sp>
        <p:nvSpPr>
          <p:cNvPr id="7" name="スライド番号プレースホルダー 1">
            <a:extLst>
              <a:ext uri="{FF2B5EF4-FFF2-40B4-BE49-F238E27FC236}">
                <a16:creationId xmlns:a16="http://schemas.microsoft.com/office/drawing/2014/main" id="{145C2D1C-391C-E6F2-3A99-AF5378200AA0}"/>
              </a:ext>
            </a:extLst>
          </p:cNvPr>
          <p:cNvSpPr txBox="1">
            <a:spLocks/>
          </p:cNvSpPr>
          <p:nvPr/>
        </p:nvSpPr>
        <p:spPr>
          <a:xfrm>
            <a:off x="6978650" y="10379075"/>
            <a:ext cx="521307" cy="269241"/>
          </a:xfrm>
          <a:prstGeom prst="rect">
            <a:avLst/>
          </a:prstGeom>
        </p:spPr>
        <p:txBody>
          <a:bodyPr anchor="ctr"/>
          <a:lstStyle>
            <a:defPPr>
              <a:defRPr kern="0"/>
            </a:defPPr>
          </a:lstStyle>
          <a:p>
            <a:pPr algn="ctr"/>
            <a:fld id="{86CB4B4D-7CA3-9044-876B-883B54F8677D}" type="slidenum">
              <a:rPr lang="en-US" altLang="ja-JP" sz="2000" b="1" smtClean="0">
                <a:solidFill>
                  <a:schemeClr val="bg1"/>
                </a:solidFill>
              </a:rPr>
              <a:pPr algn="ctr"/>
              <a:t>9</a:t>
            </a:fld>
            <a:endParaRPr lang="ja-JP" altLang="en-US" sz="2000" b="1" dirty="0">
              <a:solidFill>
                <a:schemeClr val="bg1"/>
              </a:solidFill>
            </a:endParaRPr>
          </a:p>
        </p:txBody>
      </p:sp>
      <p:pic>
        <p:nvPicPr>
          <p:cNvPr id="9" name="図 8" descr="テキスト, ロゴ&#10;&#10;AI 生成コンテンツは誤りを含む可能性があります。">
            <a:extLst>
              <a:ext uri="{FF2B5EF4-FFF2-40B4-BE49-F238E27FC236}">
                <a16:creationId xmlns:a16="http://schemas.microsoft.com/office/drawing/2014/main" id="{0BEAA4BF-0BB1-D0BE-9B80-4FC35CF683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6920" y="9060383"/>
            <a:ext cx="1448403" cy="885135"/>
          </a:xfrm>
          <a:prstGeom prst="rect">
            <a:avLst/>
          </a:prstGeom>
        </p:spPr>
      </p:pic>
      <p:pic>
        <p:nvPicPr>
          <p:cNvPr id="8" name="図 7">
            <a:extLst>
              <a:ext uri="{FF2B5EF4-FFF2-40B4-BE49-F238E27FC236}">
                <a16:creationId xmlns:a16="http://schemas.microsoft.com/office/drawing/2014/main" id="{AFB49C10-4FD2-7F77-3F19-A9D41441050B}"/>
              </a:ext>
            </a:extLst>
          </p:cNvPr>
          <p:cNvPicPr>
            <a:picLocks noChangeAspect="1"/>
          </p:cNvPicPr>
          <p:nvPr/>
        </p:nvPicPr>
        <p:blipFill>
          <a:blip r:embed="rId4"/>
          <a:stretch>
            <a:fillRect/>
          </a:stretch>
        </p:blipFill>
        <p:spPr>
          <a:xfrm>
            <a:off x="1104900" y="6636793"/>
            <a:ext cx="5264150" cy="1956831"/>
          </a:xfrm>
          <a:prstGeom prst="rect">
            <a:avLst/>
          </a:prstGeom>
        </p:spPr>
      </p:pic>
      <p:sp>
        <p:nvSpPr>
          <p:cNvPr id="6" name="四角形: 角を丸くする 5">
            <a:extLst>
              <a:ext uri="{FF2B5EF4-FFF2-40B4-BE49-F238E27FC236}">
                <a16:creationId xmlns:a16="http://schemas.microsoft.com/office/drawing/2014/main" id="{C5A83A6C-3EFD-3CF8-4844-A2A1EB32D152}"/>
              </a:ext>
            </a:extLst>
          </p:cNvPr>
          <p:cNvSpPr/>
          <p:nvPr/>
        </p:nvSpPr>
        <p:spPr>
          <a:xfrm>
            <a:off x="2254250" y="2905651"/>
            <a:ext cx="1371600" cy="199384"/>
          </a:xfrm>
          <a:prstGeom prst="roundRect">
            <a:avLst/>
          </a:prstGeom>
          <a:solidFill>
            <a:srgbClr val="FF6699"/>
          </a:solidFill>
          <a:ln>
            <a:solidFill>
              <a:srgbClr val="FF66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latin typeface="BIZ UDPゴシック" panose="020B0400000000000000" pitchFamily="50" charset="-128"/>
                <a:ea typeface="BIZ UDPゴシック" panose="020B0400000000000000" pitchFamily="50" charset="-128"/>
              </a:rPr>
              <a:t>動画視聴約</a:t>
            </a:r>
            <a:r>
              <a:rPr kumimoji="1" lang="en-US" altLang="ja-JP" sz="1100" b="1">
                <a:latin typeface="BIZ UDPゴシック" panose="020B0400000000000000" pitchFamily="50" charset="-128"/>
                <a:ea typeface="BIZ UDPゴシック" panose="020B0400000000000000" pitchFamily="50" charset="-128"/>
              </a:rPr>
              <a:t>8</a:t>
            </a:r>
            <a:r>
              <a:rPr kumimoji="1" lang="ja-JP" altLang="en-US" sz="1100" b="1">
                <a:latin typeface="BIZ UDPゴシック" panose="020B0400000000000000" pitchFamily="50" charset="-128"/>
                <a:ea typeface="BIZ UDPゴシック" panose="020B0400000000000000" pitchFamily="50" charset="-128"/>
              </a:rPr>
              <a:t>分半</a:t>
            </a:r>
          </a:p>
        </p:txBody>
      </p:sp>
      <p:sp>
        <p:nvSpPr>
          <p:cNvPr id="11" name="正方形/長方形 10">
            <a:extLst>
              <a:ext uri="{FF2B5EF4-FFF2-40B4-BE49-F238E27FC236}">
                <a16:creationId xmlns:a16="http://schemas.microsoft.com/office/drawing/2014/main" id="{0870938E-16F7-7AFB-FAB5-8F7F22193C52}"/>
              </a:ext>
            </a:extLst>
          </p:cNvPr>
          <p:cNvSpPr/>
          <p:nvPr/>
        </p:nvSpPr>
        <p:spPr>
          <a:xfrm>
            <a:off x="1082516" y="4103025"/>
            <a:ext cx="5416763" cy="380613"/>
          </a:xfrm>
          <a:prstGeom prst="rect">
            <a:avLst/>
          </a:prstGeom>
          <a:solidFill>
            <a:schemeClr val="bg1"/>
          </a:solidFill>
          <a:ln w="127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（動画の補足）</a:t>
            </a:r>
            <a:endPar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endParaRPr>
          </a:p>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世界の土地利用において、牧草地などを含め</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農業を行うことができる土地</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は全体の約</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34</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〜35</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％ありますが、そのうち現在、</a:t>
            </a:r>
            <a:endPar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endParaRPr>
          </a:p>
          <a:p>
            <a:pPr algn="l"/>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実際に作物を栽培している</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農業耕地</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の割合が世界の陸地の約</a:t>
            </a:r>
            <a:r>
              <a:rPr kumimoji="1" lang="en-US" altLang="ja-JP" sz="600">
                <a:solidFill>
                  <a:schemeClr val="tx1"/>
                </a:solidFill>
                <a:latin typeface="UD デジタル 教科書体 NP-B" panose="02020700000000000000" pitchFamily="18" charset="-128"/>
                <a:ea typeface="UD デジタル 教科書体 NP-B" panose="02020700000000000000" pitchFamily="18" charset="-128"/>
              </a:rPr>
              <a:t>10</a:t>
            </a:r>
            <a:r>
              <a:rPr kumimoji="1" lang="ja-JP" altLang="en-US" sz="600">
                <a:solidFill>
                  <a:schemeClr val="tx1"/>
                </a:solidFill>
                <a:latin typeface="UD デジタル 教科書体 NP-B" panose="02020700000000000000" pitchFamily="18" charset="-128"/>
                <a:ea typeface="UD デジタル 教科書体 NP-B" panose="02020700000000000000" pitchFamily="18" charset="-128"/>
              </a:rPr>
              <a:t>％となります。</a:t>
            </a:r>
          </a:p>
        </p:txBody>
      </p:sp>
    </p:spTree>
    <p:extLst>
      <p:ext uri="{BB962C8B-B14F-4D97-AF65-F5344CB8AC3E}">
        <p14:creationId xmlns:p14="http://schemas.microsoft.com/office/powerpoint/2010/main" val="24707838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7699</TotalTime>
  <Words>10161</Words>
  <Application>Microsoft Office PowerPoint</Application>
  <PresentationFormat>ユーザー設定</PresentationFormat>
  <Paragraphs>622</Paragraphs>
  <Slides>17</Slides>
  <Notes>16</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17</vt:i4>
      </vt:variant>
    </vt:vector>
  </HeadingPairs>
  <TitlesOfParts>
    <vt:vector size="26" baseType="lpstr">
      <vt:lpstr>BIZ UDPゴシック</vt:lpstr>
      <vt:lpstr>Malgun Gothic</vt:lpstr>
      <vt:lpstr>SimSun</vt:lpstr>
      <vt:lpstr>UD デジタル 教科書体 NK-B</vt:lpstr>
      <vt:lpstr>UD デジタル 教科書体 NP-B</vt:lpstr>
      <vt:lpstr>游ゴシック</vt:lpstr>
      <vt:lpstr>Arial</vt:lpstr>
      <vt:lpstr>Wingdings</vt:lpstr>
      <vt:lpstr>Office Theme</vt:lpstr>
      <vt:lpstr>教師用手引き</vt:lpstr>
      <vt:lpstr>目次</vt:lpstr>
      <vt:lpstr>１．はじめに</vt:lpstr>
      <vt:lpstr>１．はじめに</vt:lpstr>
      <vt:lpstr>2. 教材について</vt:lpstr>
      <vt:lpstr>2. 教材について</vt:lpstr>
      <vt:lpstr>2. 教材について</vt:lpstr>
      <vt:lpstr>2. 教材について</vt:lpstr>
      <vt:lpstr>2. 教材について</vt:lpstr>
      <vt:lpstr>2. 教材について</vt:lpstr>
      <vt:lpstr>３．教材セットのご利用にあたって</vt:lpstr>
      <vt:lpstr>３．教材セットのご利用にあたって</vt:lpstr>
      <vt:lpstr>３．教材セットのご利用にあたって</vt:lpstr>
      <vt:lpstr>4．参考資料</vt:lpstr>
      <vt:lpstr>4．参考資料</vt:lpstr>
      <vt:lpstr>4．参考資料</vt:lpstr>
      <vt:lpstr>4．参考資料</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【園芸博】教師用手引き_高校生用</dc:title>
  <dc:creator>SUN Reality</dc:creator>
  <cp:keywords>DAG_Bdq61ew,BAE-eQK4bJA,0</cp:keywords>
  <cp:lastModifiedBy>直子 品田</cp:lastModifiedBy>
  <cp:revision>6</cp:revision>
  <dcterms:created xsi:type="dcterms:W3CDTF">2026-01-30T02:10:08Z</dcterms:created>
  <dcterms:modified xsi:type="dcterms:W3CDTF">2026-07-17T08:01:12Z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2026-01-30T00:00:00Z</vt:filetime>
  </property>
  <property fmtid="{D5CDD505-2E9C-101B-9397-08002B2CF9AE}" pid="3" name="Creator">
    <vt:lpwstr>Canva</vt:lpwstr>
  </property>
  <property fmtid="{D5CDD505-2E9C-101B-9397-08002B2CF9AE}" pid="4" name="LastSaved">
    <vt:filetime>2026-01-30T00:00:00Z</vt:filetime>
  </property>
  <property fmtid="{D5CDD505-2E9C-101B-9397-08002B2CF9AE}" pid="5" name="Producer">
    <vt:lpwstr>Canva</vt:lpwstr>
  </property>
</Properties>
</file>