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316" r:id="rId2"/>
    <p:sldId id="256" r:id="rId3"/>
    <p:sldId id="269" r:id="rId4"/>
    <p:sldId id="329" r:id="rId5"/>
    <p:sldId id="345" r:id="rId6"/>
    <p:sldId id="317" r:id="rId7"/>
    <p:sldId id="350" r:id="rId8"/>
    <p:sldId id="346" r:id="rId9"/>
    <p:sldId id="321" r:id="rId10"/>
    <p:sldId id="332" r:id="rId11"/>
    <p:sldId id="318" r:id="rId12"/>
    <p:sldId id="320" r:id="rId13"/>
    <p:sldId id="344" r:id="rId14"/>
    <p:sldId id="334" r:id="rId15"/>
    <p:sldId id="324" r:id="rId16"/>
    <p:sldId id="261" r:id="rId17"/>
    <p:sldId id="360" r:id="rId18"/>
    <p:sldId id="290" r:id="rId19"/>
    <p:sldId id="354" r:id="rId20"/>
    <p:sldId id="355" r:id="rId21"/>
    <p:sldId id="356" r:id="rId22"/>
    <p:sldId id="357" r:id="rId23"/>
    <p:sldId id="339" r:id="rId24"/>
    <p:sldId id="270" r:id="rId25"/>
    <p:sldId id="289" r:id="rId26"/>
    <p:sldId id="292" r:id="rId27"/>
    <p:sldId id="293" r:id="rId28"/>
    <p:sldId id="294" r:id="rId29"/>
    <p:sldId id="295" r:id="rId30"/>
    <p:sldId id="297" r:id="rId31"/>
    <p:sldId id="298" r:id="rId32"/>
    <p:sldId id="342" r:id="rId33"/>
    <p:sldId id="353" r:id="rId34"/>
    <p:sldId id="304" r:id="rId35"/>
    <p:sldId id="347" r:id="rId36"/>
    <p:sldId id="305" r:id="rId37"/>
    <p:sldId id="351" r:id="rId38"/>
    <p:sldId id="358" r:id="rId39"/>
    <p:sldId id="359" r:id="rId40"/>
  </p:sldIdLst>
  <p:sldSz cx="12192000" cy="6858000"/>
  <p:notesSz cx="6858000" cy="9144000"/>
  <p:embeddedFontLst>
    <p:embeddedFont>
      <p:font typeface="BIZ UDPゴシック" panose="020B0400000000000000" pitchFamily="50" charset="-128"/>
      <p:regular r:id="rId42"/>
      <p:bold r:id="rId43"/>
    </p:embeddedFont>
    <p:embeddedFont>
      <p:font typeface="Noto Sans JP Black" panose="020B0200000000000000" pitchFamily="50" charset="-128"/>
      <p:bold r:id="rId44"/>
    </p:embeddedFont>
    <p:embeddedFont>
      <p:font typeface="Source Han Sans JP Bold" panose="020B0600070205080204" charset="-128"/>
      <p:regular r:id="rId45"/>
      <p:bold r:id="rId46"/>
    </p:embeddedFont>
    <p:embeddedFont>
      <p:font typeface="游ゴシック" panose="020B0400000000000000" pitchFamily="50" charset="-128"/>
      <p:regular r:id="rId47"/>
      <p:bold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CBC0"/>
    <a:srgbClr val="CA9A03"/>
    <a:srgbClr val="D7E60D"/>
    <a:srgbClr val="E60073"/>
    <a:srgbClr val="545454"/>
    <a:srgbClr val="1770C2"/>
    <a:srgbClr val="F35F94"/>
    <a:srgbClr val="12AA5D"/>
    <a:srgbClr val="009D51"/>
    <a:srgbClr val="10AA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10CCC2-EE09-49A9-9A06-5FE2E0F2A2AD}" v="17" dt="2026-07-29T03:01:07.2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 autoAdjust="0"/>
    <p:restoredTop sz="94615" autoAdjust="0"/>
  </p:normalViewPr>
  <p:slideViewPr>
    <p:cSldViewPr>
      <p:cViewPr>
        <p:scale>
          <a:sx n="75" d="100"/>
          <a:sy n="75" d="100"/>
        </p:scale>
        <p:origin x="160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直子 品田" userId="51cde6dd8c87174e" providerId="LiveId" clId="{E410CCC2-EE09-49A9-9A06-5FE2E0F2A2AD}"/>
    <pc:docChg chg="custSel modSld">
      <pc:chgData name="直子 品田" userId="51cde6dd8c87174e" providerId="LiveId" clId="{E410CCC2-EE09-49A9-9A06-5FE2E0F2A2AD}" dt="2026-07-29T03:01:09.376" v="681" actId="21"/>
      <pc:docMkLst>
        <pc:docMk/>
      </pc:docMkLst>
      <pc:sldChg chg="addSp delSp modSp mod">
        <pc:chgData name="直子 品田" userId="51cde6dd8c87174e" providerId="LiveId" clId="{E410CCC2-EE09-49A9-9A06-5FE2E0F2A2AD}" dt="2026-07-29T03:01:09.376" v="681" actId="21"/>
        <pc:sldMkLst>
          <pc:docMk/>
          <pc:sldMk cId="575663755" sldId="360"/>
        </pc:sldMkLst>
        <pc:spChg chg="add mod">
          <ac:chgData name="直子 品田" userId="51cde6dd8c87174e" providerId="LiveId" clId="{E410CCC2-EE09-49A9-9A06-5FE2E0F2A2AD}" dt="2026-07-29T03:00:44.870" v="679" actId="14100"/>
          <ac:spMkLst>
            <pc:docMk/>
            <pc:sldMk cId="575663755" sldId="360"/>
            <ac:spMk id="3" creationId="{5B0C653E-1610-EB4B-C2CE-59C2EE4EE752}"/>
          </ac:spMkLst>
        </pc:spChg>
        <pc:spChg chg="mod">
          <ac:chgData name="直子 品田" userId="51cde6dd8c87174e" providerId="LiveId" clId="{E410CCC2-EE09-49A9-9A06-5FE2E0F2A2AD}" dt="2026-07-29T02:58:27.375" v="641" actId="20577"/>
          <ac:spMkLst>
            <pc:docMk/>
            <pc:sldMk cId="575663755" sldId="360"/>
            <ac:spMk id="4" creationId="{BEBCB9A2-B806-4432-3EA5-C6BC2F1D0509}"/>
          </ac:spMkLst>
        </pc:spChg>
        <pc:picChg chg="add del">
          <ac:chgData name="直子 品田" userId="51cde6dd8c87174e" providerId="LiveId" clId="{E410CCC2-EE09-49A9-9A06-5FE2E0F2A2AD}" dt="2026-07-29T03:01:09.376" v="681" actId="21"/>
          <ac:picMkLst>
            <pc:docMk/>
            <pc:sldMk cId="575663755" sldId="360"/>
            <ac:picMk id="6" creationId="{D28818AF-E2D7-693A-3BBB-397C487EDD2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E4F7D-AF5C-41F4-85BD-08300B36AAE6}" type="datetimeFigureOut">
              <a:rPr kumimoji="1" lang="ja-JP" altLang="en-US" smtClean="0"/>
              <a:t>2026/7/29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941E8-FEBA-4AF5-A482-99D66D3BD6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795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4D08849-D66E-BFCB-AAB0-DD7F5421FB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6919" y="875579"/>
            <a:ext cx="9378161" cy="510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5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494E6701-FD89-46B6-0815-05B989474BFD}"/>
              </a:ext>
            </a:extLst>
          </p:cNvPr>
          <p:cNvSpPr/>
          <p:nvPr userDrawn="1"/>
        </p:nvSpPr>
        <p:spPr>
          <a:xfrm>
            <a:off x="5592370" y="5047020"/>
            <a:ext cx="1007259" cy="1543692"/>
          </a:xfrm>
          <a:custGeom>
            <a:avLst/>
            <a:gdLst/>
            <a:ahLst/>
            <a:cxnLst/>
            <a:rect l="l" t="t" r="r" b="b"/>
            <a:pathLst>
              <a:path w="1007259" h="1543692">
                <a:moveTo>
                  <a:pt x="0" y="0"/>
                </a:moveTo>
                <a:lnTo>
                  <a:pt x="1007260" y="0"/>
                </a:lnTo>
                <a:lnTo>
                  <a:pt x="1007260" y="1543692"/>
                </a:lnTo>
                <a:lnTo>
                  <a:pt x="0" y="15436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1892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図 4" descr="テキスト, 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4C4E42D9-13C4-0C85-DE56-57A85F85A4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546" y="1828800"/>
            <a:ext cx="6580909" cy="402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B960244-D776-1D19-C2CD-96AAA7E37B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6036" y="685801"/>
            <a:ext cx="11459928" cy="533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420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3800695-1923-792F-3013-715CE077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274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B9E429A-A81C-703B-E380-718D627D8CD2}"/>
              </a:ext>
            </a:extLst>
          </p:cNvPr>
          <p:cNvSpPr txBox="1"/>
          <p:nvPr userDrawn="1"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966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BFE586-3433-C44A-7377-845E7AA8118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CEC297C-7EE6-81E0-F504-F857CF2924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940" t="59299" r="2512" b="20938"/>
          <a:stretch>
            <a:fillRect/>
          </a:stretch>
        </p:blipFill>
        <p:spPr>
          <a:xfrm>
            <a:off x="533400" y="0"/>
            <a:ext cx="5873676" cy="118270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A22D008-25A2-B896-E1B5-44C7E5A13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3716" r="52438" b="-3716"/>
          <a:stretch>
            <a:fillRect/>
          </a:stretch>
        </p:blipFill>
        <p:spPr>
          <a:xfrm>
            <a:off x="9829800" y="4038600"/>
            <a:ext cx="2061780" cy="236054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D6650BB-4804-D1A0-AF7D-9485F2184D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3400" y="1576829"/>
            <a:ext cx="8892245" cy="502725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8E1C2FE-8532-6099-AF3E-1179D027F1A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1102763"/>
            <a:ext cx="6629400" cy="474066"/>
          </a:xfrm>
          <a:prstGeom prst="rect">
            <a:avLst/>
          </a:prstGeom>
        </p:spPr>
      </p:pic>
      <p:pic>
        <p:nvPicPr>
          <p:cNvPr id="10" name="図 9" descr="マスク, 挿絵 が含まれている画像&#10;&#10;自動的に生成された説明">
            <a:extLst>
              <a:ext uri="{FF2B5EF4-FFF2-40B4-BE49-F238E27FC236}">
                <a16:creationId xmlns:a16="http://schemas.microsoft.com/office/drawing/2014/main" id="{A7A6C7B8-7264-0BA6-E98D-0A3D1ABF0BA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5081" r="54216" b="64012"/>
          <a:stretch>
            <a:fillRect/>
          </a:stretch>
        </p:blipFill>
        <p:spPr>
          <a:xfrm flipH="1">
            <a:off x="9346920" y="0"/>
            <a:ext cx="2845080" cy="1425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7B0DDA4-0CA8-85B8-9FDC-8DEA78575AB6}"/>
              </a:ext>
            </a:extLst>
          </p:cNvPr>
          <p:cNvSpPr txBox="1"/>
          <p:nvPr userDrawn="1"/>
        </p:nvSpPr>
        <p:spPr>
          <a:xfrm>
            <a:off x="9870090" y="6294201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公式マスコットキャラクター</a:t>
            </a:r>
            <a:endParaRPr kumimoji="1" lang="en-US" altLang="ja-JP" sz="1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「トゥンクトゥンク」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8209FA7-F411-ED51-8AFC-387D89499E8F}"/>
              </a:ext>
            </a:extLst>
          </p:cNvPr>
          <p:cNvSpPr txBox="1"/>
          <p:nvPr userDrawn="1"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248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B5213D43-B6D8-CC32-E7C5-C2F05722F99B}"/>
              </a:ext>
            </a:extLst>
          </p:cNvPr>
          <p:cNvSpPr/>
          <p:nvPr userDrawn="1"/>
        </p:nvSpPr>
        <p:spPr>
          <a:xfrm>
            <a:off x="5180248" y="2025549"/>
            <a:ext cx="1831503" cy="2806902"/>
          </a:xfrm>
          <a:custGeom>
            <a:avLst/>
            <a:gdLst/>
            <a:ahLst/>
            <a:cxnLst/>
            <a:rect l="l" t="t" r="r" b="b"/>
            <a:pathLst>
              <a:path w="1831503" h="2806902">
                <a:moveTo>
                  <a:pt x="0" y="0"/>
                </a:moveTo>
                <a:lnTo>
                  <a:pt x="1831504" y="0"/>
                </a:lnTo>
                <a:lnTo>
                  <a:pt x="1831504" y="2806902"/>
                </a:lnTo>
                <a:lnTo>
                  <a:pt x="0" y="28069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679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EF3B9A1-76EB-EDF6-817C-150D2B936BF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 l="15658" t="19107" r="12695" b="1866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E2905F6-21A6-3A2C-1575-952BC95BE439}"/>
              </a:ext>
            </a:extLst>
          </p:cNvPr>
          <p:cNvSpPr txBox="1"/>
          <p:nvPr userDrawn="1"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mFjdL2cAgkk?feature=oembed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n3ET-p8zfns?feature=oembed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-Oya47Mq-D8?feature=oembed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422E8-E2DA-6189-391E-52241DD75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428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0281E-A980-4349-FEB5-C2CDBC33B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96070E67-5450-E979-A7CD-F43751561BAC}"/>
              </a:ext>
            </a:extLst>
          </p:cNvPr>
          <p:cNvSpPr/>
          <p:nvPr/>
        </p:nvSpPr>
        <p:spPr>
          <a:xfrm>
            <a:off x="2667000" y="2197275"/>
            <a:ext cx="6858000" cy="26289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地球の</a:t>
            </a:r>
            <a:r>
              <a:rPr lang="en-US" altLang="ja-JP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SOS</a:t>
            </a: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と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４つのキーワード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D49993C-79C7-17CC-9603-FF30B688D750}"/>
              </a:ext>
            </a:extLst>
          </p:cNvPr>
          <p:cNvSpPr txBox="1"/>
          <p:nvPr/>
        </p:nvSpPr>
        <p:spPr>
          <a:xfrm>
            <a:off x="2667000" y="1566333"/>
            <a:ext cx="67056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 i="0">
                <a:solidFill>
                  <a:srgbClr val="42424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なぜ？</a:t>
            </a:r>
          </a:p>
        </p:txBody>
      </p:sp>
    </p:spTree>
    <p:extLst>
      <p:ext uri="{BB962C8B-B14F-4D97-AF65-F5344CB8AC3E}">
        <p14:creationId xmlns:p14="http://schemas.microsoft.com/office/powerpoint/2010/main" val="4037813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C2D6C-D683-8834-2ADB-7E0B4C537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20998E4A-1F75-73B9-D24E-FE6E3A2ACDCA}"/>
              </a:ext>
            </a:extLst>
          </p:cNvPr>
          <p:cNvSpPr/>
          <p:nvPr/>
        </p:nvSpPr>
        <p:spPr>
          <a:xfrm>
            <a:off x="2286000" y="1977821"/>
            <a:ext cx="7620000" cy="2902358"/>
          </a:xfrm>
          <a:prstGeom prst="roundRect">
            <a:avLst>
              <a:gd name="adj" fmla="val 50000"/>
            </a:avLst>
          </a:prstGeom>
          <a:solidFill>
            <a:srgbClr val="1770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24B90F7D-D887-AA1D-0AB9-E9AFCFC72CF5}"/>
              </a:ext>
            </a:extLst>
          </p:cNvPr>
          <p:cNvSpPr txBox="1"/>
          <p:nvPr/>
        </p:nvSpPr>
        <p:spPr>
          <a:xfrm>
            <a:off x="3016294" y="2822388"/>
            <a:ext cx="4311184" cy="386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カーボンニュートラル</a:t>
            </a:r>
            <a:endParaRPr lang="en-US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5F1F1C5-4207-AC81-F6E3-47CF2CDF9C08}"/>
              </a:ext>
            </a:extLst>
          </p:cNvPr>
          <p:cNvCxnSpPr>
            <a:cxnSpLocks/>
          </p:cNvCxnSpPr>
          <p:nvPr/>
        </p:nvCxnSpPr>
        <p:spPr>
          <a:xfrm>
            <a:off x="3257173" y="3445194"/>
            <a:ext cx="3829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CC3521F2-CAD9-8BC7-9D45-F8160EC9A2CE}"/>
              </a:ext>
            </a:extLst>
          </p:cNvPr>
          <p:cNvSpPr txBox="1"/>
          <p:nvPr/>
        </p:nvSpPr>
        <p:spPr>
          <a:xfrm>
            <a:off x="3257173" y="3755831"/>
            <a:ext cx="3829427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温室効果ガスの排出を</a:t>
            </a:r>
            <a:endParaRPr lang="en-US" altLang="ja-JP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「実質的にゼロ」に</a:t>
            </a:r>
            <a:endParaRPr lang="en-US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E2903BBE-01E7-E276-55C8-5BFE0E400BAB}"/>
              </a:ext>
            </a:extLst>
          </p:cNvPr>
          <p:cNvSpPr txBox="1"/>
          <p:nvPr/>
        </p:nvSpPr>
        <p:spPr>
          <a:xfrm>
            <a:off x="7444626" y="3806614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❶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771748B0-5844-DA0E-3B84-E5620898E248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612397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E6942-939B-93A1-E5AA-E3E002E74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7D446B9E-00EC-5BCF-0A33-2BF1C752547A}"/>
              </a:ext>
            </a:extLst>
          </p:cNvPr>
          <p:cNvSpPr/>
          <p:nvPr/>
        </p:nvSpPr>
        <p:spPr>
          <a:xfrm>
            <a:off x="2286000" y="1977820"/>
            <a:ext cx="8001000" cy="3064815"/>
          </a:xfrm>
          <a:prstGeom prst="roundRect">
            <a:avLst>
              <a:gd name="adj" fmla="val 50000"/>
            </a:avLst>
          </a:prstGeom>
          <a:solidFill>
            <a:srgbClr val="12AA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C4ED320E-7954-A098-AF9E-272D3AB2680A}"/>
              </a:ext>
            </a:extLst>
          </p:cNvPr>
          <p:cNvSpPr txBox="1"/>
          <p:nvPr/>
        </p:nvSpPr>
        <p:spPr>
          <a:xfrm>
            <a:off x="4820116" y="2729734"/>
            <a:ext cx="4311184" cy="386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ネイチャーポジティブ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063573EE-AF91-049E-798B-17E1759789A9}"/>
              </a:ext>
            </a:extLst>
          </p:cNvPr>
          <p:cNvCxnSpPr>
            <a:cxnSpLocks/>
          </p:cNvCxnSpPr>
          <p:nvPr/>
        </p:nvCxnSpPr>
        <p:spPr>
          <a:xfrm>
            <a:off x="4956408" y="3276600"/>
            <a:ext cx="4038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0E78594E-4319-21C6-D8DA-4F7377A0CE6D}"/>
              </a:ext>
            </a:extLst>
          </p:cNvPr>
          <p:cNvSpPr txBox="1"/>
          <p:nvPr/>
        </p:nvSpPr>
        <p:spPr>
          <a:xfrm>
            <a:off x="4419600" y="3719935"/>
            <a:ext cx="540800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減りゆく自然や生き物を守り、</a:t>
            </a:r>
            <a:endParaRPr lang="en-US" altLang="ja-JP" sz="28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さらに「豊かに回復」させること</a:t>
            </a: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5DCE03AB-91AA-CF20-E69A-44DB59D57810}"/>
              </a:ext>
            </a:extLst>
          </p:cNvPr>
          <p:cNvSpPr txBox="1"/>
          <p:nvPr/>
        </p:nvSpPr>
        <p:spPr>
          <a:xfrm>
            <a:off x="2656726" y="3882390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❷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272AE061-597A-B0B6-749D-CB1AFDD8B0DE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573401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0F2F6-E432-6691-B75E-E524F0148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AB398FAE-182F-3965-7044-0A7933F68A31}"/>
              </a:ext>
            </a:extLst>
          </p:cNvPr>
          <p:cNvSpPr/>
          <p:nvPr/>
        </p:nvSpPr>
        <p:spPr>
          <a:xfrm>
            <a:off x="2286000" y="1977821"/>
            <a:ext cx="7620000" cy="2902358"/>
          </a:xfrm>
          <a:prstGeom prst="roundRect">
            <a:avLst>
              <a:gd name="adj" fmla="val 50000"/>
            </a:avLst>
          </a:prstGeom>
          <a:solidFill>
            <a:srgbClr val="68C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0FE388A3-3B37-3914-BAB6-9A57292930A1}"/>
              </a:ext>
            </a:extLst>
          </p:cNvPr>
          <p:cNvSpPr txBox="1"/>
          <p:nvPr/>
        </p:nvSpPr>
        <p:spPr>
          <a:xfrm>
            <a:off x="2870033" y="2552857"/>
            <a:ext cx="4603706" cy="7711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ネイチャーベースド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ソリューション（</a:t>
            </a:r>
            <a:r>
              <a:rPr lang="en-US" altLang="ja-JP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NbS</a:t>
            </a: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）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82D92BAF-0BDD-C562-24FC-85059C81E6A3}"/>
              </a:ext>
            </a:extLst>
          </p:cNvPr>
          <p:cNvCxnSpPr>
            <a:cxnSpLocks/>
          </p:cNvCxnSpPr>
          <p:nvPr/>
        </p:nvCxnSpPr>
        <p:spPr>
          <a:xfrm>
            <a:off x="3257173" y="3445194"/>
            <a:ext cx="3829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1A580141-7ECF-1C89-A7A3-979888E6E4CE}"/>
              </a:ext>
            </a:extLst>
          </p:cNvPr>
          <p:cNvSpPr txBox="1"/>
          <p:nvPr/>
        </p:nvSpPr>
        <p:spPr>
          <a:xfrm>
            <a:off x="2870033" y="3680352"/>
            <a:ext cx="4603706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「自然の力」を借りて、</a:t>
            </a:r>
            <a:endParaRPr lang="en-US" altLang="ja-JP" sz="28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社会の課題を解決すること</a:t>
            </a:r>
            <a:endParaRPr lang="en-US" altLang="ja-JP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D8C8F9BE-4BAA-12C1-B363-04A5542A62D2}"/>
              </a:ext>
            </a:extLst>
          </p:cNvPr>
          <p:cNvSpPr txBox="1"/>
          <p:nvPr/>
        </p:nvSpPr>
        <p:spPr>
          <a:xfrm>
            <a:off x="7444626" y="3806614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❸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B814F0B7-3B7D-46CD-DA28-55DDB324C23C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437342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C04B7-14FB-EAFA-E91B-A0310CC05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A4BCD922-53C7-3279-7E89-B533E34A0BB5}"/>
              </a:ext>
            </a:extLst>
          </p:cNvPr>
          <p:cNvSpPr/>
          <p:nvPr/>
        </p:nvSpPr>
        <p:spPr>
          <a:xfrm>
            <a:off x="2286000" y="1977820"/>
            <a:ext cx="7848600" cy="3064815"/>
          </a:xfrm>
          <a:prstGeom prst="roundRect">
            <a:avLst>
              <a:gd name="adj" fmla="val 50000"/>
            </a:avLst>
          </a:prstGeom>
          <a:solidFill>
            <a:srgbClr val="CA9A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E0E3E718-4D6D-ED03-E7C6-3ABCBA79EB5F}"/>
              </a:ext>
            </a:extLst>
          </p:cNvPr>
          <p:cNvSpPr txBox="1"/>
          <p:nvPr/>
        </p:nvSpPr>
        <p:spPr>
          <a:xfrm>
            <a:off x="4820116" y="2664181"/>
            <a:ext cx="431118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サーキュラーエコノミー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49B93FF-4F6F-9E08-7826-2BEBA21B04EC}"/>
              </a:ext>
            </a:extLst>
          </p:cNvPr>
          <p:cNvCxnSpPr>
            <a:cxnSpLocks/>
          </p:cNvCxnSpPr>
          <p:nvPr/>
        </p:nvCxnSpPr>
        <p:spPr>
          <a:xfrm>
            <a:off x="4956408" y="3276600"/>
            <a:ext cx="4038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29F9D08D-3BEB-9CFF-F45A-AF02E5F35FC8}"/>
              </a:ext>
            </a:extLst>
          </p:cNvPr>
          <p:cNvSpPr txBox="1"/>
          <p:nvPr/>
        </p:nvSpPr>
        <p:spPr>
          <a:xfrm>
            <a:off x="4478687" y="3675788"/>
            <a:ext cx="4994042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あらゆるものを資源として</a:t>
            </a: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「循環」させていく経済のこと</a:t>
            </a: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3ED5C297-8D20-ACE4-5CF7-7C1DCB0F871B}"/>
              </a:ext>
            </a:extLst>
          </p:cNvPr>
          <p:cNvSpPr txBox="1"/>
          <p:nvPr/>
        </p:nvSpPr>
        <p:spPr>
          <a:xfrm>
            <a:off x="2656726" y="3882390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❹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B9967F6F-7445-CA94-0B03-041E20F7479C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37831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4F486-081F-3E26-8A21-13BE7AE5D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842E10CA-404F-E8FF-7803-F67EFEEE45D7}"/>
              </a:ext>
            </a:extLst>
          </p:cNvPr>
          <p:cNvSpPr txBox="1"/>
          <p:nvPr/>
        </p:nvSpPr>
        <p:spPr>
          <a:xfrm>
            <a:off x="2628900" y="1138257"/>
            <a:ext cx="69342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企業の取り組み事例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3693064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55B07-DDDE-A227-D712-B75629F94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BA4E9248-D359-F111-E7FD-4D7C0EBD81FA}"/>
              </a:ext>
            </a:extLst>
          </p:cNvPr>
          <p:cNvGrpSpPr/>
          <p:nvPr/>
        </p:nvGrpSpPr>
        <p:grpSpPr>
          <a:xfrm>
            <a:off x="4874655" y="3176596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341F1029-C0F3-0475-9148-58D810360433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436CD524-DE5F-E215-FA1D-A8F96871640A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映像視聴②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pic>
        <p:nvPicPr>
          <p:cNvPr id="8" name="オンライン メディア 7" title="GREEN×EXPO2027HS meiji final 0518">
            <a:hlinkClick r:id="" action="ppaction://media"/>
            <a:extLst>
              <a:ext uri="{FF2B5EF4-FFF2-40B4-BE49-F238E27FC236}">
                <a16:creationId xmlns:a16="http://schemas.microsoft.com/office/drawing/2014/main" id="{0387A913-8C39-1AD0-839C-DFA8D7DC95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-3048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0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B7164F9-A906-B388-056E-68839188956D}"/>
              </a:ext>
            </a:extLst>
          </p:cNvPr>
          <p:cNvSpPr txBox="1"/>
          <p:nvPr/>
        </p:nvSpPr>
        <p:spPr>
          <a:xfrm>
            <a:off x="1524000" y="1013369"/>
            <a:ext cx="6858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>
                <a:solidFill>
                  <a:srgbClr val="42424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動画の補足</a:t>
            </a:r>
            <a:endParaRPr lang="ja-JP" altLang="en-US" sz="3500" b="0" i="0">
              <a:solidFill>
                <a:srgbClr val="42424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EBCB9A2-B806-4432-3EA5-C6BC2F1D0509}"/>
              </a:ext>
            </a:extLst>
          </p:cNvPr>
          <p:cNvSpPr txBox="1"/>
          <p:nvPr/>
        </p:nvSpPr>
        <p:spPr>
          <a:xfrm>
            <a:off x="5638800" y="1845733"/>
            <a:ext cx="5486400" cy="2162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4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（補足①）</a:t>
            </a:r>
            <a:endParaRPr lang="en-US" altLang="ja-JP" sz="1400" kern="100"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世界の土地利用において、牧草地などを含め</a:t>
            </a:r>
            <a:r>
              <a:rPr lang="en-US" altLang="ja-JP" sz="14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農業を行うことができる土地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』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は</a:t>
            </a:r>
            <a:r>
              <a:rPr lang="ja-JP" altLang="en-US" sz="14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 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全体の約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34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％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〜35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％ありますが、 そのうち現在、実際に作物を栽培している</a:t>
            </a:r>
            <a:r>
              <a:rPr lang="en-US" altLang="ja-JP" sz="14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農業耕地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』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の割合が世界の陸地の約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10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％となります</a:t>
            </a:r>
            <a:r>
              <a:rPr lang="ja-JP" altLang="en-US" sz="14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。</a:t>
            </a:r>
            <a:endParaRPr lang="en-US" altLang="ja-JP" sz="1400" kern="100"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この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10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％は耕地面積の割合で、地理的・自然環境による</a:t>
            </a:r>
            <a:r>
              <a:rPr lang="ja-JP" altLang="en-US" sz="14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「場所の制約」があるという状態です。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一方、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土地の劣化</a:t>
            </a:r>
            <a:r>
              <a:rPr lang="en-US" altLang="ja-JP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』</a:t>
            </a:r>
            <a:r>
              <a:rPr lang="ja-JP" altLang="en-US" sz="14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については、環境変化による　「土壌の質の劣化」で耕地割合と土地劣化は別の問題です。</a:t>
            </a:r>
            <a:endParaRPr lang="en-US" altLang="ja-JP" sz="140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105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</a:t>
            </a:r>
          </a:p>
          <a:p>
            <a:pPr>
              <a:buNone/>
            </a:pPr>
            <a:r>
              <a:rPr lang="ja-JP" altLang="en-US" sz="105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</a:t>
            </a:r>
            <a:r>
              <a:rPr lang="ja-JP" altLang="en-US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　</a:t>
            </a:r>
            <a:r>
              <a:rPr lang="en-US" altLang="ja-JP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出典・参考</a:t>
            </a:r>
            <a:r>
              <a:rPr lang="en-US" altLang="ja-JP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】</a:t>
            </a:r>
            <a:r>
              <a:rPr lang="ja-JP" altLang="en-US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国連食糧農業機関（</a:t>
            </a:r>
            <a:r>
              <a:rPr lang="en-US" altLang="ja-JP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FAO</a:t>
            </a:r>
            <a:r>
              <a:rPr lang="ja-JP" altLang="en-US" sz="12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）統計データ等</a:t>
            </a:r>
            <a:endParaRPr lang="ja-JP" altLang="ja-JP" sz="105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F21228D-D849-0048-7434-08EF213EE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828800"/>
            <a:ext cx="3886200" cy="2174883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5B0C653E-1610-EB4B-C2CE-59C2EE4EE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114800"/>
            <a:ext cx="98298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（補足②）</a:t>
            </a: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・「</a:t>
            </a:r>
            <a:r>
              <a:rPr kumimoji="0" lang="zh-TW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栄養不良人口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が</a:t>
            </a:r>
            <a:r>
              <a:rPr kumimoji="0" lang="ja-JP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約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7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億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3500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万人」という記述は、国連食糧農業機関（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FAO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）等の</a:t>
            </a: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　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『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世界の食料安全保障と栄養の現状（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SOFI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）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2023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年報告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』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における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2022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年時点の推計値です。</a:t>
            </a: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（補足③）</a:t>
            </a: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・一人当たり耕地面積が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2050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年に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2005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年比で約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25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％減少するとの予測は、</a:t>
            </a: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　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FAO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（国連食糧農業機関）「</a:t>
            </a:r>
            <a:r>
              <a:rPr kumimoji="0" lang="en-US" altLang="ja-JP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World Agriculture: towards 2030/2050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」等の出典を元に、</a:t>
            </a:r>
            <a:endParaRPr kumimoji="0" lang="en-US" altLang="ja-JP" sz="1400" b="0" i="0" u="none" strike="noStrike" cap="none" normalizeH="0" baseline="0">
              <a:ln>
                <a:noFill/>
              </a:ln>
              <a:solidFill>
                <a:srgbClr val="22222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農林水産省の資料</a:t>
            </a:r>
            <a:r>
              <a:rPr kumimoji="0" lang="ja-JP" altLang="en-US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（</a:t>
            </a:r>
            <a:r>
              <a:rPr kumimoji="0" lang="en-US" altLang="ja-JP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【</a:t>
            </a:r>
            <a:r>
              <a:rPr kumimoji="0" lang="ja-JP" altLang="en-US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一人当たり耕地面積</a:t>
            </a:r>
            <a:r>
              <a:rPr kumimoji="0" lang="en-US" altLang="ja-JP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】2050</a:t>
            </a:r>
            <a:r>
              <a:rPr kumimoji="0" lang="ja-JP" altLang="en-US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年と</a:t>
            </a:r>
            <a:r>
              <a:rPr kumimoji="0" lang="en-US" altLang="ja-JP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2005</a:t>
            </a:r>
            <a:r>
              <a:rPr kumimoji="0" lang="ja-JP" altLang="en-US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年の一人当たり耕地面積を比べると、世界、途上国ともに</a:t>
            </a:r>
            <a:r>
              <a:rPr kumimoji="0" lang="en-US" altLang="ja-JP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25%</a:t>
            </a:r>
            <a:r>
              <a:rPr kumimoji="0" lang="ja-JP" altLang="en-US" sz="105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減少）</a:t>
            </a:r>
            <a:r>
              <a:rPr kumimoji="0" lang="ja-JP" altLang="en-US" sz="14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Arial" panose="020B0604020202020204" pitchFamily="34" charset="0"/>
              </a:rPr>
              <a:t>より抜粋しています。</a:t>
            </a:r>
            <a:endParaRPr kumimoji="0" lang="ja-JP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5663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C9EDD-35FC-D7A9-1853-D5DA7EA9F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BD34805-4991-B9F9-B84F-52F12DA99894}"/>
              </a:ext>
            </a:extLst>
          </p:cNvPr>
          <p:cNvSpPr txBox="1"/>
          <p:nvPr/>
        </p:nvSpPr>
        <p:spPr>
          <a:xfrm>
            <a:off x="2667000" y="1566333"/>
            <a:ext cx="6858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 i="0">
                <a:solidFill>
                  <a:srgbClr val="42424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振り返り</a:t>
            </a:r>
            <a:endParaRPr lang="ja-JP" altLang="en-US" sz="3500" b="0" i="0">
              <a:solidFill>
                <a:srgbClr val="42424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" name="四角形: 角を丸くする 6">
            <a:extLst>
              <a:ext uri="{FF2B5EF4-FFF2-40B4-BE49-F238E27FC236}">
                <a16:creationId xmlns:a16="http://schemas.microsoft.com/office/drawing/2014/main" id="{365724F7-9C62-9EE8-6C10-2C357BB8621D}"/>
              </a:ext>
            </a:extLst>
          </p:cNvPr>
          <p:cNvSpPr/>
          <p:nvPr/>
        </p:nvSpPr>
        <p:spPr>
          <a:xfrm>
            <a:off x="2667000" y="2197275"/>
            <a:ext cx="6858000" cy="26289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明治グループ</a:t>
            </a:r>
            <a:r>
              <a:rPr lang="en-US" altLang="ja-JP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  <a:r>
              <a:rPr lang="ja-JP" altLang="en-US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では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どんな取り組みが行われて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いましたか？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999560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52ED6-C749-1600-0A77-C908EF86F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48CB680-EAED-E6C4-446B-D31063FAE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398" y="808317"/>
            <a:ext cx="4419600" cy="191347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154AF6C-45CF-97D3-0CA5-012255529443}"/>
              </a:ext>
            </a:extLst>
          </p:cNvPr>
          <p:cNvSpPr txBox="1"/>
          <p:nvPr/>
        </p:nvSpPr>
        <p:spPr>
          <a:xfrm>
            <a:off x="2618198" y="2721796"/>
            <a:ext cx="74676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■カーボンファーミングの推進</a:t>
            </a:r>
            <a:endParaRPr kumimoji="1" lang="ja-JP" altLang="en-US" sz="32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大気中の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を土壌に吸収・固定することで、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の削減と土壌の質向上の両立を実現しています。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</a:t>
            </a:r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カバークロップ</a:t>
            </a:r>
            <a:r>
              <a:rPr kumimoji="1" lang="ja-JP" altLang="en-US" sz="3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（被覆作物）</a:t>
            </a:r>
            <a:endParaRPr kumimoji="1" lang="en-US" altLang="ja-JP" sz="32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カバークロップと呼ばれる作物を栽培することで、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大気中の炭素を土壌に貯留する取り組みを行っています。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879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2690782" y="1660864"/>
            <a:ext cx="6810437" cy="35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</a:t>
            </a:r>
            <a:r>
              <a:rPr lang="en-US" sz="23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EXPO 2027</a:t>
            </a:r>
            <a:endParaRPr lang="en-US" sz="23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52598" y="3383199"/>
            <a:ext cx="8686800" cy="10058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</a:pPr>
            <a:r>
              <a:rPr lang="ja-JP" altLang="en-US" sz="36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「管理する」から「寄り添う」酪農へ</a:t>
            </a:r>
            <a:endParaRPr lang="en-US" altLang="ja-JP" sz="36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ts val="4060"/>
              </a:lnSpc>
            </a:pPr>
            <a:r>
              <a:rPr lang="ja-JP" altLang="en-US" sz="28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～未来の食と農、人も自然もより良い形へ～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874654" y="2444804"/>
            <a:ext cx="2442689" cy="504807"/>
            <a:chOff x="0" y="0"/>
            <a:chExt cx="3059437" cy="67307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93568" y="123547"/>
              <a:ext cx="2672307" cy="3501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教材③</a:t>
              </a:r>
              <a:endParaRPr lang="en-US" sz="1721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DF185-5BFC-E13E-891B-C1EADA4CB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CFC9F6C-CE31-F45C-7BEB-1D6481229E04}"/>
              </a:ext>
            </a:extLst>
          </p:cNvPr>
          <p:cNvSpPr txBox="1"/>
          <p:nvPr/>
        </p:nvSpPr>
        <p:spPr>
          <a:xfrm>
            <a:off x="1981200" y="2721796"/>
            <a:ext cx="8735602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■土壌の劣化を防ぎ、環境を回復させる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カバークロップを栽培することで土壌侵食を防ぎ、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雑草を抑える取り組みを行っています。</a:t>
            </a:r>
          </a:p>
          <a:p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■牛のストレスを減らし、健やかな環境をつくる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牛の行動データを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AI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で把握することで、人間が過剰に介入する時間を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減らしています。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BCB527F-E67D-E492-53EA-90992B195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788" y="843878"/>
            <a:ext cx="4335326" cy="187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31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530B-4D31-EE90-4E5C-D607B1929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7E4E523-552C-802A-FBF4-F50296290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08317"/>
            <a:ext cx="4495225" cy="194622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0DA1AA1-FC9D-D901-BB12-F476C6398D83}"/>
              </a:ext>
            </a:extLst>
          </p:cNvPr>
          <p:cNvSpPr txBox="1"/>
          <p:nvPr/>
        </p:nvSpPr>
        <p:spPr>
          <a:xfrm>
            <a:off x="1981200" y="2721796"/>
            <a:ext cx="873560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■牛の習性を活かす「スマート酪農」</a:t>
            </a:r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AI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で牛の本来のサイクルを把握。牛のストレスを減らし、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働き手不足の解消に繋げます。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■植物と土の力を借りる「農地再生」</a:t>
            </a:r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カバークロップの栽培で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を土壌に貯留し、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土地の劣化や地球温暖化を防ぎます。</a:t>
            </a:r>
          </a:p>
        </p:txBody>
      </p:sp>
    </p:spTree>
    <p:extLst>
      <p:ext uri="{BB962C8B-B14F-4D97-AF65-F5344CB8AC3E}">
        <p14:creationId xmlns:p14="http://schemas.microsoft.com/office/powerpoint/2010/main" val="180371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C2BE6-FE3E-A495-E82F-A996AC0A3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795367F-4F25-A4D4-A7F6-8B4C5ED8A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791437"/>
            <a:ext cx="4373569" cy="193035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4BCDC3A-D884-85DF-C5DE-A4EFE67F29B8}"/>
              </a:ext>
            </a:extLst>
          </p:cNvPr>
          <p:cNvSpPr txBox="1"/>
          <p:nvPr/>
        </p:nvSpPr>
        <p:spPr>
          <a:xfrm>
            <a:off x="1981200" y="2721796"/>
            <a:ext cx="8735602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■農地の再生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カバークロップなどで農地を再生させて使い続けることで</a:t>
            </a: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資源を持続させています。</a:t>
            </a:r>
          </a:p>
          <a:p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■牛の寿命を延ばし、入れ替え（ロス）を減らす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牛の寿命が大幅に延びた結果、牛の入れ替えが、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割以内にまで激減。</a:t>
            </a: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命を長く大切に育てる仕組みに繋がっています。</a:t>
            </a:r>
          </a:p>
        </p:txBody>
      </p:sp>
    </p:spTree>
    <p:extLst>
      <p:ext uri="{BB962C8B-B14F-4D97-AF65-F5344CB8AC3E}">
        <p14:creationId xmlns:p14="http://schemas.microsoft.com/office/powerpoint/2010/main" val="3290345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37540-44EE-7D8C-710D-995407169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E7DB4BF-9EAE-C8A4-2231-59AAEEB42185}"/>
              </a:ext>
            </a:extLst>
          </p:cNvPr>
          <p:cNvSpPr txBox="1"/>
          <p:nvPr/>
        </p:nvSpPr>
        <p:spPr>
          <a:xfrm>
            <a:off x="5985933" y="6018310"/>
            <a:ext cx="563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明治グループ出展イメージ（協会</a:t>
            </a:r>
            <a:r>
              <a:rPr kumimoji="1" lang="en-US" altLang="ja-JP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HP Village</a:t>
            </a:r>
            <a:r>
              <a:rPr kumimoji="1" lang="ja-JP" altLang="en-US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出展ページより）</a:t>
            </a:r>
          </a:p>
        </p:txBody>
      </p:sp>
    </p:spTree>
    <p:extLst>
      <p:ext uri="{BB962C8B-B14F-4D97-AF65-F5344CB8AC3E}">
        <p14:creationId xmlns:p14="http://schemas.microsoft.com/office/powerpoint/2010/main" val="14531626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AE210-0727-D668-3D3C-AD8023E3F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05C379A7-47F7-B31B-59A8-87ED39CDDA20}"/>
              </a:ext>
            </a:extLst>
          </p:cNvPr>
          <p:cNvSpPr/>
          <p:nvPr/>
        </p:nvSpPr>
        <p:spPr>
          <a:xfrm>
            <a:off x="2667000" y="2269123"/>
            <a:ext cx="6858000" cy="1600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ワーク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437207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23754-0B15-65B0-C1EC-B6723BF01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183993C4-A0F5-7671-3894-79F3AE32D6A7}"/>
              </a:ext>
            </a:extLst>
          </p:cNvPr>
          <p:cNvSpPr/>
          <p:nvPr/>
        </p:nvSpPr>
        <p:spPr>
          <a:xfrm>
            <a:off x="4383763" y="2057400"/>
            <a:ext cx="3424467" cy="50480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4DAF416F-FCC6-6CD2-40F7-9FB8DBDA98C4}"/>
              </a:ext>
            </a:extLst>
          </p:cNvPr>
          <p:cNvSpPr txBox="1"/>
          <p:nvPr/>
        </p:nvSpPr>
        <p:spPr>
          <a:xfrm>
            <a:off x="1219198" y="3155434"/>
            <a:ext cx="9753599" cy="13991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幸せを創る明日の風景</a:t>
            </a:r>
            <a:endParaRPr lang="en-US" altLang="ja-JP" sz="32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 ～</a:t>
            </a:r>
            <a:r>
              <a:rPr lang="en-US" altLang="ja-JP" sz="32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年の私たちの社会をデザインしよう～</a:t>
            </a:r>
            <a:endParaRPr lang="en-US" altLang="ja-JP" sz="32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16948908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E21B9-F6CF-637B-285D-E6E770544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D7E8136B-4E9C-B34E-5729-0718D12498A8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2522EDC4-55E6-5B2D-7C82-86B99FFCB91B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A8B7A3E6-6EA4-4B91-B918-F938E962E1E3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D2A5A649-A11F-E24B-DDFE-C4D27B02A874}"/>
              </a:ext>
            </a:extLst>
          </p:cNvPr>
          <p:cNvSpPr/>
          <p:nvPr/>
        </p:nvSpPr>
        <p:spPr>
          <a:xfrm>
            <a:off x="2771552" y="2769398"/>
            <a:ext cx="6656656" cy="111680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なぜ、</a:t>
            </a:r>
            <a:r>
              <a:rPr kumimoji="1" lang="en-US" altLang="ja-JP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8F019D3-D5F2-274A-6C24-406BA9163C33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</p:spTree>
    <p:extLst>
      <p:ext uri="{BB962C8B-B14F-4D97-AF65-F5344CB8AC3E}">
        <p14:creationId xmlns:p14="http://schemas.microsoft.com/office/powerpoint/2010/main" val="4254922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74B11-9ED7-902D-C5AC-1E0CF4FE4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54A0248E-A57E-AF15-1F58-42963AEEDAC1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6431F461-E444-0BB5-8232-550C3B938CDE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939BB248-48A3-AABF-63F2-75AB1A241D25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7E43D7C3-FB03-B256-8442-2BB39BE912C3}"/>
              </a:ext>
            </a:extLst>
          </p:cNvPr>
          <p:cNvSpPr/>
          <p:nvPr/>
        </p:nvSpPr>
        <p:spPr>
          <a:xfrm>
            <a:off x="2610054" y="1267407"/>
            <a:ext cx="6294667" cy="79837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年カーボンニュートラル宣言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E5AF9B-889D-6AFD-ED5A-B3A9C2CEED56}"/>
              </a:ext>
            </a:extLst>
          </p:cNvPr>
          <p:cNvSpPr txBox="1"/>
          <p:nvPr/>
        </p:nvSpPr>
        <p:spPr>
          <a:xfrm>
            <a:off x="2107956" y="5085978"/>
            <a:ext cx="84159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just">
              <a:buNone/>
            </a:pPr>
            <a:r>
              <a:rPr lang="en-US" altLang="ja-JP" sz="20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2020</a:t>
            </a:r>
            <a:r>
              <a:rPr lang="ja-JP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</a:t>
            </a:r>
            <a:r>
              <a:rPr lang="en-US" altLang="ja-JP" sz="20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10</a:t>
            </a:r>
            <a:r>
              <a:rPr lang="ja-JP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月、日本政府は</a:t>
            </a:r>
            <a:r>
              <a:rPr lang="en-US" altLang="ja-JP" sz="2000" kern="100" dirty="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ja-JP" sz="2000" kern="10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年までに温室効果ガスの排出を</a:t>
            </a:r>
            <a:endParaRPr lang="en-US" altLang="ja-JP" sz="2000" kern="100" dirty="0">
              <a:solidFill>
                <a:srgbClr val="FF0000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indent="127000" algn="just">
              <a:buNone/>
            </a:pPr>
            <a:r>
              <a:rPr lang="ja-JP" altLang="ja-JP" sz="2000" kern="10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全体としてゼロにする</a:t>
            </a:r>
            <a:r>
              <a:rPr lang="ja-JP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、カーボンニュートラルを目指すことを宣言。</a:t>
            </a:r>
            <a:endParaRPr lang="ja-JP" altLang="ja-JP" sz="240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BA8991C-A916-2131-4819-B4831C118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447" y="2229632"/>
            <a:ext cx="7411883" cy="285634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69DBDA6-36E9-44CA-F4F6-3C7BC5396EC9}"/>
              </a:ext>
            </a:extLst>
          </p:cNvPr>
          <p:cNvSpPr txBox="1"/>
          <p:nvPr/>
        </p:nvSpPr>
        <p:spPr>
          <a:xfrm>
            <a:off x="8767289" y="6211681"/>
            <a:ext cx="205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環境省脱炭素ポータルより引用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601E63-6632-F23F-92A5-CE9086B78D75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</p:spTree>
    <p:extLst>
      <p:ext uri="{BB962C8B-B14F-4D97-AF65-F5344CB8AC3E}">
        <p14:creationId xmlns:p14="http://schemas.microsoft.com/office/powerpoint/2010/main" val="3086086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E5D0C-FE8E-CE38-226A-FE06D2233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6BA0A719-5C78-CE12-A98A-D284F1313A4C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7BC5D1B0-8ACD-4827-CBDF-E1F928E7FFF4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365EF626-A85D-3BAA-0656-FEC0CBAB2975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ワーク①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3715ED8-5E2F-F172-2A00-C9F401143EAE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6" name="角丸四角形 8">
            <a:extLst>
              <a:ext uri="{FF2B5EF4-FFF2-40B4-BE49-F238E27FC236}">
                <a16:creationId xmlns:a16="http://schemas.microsoft.com/office/drawing/2014/main" id="{28E3C154-971D-535A-0841-6DC4535D9B30}"/>
              </a:ext>
            </a:extLst>
          </p:cNvPr>
          <p:cNvSpPr/>
          <p:nvPr/>
        </p:nvSpPr>
        <p:spPr>
          <a:xfrm>
            <a:off x="2286000" y="1977821"/>
            <a:ext cx="7620000" cy="2902358"/>
          </a:xfrm>
          <a:prstGeom prst="roundRect">
            <a:avLst>
              <a:gd name="adj" fmla="val 50000"/>
            </a:avLst>
          </a:prstGeom>
          <a:solidFill>
            <a:srgbClr val="F35F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3E5629CC-0A19-7E9C-7B95-495994A2ACCC}"/>
              </a:ext>
            </a:extLst>
          </p:cNvPr>
          <p:cNvGrpSpPr/>
          <p:nvPr/>
        </p:nvGrpSpPr>
        <p:grpSpPr>
          <a:xfrm>
            <a:off x="2792967" y="2414973"/>
            <a:ext cx="6606065" cy="2108937"/>
            <a:chOff x="2729055" y="2557966"/>
            <a:chExt cx="4311184" cy="1622036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87641C07-4036-78F0-B4B3-DF4974721D97}"/>
                </a:ext>
              </a:extLst>
            </p:cNvPr>
            <p:cNvSpPr txBox="1"/>
            <p:nvPr/>
          </p:nvSpPr>
          <p:spPr>
            <a:xfrm>
              <a:off x="2729055" y="3233128"/>
              <a:ext cx="4311184" cy="9468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あなたは</a:t>
              </a:r>
              <a:endParaRPr lang="en-US" altLang="ja-JP" sz="4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  <a:p>
              <a:pPr algn="ctr"/>
              <a:r>
                <a:rPr lang="ja-JP" altLang="en-US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何歳ですか？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D776A94-D5F0-6FE5-5A6A-7D702DF5A76D}"/>
                </a:ext>
              </a:extLst>
            </p:cNvPr>
            <p:cNvSpPr txBox="1"/>
            <p:nvPr/>
          </p:nvSpPr>
          <p:spPr>
            <a:xfrm>
              <a:off x="3073997" y="2557966"/>
              <a:ext cx="3520895" cy="2958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20"/>
                </a:lnSpc>
              </a:pPr>
              <a:r>
                <a:rPr lang="en-US" altLang="ja-JP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2050</a:t>
              </a:r>
              <a:r>
                <a:rPr lang="ja-JP" altLang="en-US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年</a:t>
              </a: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11C91F17-6A0D-1CB0-68D6-D1035D8E7CCD}"/>
                </a:ext>
              </a:extLst>
            </p:cNvPr>
            <p:cNvCxnSpPr>
              <a:cxnSpLocks/>
            </p:cNvCxnSpPr>
            <p:nvPr/>
          </p:nvCxnSpPr>
          <p:spPr>
            <a:xfrm>
              <a:off x="3257172" y="2986236"/>
              <a:ext cx="31545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6121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2463A-B69D-E5B3-E2D1-B6B6AC19B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D4AE8C65-E1A0-1287-CC99-8CFA1CAC6A81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6978B6AD-8D94-1525-1767-7064D7D6A1FB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024CD9CD-180F-AA06-E08B-7577DA10E44E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ワーク①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31D1CF6-D7BF-F999-8994-4A1603E8E4B8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個人ワーク３分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88E39976-5966-B379-490F-850AAC39C40E}"/>
              </a:ext>
            </a:extLst>
          </p:cNvPr>
          <p:cNvSpPr txBox="1"/>
          <p:nvPr/>
        </p:nvSpPr>
        <p:spPr>
          <a:xfrm>
            <a:off x="4429209" y="1321090"/>
            <a:ext cx="6810437" cy="35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明日（</a:t>
            </a:r>
            <a:r>
              <a:rPr lang="en-US" altLang="ja-JP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年）の風景を言葉にしてみよう！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C221FF23-B22D-D2AB-4F44-1F47BC04AF76}"/>
              </a:ext>
            </a:extLst>
          </p:cNvPr>
          <p:cNvSpPr/>
          <p:nvPr/>
        </p:nvSpPr>
        <p:spPr>
          <a:xfrm>
            <a:off x="1254082" y="2108007"/>
            <a:ext cx="9642517" cy="3482777"/>
          </a:xfrm>
          <a:prstGeom prst="roundRect">
            <a:avLst>
              <a:gd name="adj" fmla="val 4637"/>
            </a:avLst>
          </a:prstGeom>
          <a:noFill/>
          <a:ln w="57150">
            <a:solidFill>
              <a:srgbClr val="1770C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9874FBF-59FC-A5BE-5C7E-B80F8B9B54FE}"/>
              </a:ext>
            </a:extLst>
          </p:cNvPr>
          <p:cNvSpPr txBox="1"/>
          <p:nvPr/>
        </p:nvSpPr>
        <p:spPr>
          <a:xfrm>
            <a:off x="3864525" y="2534548"/>
            <a:ext cx="7320595" cy="2629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効率だけの農業から、自然の力に寄り添う食づくりへ。</a:t>
            </a:r>
            <a:endParaRPr lang="en-US" altLang="ja-JP" sz="2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人も動物も地球環境も、みんなが幸せに暮らしている</a:t>
            </a:r>
            <a:endParaRPr lang="en-US" altLang="ja-JP" sz="2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lang="ja-JP" altLang="en-US" sz="2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年。</a:t>
            </a:r>
            <a:endParaRPr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sz="2400" dirty="0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①どんな最新テクノロジー？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が活躍し</a:t>
            </a:r>
          </a:p>
          <a:p>
            <a:pPr>
              <a:lnSpc>
                <a:spcPct val="150000"/>
              </a:lnSpc>
            </a:pP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食卓には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sz="2400" dirty="0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②どんな未来の食べ物？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 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が並びます。</a:t>
            </a:r>
            <a:endParaRPr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159DD28-897D-E78E-FE43-0C43971D53D0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DFE5CAF-C757-C8D9-4494-16ADB7C59CE9}"/>
              </a:ext>
            </a:extLst>
          </p:cNvPr>
          <p:cNvSpPr/>
          <p:nvPr/>
        </p:nvSpPr>
        <p:spPr>
          <a:xfrm>
            <a:off x="1254082" y="2108007"/>
            <a:ext cx="2479718" cy="3482777"/>
          </a:xfrm>
          <a:prstGeom prst="roundRect">
            <a:avLst>
              <a:gd name="adj" fmla="val 7790"/>
            </a:avLst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1E1B7A5-A7C1-9F0A-2DBB-8500F95911DF}"/>
              </a:ext>
            </a:extLst>
          </p:cNvPr>
          <p:cNvSpPr txBox="1"/>
          <p:nvPr/>
        </p:nvSpPr>
        <p:spPr>
          <a:xfrm>
            <a:off x="1384807" y="3059392"/>
            <a:ext cx="218338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400" b="1" kern="100" dirty="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2400" b="1" kern="100" dirty="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</a:t>
            </a:r>
            <a:endParaRPr lang="en-US" altLang="ja-JP" sz="2400" b="1" kern="100" dirty="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2400" b="1" kern="100" dirty="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人と自然に</a:t>
            </a:r>
            <a:endParaRPr lang="en-US" altLang="ja-JP" sz="2400" b="1" kern="100" dirty="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2400" b="1" kern="100" dirty="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寄り添う</a:t>
            </a:r>
            <a:endParaRPr lang="en-US" altLang="ja-JP" sz="2400" b="1" kern="100" dirty="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2400" b="1" kern="100" dirty="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食と農</a:t>
            </a:r>
          </a:p>
          <a:p>
            <a:pPr algn="ctr"/>
            <a:endParaRPr lang="en-US" altLang="ja-JP" sz="2400" b="1" kern="100" dirty="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200" b="1" kern="100" dirty="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（ネイチャーベースド</a:t>
            </a:r>
            <a:endParaRPr lang="en-US" altLang="ja-JP" sz="1200" b="1" kern="100" dirty="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200" b="1" kern="100" dirty="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ソリューション）</a:t>
            </a:r>
            <a:endParaRPr lang="en-US" altLang="ja-JP" sz="1200" b="1" kern="100" dirty="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75728096-F4A3-BE63-28E5-F2B5F8EA0621}"/>
              </a:ext>
            </a:extLst>
          </p:cNvPr>
          <p:cNvSpPr/>
          <p:nvPr/>
        </p:nvSpPr>
        <p:spPr>
          <a:xfrm>
            <a:off x="1828800" y="2574006"/>
            <a:ext cx="1295400" cy="44698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</p:spTree>
    <p:extLst>
      <p:ext uri="{BB962C8B-B14F-4D97-AF65-F5344CB8AC3E}">
        <p14:creationId xmlns:p14="http://schemas.microsoft.com/office/powerpoint/2010/main" val="3385900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04786-6B3F-69DB-1488-6203E9A15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8F9F9AA4-41B0-274A-06B8-206ADE548CF9}"/>
              </a:ext>
            </a:extLst>
          </p:cNvPr>
          <p:cNvGrpSpPr/>
          <p:nvPr/>
        </p:nvGrpSpPr>
        <p:grpSpPr>
          <a:xfrm>
            <a:off x="4874655" y="3176596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1FC33085-C524-8787-948C-8E7D988D62F6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3F4E520D-AFCB-CD2A-FD8C-07CA8B59E2AB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84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Source Han Sans JP Bold"/>
                  <a:ea typeface="Source Han Sans JP Bold"/>
                  <a:cs typeface="Source Han Sans JP Bold"/>
                  <a:sym typeface="Source Han Sans JP Bold"/>
                </a:rPr>
                <a:t>映像視聴①</a:t>
              </a:r>
              <a:endParaRPr lang="en-US" sz="1721" b="1">
                <a:solidFill>
                  <a:srgbClr val="00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endParaRPr>
            </a:p>
          </p:txBody>
        </p:sp>
      </p:grpSp>
      <p:pic>
        <p:nvPicPr>
          <p:cNvPr id="6" name="オンライン メディア 5" title="２０２７年国際園芸博覧会の魅力を発信！（2025年3月作成）">
            <a:hlinkClick r:id="" action="ppaction://media"/>
            <a:extLst>
              <a:ext uri="{FF2B5EF4-FFF2-40B4-BE49-F238E27FC236}">
                <a16:creationId xmlns:a16="http://schemas.microsoft.com/office/drawing/2014/main" id="{684944EB-5479-C8BE-CC2F-EDA22355D36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4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B78DE-8A2D-0CC7-4DC1-D94D87A87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A182C46B-A3CC-0861-023D-B4387F645A32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EA36820B-1E06-5594-BE33-1A455AB3D61D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64B663B0-DE4B-0AFE-7171-9CA39FC9A5A4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C045EBD5-8799-0A5C-24D8-FE939BAEB387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グループワーク３分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1A4C20CC-5F5E-3D5F-721D-BBBEA522EE93}"/>
              </a:ext>
            </a:extLst>
          </p:cNvPr>
          <p:cNvSpPr txBox="1"/>
          <p:nvPr/>
        </p:nvSpPr>
        <p:spPr>
          <a:xfrm>
            <a:off x="1526144" y="2256758"/>
            <a:ext cx="9294256" cy="3664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■シェアタイム（</a:t>
            </a:r>
            <a:r>
              <a:rPr lang="en-US" altLang="ja-JP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 1</a:t>
            </a: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人</a:t>
            </a:r>
            <a:r>
              <a:rPr lang="en-US" altLang="ja-JP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1</a:t>
            </a: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分程度）</a:t>
            </a:r>
            <a:endParaRPr lang="en-US" altLang="ja-JP" sz="32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endParaRPr lang="en-US" altLang="ja-JP" sz="28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順番に、自分が作った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「明日（</a:t>
            </a:r>
            <a:r>
              <a:rPr lang="en-US" altLang="ja-JP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年）の風景」の文章を読み上げます。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聞き手は、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「その手があったか！」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「自分とは違う視点だ」　と思ったキーワードを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ワークシートにメモします。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D206ABA-5222-F358-68D5-6E251C7CD630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</p:spTree>
    <p:extLst>
      <p:ext uri="{BB962C8B-B14F-4D97-AF65-F5344CB8AC3E}">
        <p14:creationId xmlns:p14="http://schemas.microsoft.com/office/powerpoint/2010/main" val="2749929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F39F3-D411-3131-4E16-091332775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9E6B09E6-561E-940D-C562-C0F82FEB51E5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5F15A478-4666-C213-EC48-B240D2D608BC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E4D30845-F9F3-4820-7773-08F4877840DD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AB89DFD-9C2F-98C5-4CA7-3415A4564A7C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グループワーク５分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28ACC142-84A6-C2DB-740A-EF896955AED2}"/>
              </a:ext>
            </a:extLst>
          </p:cNvPr>
          <p:cNvSpPr txBox="1"/>
          <p:nvPr/>
        </p:nvSpPr>
        <p:spPr>
          <a:xfrm>
            <a:off x="1286693" y="2066470"/>
            <a:ext cx="10032148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■リンクタイム</a:t>
            </a:r>
          </a:p>
          <a:p>
            <a:pPr>
              <a:lnSpc>
                <a:spcPts val="3220"/>
              </a:lnSpc>
            </a:pPr>
            <a:endParaRPr lang="en-US" altLang="ja-JP" sz="28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メンバーのアイデア、</a:t>
            </a:r>
            <a:r>
              <a:rPr lang="en-US" altLang="ja-JP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EXPO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キーワード</a:t>
            </a:r>
            <a:r>
              <a:rPr lang="en-US" altLang="ja-JP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100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を足し算して、</a:t>
            </a: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en-US" altLang="ja-JP" sz="28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28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人と自然に寄り添う食と農</a:t>
            </a:r>
            <a:r>
              <a:rPr lang="en-US" altLang="ja-JP" sz="28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をもっと想像してみましょう！</a:t>
            </a:r>
          </a:p>
          <a:p>
            <a:pPr>
              <a:lnSpc>
                <a:spcPts val="3220"/>
              </a:lnSpc>
            </a:pP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例：</a:t>
            </a: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98E55DD-CB9B-3794-7B3B-97E4AF42FF9A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909EA05A-0AE5-4BE9-36CB-30543E50EB71}"/>
              </a:ext>
            </a:extLst>
          </p:cNvPr>
          <p:cNvSpPr/>
          <p:nvPr/>
        </p:nvSpPr>
        <p:spPr>
          <a:xfrm>
            <a:off x="2247472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1BE2F996-7B51-353E-594C-0182E3116CC8}"/>
              </a:ext>
            </a:extLst>
          </p:cNvPr>
          <p:cNvSpPr/>
          <p:nvPr/>
        </p:nvSpPr>
        <p:spPr>
          <a:xfrm>
            <a:off x="7010400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E72B4AD1-46F5-62F2-602C-74B2EEF3D65D}"/>
              </a:ext>
            </a:extLst>
          </p:cNvPr>
          <p:cNvSpPr/>
          <p:nvPr/>
        </p:nvSpPr>
        <p:spPr>
          <a:xfrm>
            <a:off x="5769367" y="4046352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次の値と等しい 19">
            <a:extLst>
              <a:ext uri="{FF2B5EF4-FFF2-40B4-BE49-F238E27FC236}">
                <a16:creationId xmlns:a16="http://schemas.microsoft.com/office/drawing/2014/main" id="{1186B1FF-5939-234C-1010-B1E4377203E8}"/>
              </a:ext>
            </a:extLst>
          </p:cNvPr>
          <p:cNvSpPr/>
          <p:nvPr/>
        </p:nvSpPr>
        <p:spPr>
          <a:xfrm>
            <a:off x="2605766" y="5444718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C60F4028-E841-ED22-CFE7-79E3243B4441}"/>
              </a:ext>
            </a:extLst>
          </p:cNvPr>
          <p:cNvSpPr/>
          <p:nvPr/>
        </p:nvSpPr>
        <p:spPr>
          <a:xfrm>
            <a:off x="3810000" y="5334000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（自由に想像した言葉を入れる）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320D9A-E52B-9E83-EB95-4EAF04ECD72F}"/>
              </a:ext>
            </a:extLst>
          </p:cNvPr>
          <p:cNvSpPr txBox="1"/>
          <p:nvPr/>
        </p:nvSpPr>
        <p:spPr>
          <a:xfrm>
            <a:off x="3782454" y="532004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311E729-1FC2-6238-2050-8F5076E044D9}"/>
              </a:ext>
            </a:extLst>
          </p:cNvPr>
          <p:cNvSpPr txBox="1"/>
          <p:nvPr/>
        </p:nvSpPr>
        <p:spPr>
          <a:xfrm>
            <a:off x="2249740" y="4017043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3ADA629-890A-2F74-C23E-375A05E1D859}"/>
              </a:ext>
            </a:extLst>
          </p:cNvPr>
          <p:cNvSpPr txBox="1"/>
          <p:nvPr/>
        </p:nvSpPr>
        <p:spPr>
          <a:xfrm>
            <a:off x="7022195" y="401843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36221633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5F643-245C-4077-AF41-912E91224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5F8CED28-6112-3C74-C0B5-E1AA371EF179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41CD0B47-1168-20BA-38BE-3FB245EA9257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6F5F749B-9B0B-BC02-04B2-E1224073A77C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C793279-C21E-8FD9-7D8C-36E340706055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グループワーク５分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A8D0F2C6-7E28-823C-18B9-D0E43B58BE8F}"/>
              </a:ext>
            </a:extLst>
          </p:cNvPr>
          <p:cNvSpPr txBox="1"/>
          <p:nvPr/>
        </p:nvSpPr>
        <p:spPr>
          <a:xfrm>
            <a:off x="1286693" y="2066470"/>
            <a:ext cx="10032148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■リンクタイム</a:t>
            </a:r>
          </a:p>
          <a:p>
            <a:pPr>
              <a:lnSpc>
                <a:spcPts val="3220"/>
              </a:lnSpc>
            </a:pPr>
            <a:endParaRPr lang="en-US" altLang="ja-JP" sz="28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メンバーのアイデア、</a:t>
            </a:r>
            <a:r>
              <a:rPr lang="en-US" altLang="ja-JP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EXPO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キーワード</a:t>
            </a:r>
            <a:r>
              <a:rPr lang="en-US" altLang="ja-JP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100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を足し算して、</a:t>
            </a: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en-US" altLang="ja-JP" sz="28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28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人と自然に寄り添う食と農</a:t>
            </a:r>
            <a:r>
              <a:rPr lang="en-US" altLang="ja-JP" sz="28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をもっと想像してみましょう！</a:t>
            </a:r>
          </a:p>
          <a:p>
            <a:pPr>
              <a:lnSpc>
                <a:spcPts val="3220"/>
              </a:lnSpc>
            </a:pP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例：</a:t>
            </a: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9B47C57-B187-3923-330B-CA0177EC05C1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0BDA6071-C83D-DD0A-E3FA-2D0849859E64}"/>
              </a:ext>
            </a:extLst>
          </p:cNvPr>
          <p:cNvSpPr/>
          <p:nvPr/>
        </p:nvSpPr>
        <p:spPr>
          <a:xfrm>
            <a:off x="2247472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メタンを集める技術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B50BE4F7-7CF7-70AA-EE2A-CA48480BBFA2}"/>
              </a:ext>
            </a:extLst>
          </p:cNvPr>
          <p:cNvSpPr/>
          <p:nvPr/>
        </p:nvSpPr>
        <p:spPr>
          <a:xfrm>
            <a:off x="7010400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アグリテック</a:t>
            </a: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CD1AB69A-4DEB-E0EC-1586-1075935CC3D9}"/>
              </a:ext>
            </a:extLst>
          </p:cNvPr>
          <p:cNvSpPr/>
          <p:nvPr/>
        </p:nvSpPr>
        <p:spPr>
          <a:xfrm>
            <a:off x="5769367" y="4046352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次の値と等しい 19">
            <a:extLst>
              <a:ext uri="{FF2B5EF4-FFF2-40B4-BE49-F238E27FC236}">
                <a16:creationId xmlns:a16="http://schemas.microsoft.com/office/drawing/2014/main" id="{1B5F08F0-47EC-6B53-F494-206E845378A5}"/>
              </a:ext>
            </a:extLst>
          </p:cNvPr>
          <p:cNvSpPr/>
          <p:nvPr/>
        </p:nvSpPr>
        <p:spPr>
          <a:xfrm>
            <a:off x="2605766" y="5444718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967401BF-E356-9E8B-B81A-CD7A7E222D0E}"/>
              </a:ext>
            </a:extLst>
          </p:cNvPr>
          <p:cNvSpPr/>
          <p:nvPr/>
        </p:nvSpPr>
        <p:spPr>
          <a:xfrm>
            <a:off x="3810000" y="5334000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メタンで発酵させたチーズ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F06CBF0-A32B-FBD7-39D5-9924C94AF381}"/>
              </a:ext>
            </a:extLst>
          </p:cNvPr>
          <p:cNvSpPr txBox="1"/>
          <p:nvPr/>
        </p:nvSpPr>
        <p:spPr>
          <a:xfrm>
            <a:off x="3782454" y="532004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43BD39F-0EA9-5BDE-3457-DACE390DE3C9}"/>
              </a:ext>
            </a:extLst>
          </p:cNvPr>
          <p:cNvSpPr txBox="1"/>
          <p:nvPr/>
        </p:nvSpPr>
        <p:spPr>
          <a:xfrm>
            <a:off x="2249740" y="4017043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41BBE4A-6DB8-D110-362E-1C937F189F77}"/>
              </a:ext>
            </a:extLst>
          </p:cNvPr>
          <p:cNvSpPr txBox="1"/>
          <p:nvPr/>
        </p:nvSpPr>
        <p:spPr>
          <a:xfrm>
            <a:off x="7022195" y="401843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1004990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CD9C35D-DBD3-C577-5688-74622EA241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428" t="9756" b="9250"/>
          <a:stretch>
            <a:fillRect/>
          </a:stretch>
        </p:blipFill>
        <p:spPr>
          <a:xfrm>
            <a:off x="-8823" y="989799"/>
            <a:ext cx="12200823" cy="5868202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55B6233-0EF4-E807-A533-191F91624EE4}"/>
              </a:ext>
            </a:extLst>
          </p:cNvPr>
          <p:cNvSpPr/>
          <p:nvPr/>
        </p:nvSpPr>
        <p:spPr>
          <a:xfrm>
            <a:off x="0" y="0"/>
            <a:ext cx="121920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160A1AF-E7C7-E3A5-C846-C44909DBFEA6}"/>
              </a:ext>
            </a:extLst>
          </p:cNvPr>
          <p:cNvSpPr txBox="1"/>
          <p:nvPr/>
        </p:nvSpPr>
        <p:spPr>
          <a:xfrm>
            <a:off x="-8823" y="281912"/>
            <a:ext cx="1218590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4000" dirty="0">
                <a:solidFill>
                  <a:schemeClr val="accent5">
                    <a:lumMod val="50000"/>
                  </a:schemeClr>
                </a:solidFill>
                <a:latin typeface="+mj-ea"/>
              </a:rPr>
              <a:t>メタンで発酵させたチーズ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CB0CCF5-411D-8414-D4F9-294214AFA0CA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D68B8A-A7D3-3AB1-EBAD-DC2E596303AA}"/>
              </a:ext>
            </a:extLst>
          </p:cNvPr>
          <p:cNvSpPr txBox="1"/>
          <p:nvPr/>
        </p:nvSpPr>
        <p:spPr>
          <a:xfrm>
            <a:off x="10972800" y="728188"/>
            <a:ext cx="1460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生成</a:t>
            </a:r>
            <a:r>
              <a:rPr kumimoji="1" lang="en-US" altLang="ja-JP" sz="11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AI</a:t>
            </a:r>
            <a:r>
              <a:rPr kumimoji="1" lang="ja-JP" altLang="en-US" sz="11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にて作成</a:t>
            </a:r>
          </a:p>
        </p:txBody>
      </p:sp>
    </p:spTree>
    <p:extLst>
      <p:ext uri="{BB962C8B-B14F-4D97-AF65-F5344CB8AC3E}">
        <p14:creationId xmlns:p14="http://schemas.microsoft.com/office/powerpoint/2010/main" val="39303684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7F93F-1249-654C-1E62-BFFB573C0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5D549540-CB65-B5E7-0268-49ED79F67BF7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5CA037AF-B418-C147-C51F-F1BED06861DF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1BDF9556-AB5C-EA1C-0E96-EED1AEF45CE9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5" name="TextBox 11">
            <a:extLst>
              <a:ext uri="{FF2B5EF4-FFF2-40B4-BE49-F238E27FC236}">
                <a16:creationId xmlns:a16="http://schemas.microsoft.com/office/drawing/2014/main" id="{76D47121-5B8B-28CA-D0C7-3BAADC75DE04}"/>
              </a:ext>
            </a:extLst>
          </p:cNvPr>
          <p:cNvSpPr txBox="1"/>
          <p:nvPr/>
        </p:nvSpPr>
        <p:spPr>
          <a:xfrm>
            <a:off x="2690781" y="1533197"/>
            <a:ext cx="6810437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あなたが創る</a:t>
            </a:r>
            <a:endParaRPr lang="en-US" altLang="ja-JP" sz="36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明日（未来）の</a:t>
            </a:r>
            <a:r>
              <a:rPr lang="en-US" altLang="ja-JP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種</a:t>
            </a:r>
            <a:r>
              <a:rPr lang="en-US" altLang="ja-JP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5214C2E-66E2-1D39-1BF1-E3E5DD198C02}"/>
              </a:ext>
            </a:extLst>
          </p:cNvPr>
          <p:cNvSpPr/>
          <p:nvPr/>
        </p:nvSpPr>
        <p:spPr>
          <a:xfrm>
            <a:off x="2133356" y="3039706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1F0C1452-C728-F1C5-114D-4477BD5A2A25}"/>
              </a:ext>
            </a:extLst>
          </p:cNvPr>
          <p:cNvSpPr/>
          <p:nvPr/>
        </p:nvSpPr>
        <p:spPr>
          <a:xfrm>
            <a:off x="6896284" y="3039706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乗算記号 9">
            <a:extLst>
              <a:ext uri="{FF2B5EF4-FFF2-40B4-BE49-F238E27FC236}">
                <a16:creationId xmlns:a16="http://schemas.microsoft.com/office/drawing/2014/main" id="{DCF3A09E-6DAC-D081-5161-C7A4AA76BE88}"/>
              </a:ext>
            </a:extLst>
          </p:cNvPr>
          <p:cNvSpPr/>
          <p:nvPr/>
        </p:nvSpPr>
        <p:spPr>
          <a:xfrm>
            <a:off x="5655251" y="3046555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" name="次の値と等しい 10">
            <a:extLst>
              <a:ext uri="{FF2B5EF4-FFF2-40B4-BE49-F238E27FC236}">
                <a16:creationId xmlns:a16="http://schemas.microsoft.com/office/drawing/2014/main" id="{67F58390-D2D1-FADB-A671-E0E777D84798}"/>
              </a:ext>
            </a:extLst>
          </p:cNvPr>
          <p:cNvSpPr/>
          <p:nvPr/>
        </p:nvSpPr>
        <p:spPr>
          <a:xfrm>
            <a:off x="2491650" y="4444921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428CCE1D-F318-29D0-17D9-7F5CDE5BED74}"/>
              </a:ext>
            </a:extLst>
          </p:cNvPr>
          <p:cNvSpPr/>
          <p:nvPr/>
        </p:nvSpPr>
        <p:spPr>
          <a:xfrm>
            <a:off x="3695884" y="4334203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4D9526B-D1F7-7746-F936-FF454C994F74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6EAF7A6-1294-B1C3-C3C9-61845EB8353E}"/>
              </a:ext>
            </a:extLst>
          </p:cNvPr>
          <p:cNvSpPr txBox="1"/>
          <p:nvPr/>
        </p:nvSpPr>
        <p:spPr>
          <a:xfrm>
            <a:off x="3634650" y="4302701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517EFCC-9ED3-B8DF-1533-144ED55E6477}"/>
              </a:ext>
            </a:extLst>
          </p:cNvPr>
          <p:cNvSpPr txBox="1"/>
          <p:nvPr/>
        </p:nvSpPr>
        <p:spPr>
          <a:xfrm>
            <a:off x="2135624" y="3046555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85CC74E-009F-5687-EFF2-37ECBEF355FC}"/>
              </a:ext>
            </a:extLst>
          </p:cNvPr>
          <p:cNvSpPr txBox="1"/>
          <p:nvPr/>
        </p:nvSpPr>
        <p:spPr>
          <a:xfrm>
            <a:off x="6908079" y="3018635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12487082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A1D9B-BC3E-F993-B9B8-007CE6002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B964663-18F7-B1DB-2D93-5037EA6E406C}"/>
              </a:ext>
            </a:extLst>
          </p:cNvPr>
          <p:cNvSpPr/>
          <p:nvPr/>
        </p:nvSpPr>
        <p:spPr>
          <a:xfrm>
            <a:off x="-152400" y="-152400"/>
            <a:ext cx="12573000" cy="708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71D5E99E-CAB0-2204-593A-6430454E4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3" y="-140779"/>
            <a:ext cx="7397977" cy="7083541"/>
          </a:xfrm>
          <a:prstGeom prst="rect">
            <a:avLst/>
          </a:prstGeom>
        </p:spPr>
      </p:pic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209FFB0A-A53D-CED2-57A7-A756CD210B8E}"/>
              </a:ext>
            </a:extLst>
          </p:cNvPr>
          <p:cNvSpPr/>
          <p:nvPr/>
        </p:nvSpPr>
        <p:spPr>
          <a:xfrm>
            <a:off x="85165" y="2781300"/>
            <a:ext cx="4419600" cy="1219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コンセプト</a:t>
            </a:r>
            <a:endParaRPr lang="en-US" altLang="ja-JP" sz="20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pic>
        <p:nvPicPr>
          <p:cNvPr id="8" name="図 7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D5836FD7-5674-11E6-3326-CFE156638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29016" b="35060"/>
          <a:stretch>
            <a:fillRect/>
          </a:stretch>
        </p:blipFill>
        <p:spPr>
          <a:xfrm>
            <a:off x="-152401" y="4054756"/>
            <a:ext cx="5163893" cy="141259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FD17F28-A79A-9490-9F8B-2737C97BB1E8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12937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97F6B-2DBE-4D2C-D9AE-31EEDCA90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0438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B8290-4D1F-A09E-6577-9897DCB67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オンライン メディア 1" title="【地球と。咲きに行こう。】GREEN×EXPO 2027開催まであと1年！魅力発信動画を公開（2026年3月作成）">
            <a:hlinkClick r:id="" action="ppaction://media"/>
            <a:extLst>
              <a:ext uri="{FF2B5EF4-FFF2-40B4-BE49-F238E27FC236}">
                <a16:creationId xmlns:a16="http://schemas.microsoft.com/office/drawing/2014/main" id="{DF33A9C7-EC47-29B0-F148-6D432A91339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5240"/>
            <a:ext cx="12192000" cy="6888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DF65649-DA81-85C9-7A14-2FA8E2E597B5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538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AFE3D-2372-498C-E068-D084328D7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781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254E7-54EC-03FD-9ED3-6C0F59049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AAD724CC-1455-681D-CD0D-E89B3143D689}"/>
              </a:ext>
            </a:extLst>
          </p:cNvPr>
          <p:cNvSpPr txBox="1"/>
          <p:nvPr/>
        </p:nvSpPr>
        <p:spPr>
          <a:xfrm>
            <a:off x="2778451" y="5460951"/>
            <a:ext cx="6627671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40"/>
              </a:lnSpc>
              <a:spcBef>
                <a:spcPct val="0"/>
              </a:spcBef>
            </a:pPr>
            <a:r>
              <a:rPr lang="en-US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公益社団法人２０２７年国際園芸博覧会協会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4E48B7A-892C-0F07-EE0D-2C45CC33316F}"/>
              </a:ext>
            </a:extLst>
          </p:cNvPr>
          <p:cNvSpPr txBox="1"/>
          <p:nvPr/>
        </p:nvSpPr>
        <p:spPr>
          <a:xfrm>
            <a:off x="4515944" y="5787130"/>
            <a:ext cx="3152687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2026年</a:t>
            </a:r>
            <a:r>
              <a:rPr lang="en-US" altLang="ja-JP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6</a:t>
            </a:r>
            <a:r>
              <a:rPr lang="en-US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月 作成</a:t>
            </a:r>
          </a:p>
        </p:txBody>
      </p:sp>
    </p:spTree>
    <p:extLst>
      <p:ext uri="{BB962C8B-B14F-4D97-AF65-F5344CB8AC3E}">
        <p14:creationId xmlns:p14="http://schemas.microsoft.com/office/powerpoint/2010/main" val="299013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A5FD3-F2DB-9535-8115-89758061A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391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AD9EC-0A1E-47DB-2F59-B39F714FC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39EA7B1-9FDB-23CD-4E8C-F49D96309964}"/>
              </a:ext>
            </a:extLst>
          </p:cNvPr>
          <p:cNvSpPr/>
          <p:nvPr/>
        </p:nvSpPr>
        <p:spPr>
          <a:xfrm>
            <a:off x="-152400" y="-152400"/>
            <a:ext cx="12573000" cy="708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CAA7A11A-FC2A-C7DB-F651-28722E351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3" y="-140779"/>
            <a:ext cx="7397977" cy="7083541"/>
          </a:xfrm>
          <a:prstGeom prst="rect">
            <a:avLst/>
          </a:prstGeom>
        </p:spPr>
      </p:pic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3A900CA6-95E2-7B48-3A3D-E9FDB7D8A3DB}"/>
              </a:ext>
            </a:extLst>
          </p:cNvPr>
          <p:cNvSpPr/>
          <p:nvPr/>
        </p:nvSpPr>
        <p:spPr>
          <a:xfrm>
            <a:off x="85165" y="2781300"/>
            <a:ext cx="4419600" cy="1219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コンセプト</a:t>
            </a:r>
            <a:endParaRPr lang="en-US" altLang="ja-JP" sz="20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pic>
        <p:nvPicPr>
          <p:cNvPr id="8" name="図 7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4F187810-563F-B26A-85EE-31A4C8D8BE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29016" b="35060"/>
          <a:stretch>
            <a:fillRect/>
          </a:stretch>
        </p:blipFill>
        <p:spPr>
          <a:xfrm>
            <a:off x="-152401" y="4054756"/>
            <a:ext cx="5163893" cy="141259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13F5C06-0077-13B4-5FE2-F7C691B9E76D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7020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A6EEE-0823-D271-72A6-C1517255F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1E318716-8843-07F2-8D32-7E65A9540458}"/>
              </a:ext>
            </a:extLst>
          </p:cNvPr>
          <p:cNvSpPr/>
          <p:nvPr/>
        </p:nvSpPr>
        <p:spPr>
          <a:xfrm>
            <a:off x="2667000" y="2628900"/>
            <a:ext cx="6858000" cy="1600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地球と。咲きに行こう。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78B2B00-358C-3FAD-454F-E99A3BA35E3B}"/>
              </a:ext>
            </a:extLst>
          </p:cNvPr>
          <p:cNvSpPr txBox="1"/>
          <p:nvPr/>
        </p:nvSpPr>
        <p:spPr>
          <a:xfrm>
            <a:off x="2667000" y="1828800"/>
            <a:ext cx="67056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 i="0">
                <a:solidFill>
                  <a:srgbClr val="42424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ミニワーク</a:t>
            </a:r>
          </a:p>
        </p:txBody>
      </p:sp>
    </p:spTree>
    <p:extLst>
      <p:ext uri="{BB962C8B-B14F-4D97-AF65-F5344CB8AC3E}">
        <p14:creationId xmlns:p14="http://schemas.microsoft.com/office/powerpoint/2010/main" val="369067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8FCDE-D09D-C525-C7EE-104034D0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F63F8DA-6880-D558-DBD7-98A4BB72F624}"/>
              </a:ext>
            </a:extLst>
          </p:cNvPr>
          <p:cNvSpPr/>
          <p:nvPr/>
        </p:nvSpPr>
        <p:spPr>
          <a:xfrm>
            <a:off x="-152400" y="-152400"/>
            <a:ext cx="12573000" cy="708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9B66ECB0-4312-61BE-6E2F-5C06ADC53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3" y="-140779"/>
            <a:ext cx="7397977" cy="7083541"/>
          </a:xfrm>
          <a:prstGeom prst="rect">
            <a:avLst/>
          </a:prstGeom>
        </p:spPr>
      </p:pic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CDB95A95-C178-34CF-DF5F-F7B8705FDF92}"/>
              </a:ext>
            </a:extLst>
          </p:cNvPr>
          <p:cNvSpPr/>
          <p:nvPr/>
        </p:nvSpPr>
        <p:spPr>
          <a:xfrm>
            <a:off x="85165" y="2781300"/>
            <a:ext cx="4419600" cy="1219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コンセプト</a:t>
            </a:r>
            <a:endParaRPr lang="en-US" altLang="ja-JP" sz="20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pic>
        <p:nvPicPr>
          <p:cNvPr id="8" name="図 7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FB3B3818-E170-987F-0116-64327A824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29016" b="35060"/>
          <a:stretch>
            <a:fillRect/>
          </a:stretch>
        </p:blipFill>
        <p:spPr>
          <a:xfrm>
            <a:off x="-152401" y="4054756"/>
            <a:ext cx="5163893" cy="141259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D0FA3D-F627-5A85-2021-C8111D1FD338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6616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550A1-DE0B-720F-C6CE-860FFB1C9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704FC973-F801-7EAF-449C-D68BDAB806B6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71864D56-39C5-584B-89F7-7FB76C22FEEC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2F1291EF-D114-F166-8390-B50F6B6CE7F1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ミニワーク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3A704BF-3FD9-2878-7BD1-F19043CFCB30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ペアワーク　</a:t>
            </a:r>
            <a:r>
              <a:rPr kumimoji="1"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4E3C1BC4-7AEB-9E4D-C180-4A7916CFD089}"/>
              </a:ext>
            </a:extLst>
          </p:cNvPr>
          <p:cNvSpPr txBox="1"/>
          <p:nvPr/>
        </p:nvSpPr>
        <p:spPr>
          <a:xfrm>
            <a:off x="1295400" y="2366483"/>
            <a:ext cx="4036456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どんな意味が</a:t>
            </a:r>
            <a:endParaRPr lang="en-US" altLang="ja-JP" sz="32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込められていると</a:t>
            </a:r>
            <a:endParaRPr lang="en-US" altLang="ja-JP" sz="32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思いますか？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ペアになって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話し合ってみましょう。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EBF51FF-1786-55AE-C617-1BA94AB2EC10}"/>
              </a:ext>
            </a:extLst>
          </p:cNvPr>
          <p:cNvSpPr txBox="1"/>
          <p:nvPr/>
        </p:nvSpPr>
        <p:spPr>
          <a:xfrm>
            <a:off x="2760189" y="397460"/>
            <a:ext cx="601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コンセプトに込められた意味を考えてみよう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B9A2ED9-E1F8-32D9-A275-084F84AB6804}"/>
              </a:ext>
            </a:extLst>
          </p:cNvPr>
          <p:cNvSpPr txBox="1"/>
          <p:nvPr/>
        </p:nvSpPr>
        <p:spPr>
          <a:xfrm>
            <a:off x="1295400" y="5403431"/>
            <a:ext cx="4393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sz="1600" kern="1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※</a:t>
            </a:r>
            <a:r>
              <a:rPr lang="ja-JP" altLang="ja-JP" sz="1600" kern="1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『咲きに行こう』を英語で表記すると</a:t>
            </a:r>
            <a:endParaRPr lang="en-US" altLang="ja-JP" sz="1600" kern="100">
              <a:solidFill>
                <a:srgbClr val="000000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12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</a:t>
            </a:r>
            <a:r>
              <a:rPr lang="ja-JP" altLang="ja-JP" sz="16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</a:t>
            </a:r>
            <a:r>
              <a:rPr lang="en-US" altLang="ja-JP" sz="16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Bloom of Future</a:t>
            </a:r>
            <a:r>
              <a:rPr lang="ja-JP" altLang="ja-JP" sz="16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』と表現</a:t>
            </a:r>
            <a:endParaRPr lang="ja-JP" altLang="en-US" sz="16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6" name="図 5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13A0FE3F-5685-D8FF-8E8C-D9566ECB6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500" y="1127031"/>
            <a:ext cx="5558638" cy="532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D2EFA-6555-F13B-C9FC-F5B39C7EC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8F3C7E0-D8D7-5BF3-6B0B-C2B3747B16C1}"/>
              </a:ext>
            </a:extLst>
          </p:cNvPr>
          <p:cNvGrpSpPr/>
          <p:nvPr/>
        </p:nvGrpSpPr>
        <p:grpSpPr>
          <a:xfrm>
            <a:off x="1562100" y="1977820"/>
            <a:ext cx="9067800" cy="2902358"/>
            <a:chOff x="1562100" y="1977820"/>
            <a:chExt cx="9067800" cy="2902358"/>
          </a:xfrm>
        </p:grpSpPr>
        <p:sp>
          <p:nvSpPr>
            <p:cNvPr id="14" name="角丸四角形 8">
              <a:extLst>
                <a:ext uri="{FF2B5EF4-FFF2-40B4-BE49-F238E27FC236}">
                  <a16:creationId xmlns:a16="http://schemas.microsoft.com/office/drawing/2014/main" id="{23751FE9-1D7A-982F-B3AC-FD30F988F0C8}"/>
                </a:ext>
              </a:extLst>
            </p:cNvPr>
            <p:cNvSpPr/>
            <p:nvPr/>
          </p:nvSpPr>
          <p:spPr>
            <a:xfrm>
              <a:off x="1562100" y="1977820"/>
              <a:ext cx="9067800" cy="2902358"/>
            </a:xfrm>
            <a:prstGeom prst="roundRect">
              <a:avLst>
                <a:gd name="adj" fmla="val 50000"/>
              </a:avLst>
            </a:prstGeom>
            <a:solidFill>
              <a:srgbClr val="F35F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31" name="TextBox 11">
              <a:extLst>
                <a:ext uri="{FF2B5EF4-FFF2-40B4-BE49-F238E27FC236}">
                  <a16:creationId xmlns:a16="http://schemas.microsoft.com/office/drawing/2014/main" id="{F5349E00-C7BD-E271-FE09-28DAA2C6F889}"/>
                </a:ext>
              </a:extLst>
            </p:cNvPr>
            <p:cNvSpPr txBox="1"/>
            <p:nvPr/>
          </p:nvSpPr>
          <p:spPr>
            <a:xfrm>
              <a:off x="1562100" y="2321004"/>
              <a:ext cx="9067800" cy="2215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なぜ</a:t>
              </a:r>
              <a:endParaRPr lang="en-US" altLang="ja-JP" sz="4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  <a:p>
              <a:pPr algn="ctr"/>
              <a:r>
                <a:rPr lang="en-US" altLang="ja-JP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GREEN×EXPO 2027 </a:t>
              </a:r>
              <a:r>
                <a:rPr lang="ja-JP" altLang="en-US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が</a:t>
              </a:r>
              <a:endParaRPr lang="en-US" altLang="ja-JP" sz="4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  <a:p>
              <a:pPr algn="ctr"/>
              <a:r>
                <a:rPr lang="ja-JP" altLang="en-US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開催されるのでしょうか？</a:t>
              </a:r>
              <a:endParaRPr lang="en-US" sz="115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417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園芸博_高校生教材">
      <a:majorFont>
        <a:latin typeface="Noto Sans JP Black"/>
        <a:ea typeface="Noto Sans JP Black"/>
        <a:cs typeface=""/>
      </a:majorFont>
      <a:minorFont>
        <a:latin typeface="Noto Sans JP Black"/>
        <a:ea typeface="Noto Sans JP Blac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16100</TotalTime>
  <Words>1353</Words>
  <Application>Microsoft Office PowerPoint</Application>
  <PresentationFormat>ワイド画面</PresentationFormat>
  <Paragraphs>210</Paragraphs>
  <Slides>39</Slides>
  <Notes>0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45" baseType="lpstr">
      <vt:lpstr>BIZ UDPゴシック</vt:lpstr>
      <vt:lpstr>Arial</vt:lpstr>
      <vt:lpstr>Source Han Sans JP Bold</vt:lpstr>
      <vt:lpstr>游ゴシック</vt:lpstr>
      <vt:lpstr>Noto Sans JP Black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【GE】案①高校生教材_スライド</dc:title>
  <dc:creator>SR</dc:creator>
  <cp:lastModifiedBy>直子 品田</cp:lastModifiedBy>
  <cp:revision>23</cp:revision>
  <dcterms:created xsi:type="dcterms:W3CDTF">2006-08-16T00:00:00Z</dcterms:created>
  <dcterms:modified xsi:type="dcterms:W3CDTF">2026-07-29T03:01:18Z</dcterms:modified>
  <dc:identifier>DAG-RVWaIfc</dc:identifier>
</cp:coreProperties>
</file>